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555" r:id="rId3"/>
    <p:sldId id="558" r:id="rId4"/>
    <p:sldId id="559" r:id="rId5"/>
    <p:sldId id="562" r:id="rId6"/>
    <p:sldId id="566" r:id="rId7"/>
    <p:sldId id="567" r:id="rId8"/>
    <p:sldId id="563" r:id="rId9"/>
    <p:sldId id="561" r:id="rId10"/>
    <p:sldId id="568" r:id="rId11"/>
    <p:sldId id="570" r:id="rId12"/>
    <p:sldId id="571" r:id="rId13"/>
    <p:sldId id="572" r:id="rId14"/>
    <p:sldId id="573" r:id="rId15"/>
    <p:sldId id="574" r:id="rId16"/>
    <p:sldId id="5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14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50557-0950-48BF-94AF-76064A425E83}"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0C84E-C616-4B3C-BA7C-A84B6CD5B43F}" type="slidenum">
              <a:rPr lang="en-US" smtClean="0"/>
              <a:t>‹#›</a:t>
            </a:fld>
            <a:endParaRPr lang="en-US"/>
          </a:p>
        </p:txBody>
      </p:sp>
    </p:spTree>
    <p:extLst>
      <p:ext uri="{BB962C8B-B14F-4D97-AF65-F5344CB8AC3E}">
        <p14:creationId xmlns:p14="http://schemas.microsoft.com/office/powerpoint/2010/main" val="1781326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701676" y="4416425"/>
            <a:ext cx="5607050" cy="4183063"/>
          </a:xfrm>
          <a:prstGeom prst="rect">
            <a:avLst/>
          </a:prstGeom>
        </p:spPr>
        <p:txBody>
          <a:bodyPr spcFirstLastPara="1" wrap="square" lIns="93150" tIns="46575" rIns="93150" bIns="46575" anchor="t" anchorCtr="0">
            <a:noAutofit/>
          </a:bodyPr>
          <a:lstStyle/>
          <a:p>
            <a:pPr marL="0" lvl="0" indent="0" algn="l" rtl="0">
              <a:spcBef>
                <a:spcPts val="480"/>
              </a:spcBef>
              <a:spcAft>
                <a:spcPts val="0"/>
              </a:spcAft>
              <a:buNone/>
            </a:pPr>
            <a:endParaRPr/>
          </a:p>
        </p:txBody>
      </p:sp>
      <p:sp>
        <p:nvSpPr>
          <p:cNvPr id="68" name="Google Shape;68;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0"/>
              </a:spcBef>
              <a:buChar char="•"/>
            </a:pPr>
            <a:endParaRPr lang="en-US" b="1" dirty="0">
              <a:ea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9613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4273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7168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7499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056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5691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822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600"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82450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0130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9A6B-4F8B-463C-A710-1A9570FD62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F1B2F5-FDE8-41EC-B916-1C1500F42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39693111-C6FA-42C2-9805-0EA9EA20B26B}"/>
              </a:ext>
            </a:extLst>
          </p:cNvPr>
          <p:cNvSpPr>
            <a:spLocks noGrp="1"/>
          </p:cNvSpPr>
          <p:nvPr>
            <p:ph type="sldNum" sz="quarter" idx="12"/>
          </p:nvPr>
        </p:nvSpPr>
        <p:spPr>
          <a:xfrm>
            <a:off x="11575473" y="0"/>
            <a:ext cx="616527" cy="503959"/>
          </a:xfrm>
        </p:spPr>
        <p:txBody>
          <a:bodyPr/>
          <a:lstStyle>
            <a:lvl1pPr>
              <a:defRPr sz="1600"/>
            </a:lvl1pPr>
          </a:lstStyle>
          <a:p>
            <a:fld id="{ABB2EC94-360E-4A02-8C7C-304A60017076}" type="slidenum">
              <a:rPr lang="en-US" smtClean="0"/>
              <a:pPr/>
              <a:t>‹#›</a:t>
            </a:fld>
            <a:endParaRPr lang="en-US"/>
          </a:p>
        </p:txBody>
      </p:sp>
      <p:sp>
        <p:nvSpPr>
          <p:cNvPr id="4" name="hcSlideMaster49.Title SlideHeader">
            <a:extLst>
              <a:ext uri="{FF2B5EF4-FFF2-40B4-BE49-F238E27FC236}">
                <a16:creationId xmlns:a16="http://schemas.microsoft.com/office/drawing/2014/main" id="{DEAC030C-4D4A-F127-5B13-32CC801E175A}"/>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1426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To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31FB7B-5441-0FD8-85B6-773544BC1D25}"/>
              </a:ext>
            </a:extLst>
          </p:cNvPr>
          <p:cNvSpPr>
            <a:spLocks noGrp="1"/>
          </p:cNvSpPr>
          <p:nvPr>
            <p:ph type="sldNum" sz="quarter" idx="12"/>
          </p:nvPr>
        </p:nvSpPr>
        <p:spPr/>
        <p:txBody>
          <a:bodyPr/>
          <a:lstStyle/>
          <a:p>
            <a:fld id="{043B499A-2597-43ED-9FDE-8AB553572B76}" type="slidenum">
              <a:rPr lang="en-US" smtClean="0"/>
              <a:t>‹#›</a:t>
            </a:fld>
            <a:endParaRPr lang="en-US"/>
          </a:p>
        </p:txBody>
      </p:sp>
      <p:sp>
        <p:nvSpPr>
          <p:cNvPr id="5" name="Title 1">
            <a:extLst>
              <a:ext uri="{FF2B5EF4-FFF2-40B4-BE49-F238E27FC236}">
                <a16:creationId xmlns:a16="http://schemas.microsoft.com/office/drawing/2014/main" id="{E5E1E443-00F7-97C4-3F6E-F1CD7584A969}"/>
              </a:ext>
            </a:extLst>
          </p:cNvPr>
          <p:cNvSpPr>
            <a:spLocks noGrp="1"/>
          </p:cNvSpPr>
          <p:nvPr>
            <p:ph type="title"/>
          </p:nvPr>
        </p:nvSpPr>
        <p:spPr>
          <a:xfrm>
            <a:off x="0" y="0"/>
            <a:ext cx="12192000" cy="968829"/>
          </a:xfrm>
        </p:spPr>
        <p:txBody>
          <a:bodyPr anchor="t" anchorCtr="0"/>
          <a:lstStyle/>
          <a:p>
            <a:r>
              <a:rPr lang="en-US"/>
              <a:t>Click to edit Master title style</a:t>
            </a:r>
          </a:p>
        </p:txBody>
      </p:sp>
      <p:sp>
        <p:nvSpPr>
          <p:cNvPr id="2" name="hcSlideMaster49.Title Only [Top]Header">
            <a:extLst>
              <a:ext uri="{FF2B5EF4-FFF2-40B4-BE49-F238E27FC236}">
                <a16:creationId xmlns:a16="http://schemas.microsoft.com/office/drawing/2014/main" id="{61DC6D50-6A63-AF5E-6405-67F3C8B6B0C8}"/>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04409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00D3E-53F7-473D-A084-8C382BA9F02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5A5BDE1B-C681-49B1-875B-5DE9058E51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F958A3-FD21-4FD4-92CD-467E51488A57}"/>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5" name="hcSlideMaster49.BlankHeader">
            <a:extLst>
              <a:ext uri="{FF2B5EF4-FFF2-40B4-BE49-F238E27FC236}">
                <a16:creationId xmlns:a16="http://schemas.microsoft.com/office/drawing/2014/main" id="{64FDFB90-FAF7-A066-CF3C-570EF4A6AAA3}"/>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23318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04A2-9E33-490D-A810-92060D306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F28E0-E728-4E15-89F1-4A9563C7C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A17BE4-C404-4472-9C50-E4CE0D2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86C3F-89B0-4E6A-95E1-B30A47783E3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4071C53-D345-48CC-A595-80ABF25196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CA86BA-6DCD-4F89-882E-7252E470BEA5}"/>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8" name="hcSlideMaster49.Content with CaptionHeader">
            <a:extLst>
              <a:ext uri="{FF2B5EF4-FFF2-40B4-BE49-F238E27FC236}">
                <a16:creationId xmlns:a16="http://schemas.microsoft.com/office/drawing/2014/main" id="{B0E48B9E-A16A-4AAD-08AB-2DE0DEE22F79}"/>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56358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247C-8918-4330-BF00-C4201316D5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C4144-EB3D-4194-BC7E-EB360FAFBB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5B17D-11F3-4C33-A1CA-79B60D987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C7170-B521-4282-B59A-C77F47982DD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FC42AE1-D55E-40EB-8814-A40CD5ADC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076163-0DE0-4AD6-950A-F16E488D2E6A}"/>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8" name="hcSlideMaster49.Picture with CaptionHeader">
            <a:extLst>
              <a:ext uri="{FF2B5EF4-FFF2-40B4-BE49-F238E27FC236}">
                <a16:creationId xmlns:a16="http://schemas.microsoft.com/office/drawing/2014/main" id="{8641D84C-07F2-AABC-48F1-513208E1600E}"/>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3144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81FF-CAF0-4F6A-9FD0-AA0A0E31B9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7A919-8CC7-42CD-B243-7E64D0ED01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C7349-513A-4AA7-AE55-8B7025796C0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BAEE0AC-4EAD-4CAC-A177-E79E5543D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15FB6-6DDF-4F26-BC02-FB5C0E51FD45}"/>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7" name="hcSlideMaster49.Title and Vertical TextHeader">
            <a:extLst>
              <a:ext uri="{FF2B5EF4-FFF2-40B4-BE49-F238E27FC236}">
                <a16:creationId xmlns:a16="http://schemas.microsoft.com/office/drawing/2014/main" id="{AB55F2F1-B9EA-39D1-CE85-4ECE78086325}"/>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76861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8F631-610C-4749-9752-101E220BBC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284660-DA88-4B1F-8EA4-949692B805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86F21-F4A4-46A6-8253-545E2FDAC8B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F7DED3-2736-4E6C-A5DB-B22D772C4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0F334E-2107-46FB-B6EB-4ACCE83EF6D7}"/>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7" name="hcSlideMaster49.Vertical Title and TextHeader">
            <a:extLst>
              <a:ext uri="{FF2B5EF4-FFF2-40B4-BE49-F238E27FC236}">
                <a16:creationId xmlns:a16="http://schemas.microsoft.com/office/drawing/2014/main" id="{C6E049FD-DDFC-385F-ADED-501405B19E0B}"/>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7552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408A-4818-8C54-B388-E0E90833530E}"/>
              </a:ext>
            </a:extLst>
          </p:cNvPr>
          <p:cNvSpPr>
            <a:spLocks noGrp="1"/>
          </p:cNvSpPr>
          <p:nvPr>
            <p:ph type="title"/>
          </p:nvPr>
        </p:nvSpPr>
        <p:spPr>
          <a:xfrm>
            <a:off x="717451" y="517791"/>
            <a:ext cx="10757100" cy="669829"/>
          </a:xfrm>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C6DEF930-9758-7BBD-15FB-F7A5CDD77F78}"/>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A1CCEA8-ECE3-3B22-9AA2-A13A47228243}"/>
              </a:ext>
            </a:extLst>
          </p:cNvPr>
          <p:cNvSpPr>
            <a:spLocks noGrp="1"/>
          </p:cNvSpPr>
          <p:nvPr>
            <p:ph type="sldNum" sz="quarter" idx="11"/>
          </p:nvPr>
        </p:nvSpPr>
        <p:spPr/>
        <p:txBody>
          <a:bodyPr/>
          <a:lstStyle/>
          <a:p>
            <a:fld id="{2521CD34-D485-F841-8ADB-F48821B9D60B}" type="slidenum">
              <a:rPr lang="en-US" smtClean="0"/>
              <a:pPr/>
              <a:t>‹#›</a:t>
            </a:fld>
            <a:endParaRPr lang="en-US"/>
          </a:p>
        </p:txBody>
      </p:sp>
      <p:sp>
        <p:nvSpPr>
          <p:cNvPr id="6" name="Text Placeholder 5">
            <a:extLst>
              <a:ext uri="{FF2B5EF4-FFF2-40B4-BE49-F238E27FC236}">
                <a16:creationId xmlns:a16="http://schemas.microsoft.com/office/drawing/2014/main" id="{06DD16CA-BEC9-5CD8-271F-BF1185FB5429}"/>
              </a:ext>
            </a:extLst>
          </p:cNvPr>
          <p:cNvSpPr>
            <a:spLocks noGrp="1"/>
          </p:cNvSpPr>
          <p:nvPr>
            <p:ph type="body" sz="quarter" idx="12"/>
          </p:nvPr>
        </p:nvSpPr>
        <p:spPr>
          <a:xfrm>
            <a:off x="717452" y="1635896"/>
            <a:ext cx="10757099" cy="403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hcSlideMaster49.Content_TextHeader">
            <a:extLst>
              <a:ext uri="{FF2B5EF4-FFF2-40B4-BE49-F238E27FC236}">
                <a16:creationId xmlns:a16="http://schemas.microsoft.com/office/drawing/2014/main" id="{A70F4BE1-66B3-0601-356F-98E1A80E5CA3}"/>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5235407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hcSlideMaster49.Title and bodyHeader">
            <a:extLst>
              <a:ext uri="{FF2B5EF4-FFF2-40B4-BE49-F238E27FC236}">
                <a16:creationId xmlns:a16="http://schemas.microsoft.com/office/drawing/2014/main" id="{C22F4090-4C80-6590-7DBB-57606EBDBB90}"/>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70914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sign Elements_Logo Icons">
  <p:cSld name="Design Elements_Logo Icons">
    <p:spTree>
      <p:nvGrpSpPr>
        <p:cNvPr id="1" name="Shape 54"/>
        <p:cNvGrpSpPr/>
        <p:nvPr/>
      </p:nvGrpSpPr>
      <p:grpSpPr>
        <a:xfrm>
          <a:off x="0" y="0"/>
          <a:ext cx="0" cy="0"/>
          <a:chOff x="0" y="0"/>
          <a:chExt cx="0" cy="0"/>
        </a:xfrm>
      </p:grpSpPr>
      <p:sp>
        <p:nvSpPr>
          <p:cNvPr id="55" name="Google Shape;55;p8"/>
          <p:cNvSpPr/>
          <p:nvPr/>
        </p:nvSpPr>
        <p:spPr>
          <a:xfrm>
            <a:off x="5860" y="5969230"/>
            <a:ext cx="12192000" cy="1072236"/>
          </a:xfrm>
          <a:prstGeom prst="rect">
            <a:avLst/>
          </a:prstGeom>
          <a:solidFill>
            <a:schemeClr val="accent2"/>
          </a:solidFill>
          <a:ln>
            <a:noFill/>
          </a:ln>
        </p:spPr>
        <p:txBody>
          <a:bodyPr spcFirstLastPara="1" wrap="square" lIns="44807" tIns="44807" rIns="44807" bIns="44807" anchor="ctr" anchorCtr="0">
            <a:noAutofit/>
          </a:bodyPr>
          <a:lstStyle/>
          <a:p>
            <a:pPr marL="0" marR="0" lvl="0" indent="0" algn="ctr" rtl="0">
              <a:spcBef>
                <a:spcPts val="0"/>
              </a:spcBef>
              <a:spcAft>
                <a:spcPts val="0"/>
              </a:spcAft>
              <a:buNone/>
            </a:pPr>
            <a:endParaRPr sz="2157" b="0" i="0" u="none" strike="noStrike" cap="none">
              <a:solidFill>
                <a:srgbClr val="FFFFFF"/>
              </a:solidFill>
              <a:latin typeface="Arial"/>
              <a:ea typeface="Arial"/>
              <a:cs typeface="Arial"/>
              <a:sym typeface="Arial"/>
            </a:endParaRPr>
          </a:p>
        </p:txBody>
      </p:sp>
      <p:sp>
        <p:nvSpPr>
          <p:cNvPr id="56" name="Google Shape;56;p8"/>
          <p:cNvSpPr txBox="1">
            <a:spLocks noGrp="1"/>
          </p:cNvSpPr>
          <p:nvPr>
            <p:ph type="title"/>
          </p:nvPr>
        </p:nvSpPr>
        <p:spPr>
          <a:xfrm>
            <a:off x="717451" y="517791"/>
            <a:ext cx="10757100" cy="66982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7739445" y="78423"/>
            <a:ext cx="4303151" cy="36422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9001600" y="6356806"/>
            <a:ext cx="3040996" cy="3642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77" b="1" i="0" u="none" strike="noStrike" cap="none">
                <a:solidFill>
                  <a:schemeClr val="lt1"/>
                </a:solidFill>
                <a:latin typeface="Arial"/>
                <a:ea typeface="Arial"/>
                <a:cs typeface="Arial"/>
                <a:sym typeface="Arial"/>
              </a:defRPr>
            </a:lvl1pPr>
            <a:lvl2pPr marL="0" lvl="1" indent="0" algn="r">
              <a:spcBef>
                <a:spcPts val="0"/>
              </a:spcBef>
              <a:buNone/>
              <a:defRPr sz="1177" b="1" i="0" u="none" strike="noStrike" cap="none">
                <a:solidFill>
                  <a:schemeClr val="lt1"/>
                </a:solidFill>
                <a:latin typeface="Arial"/>
                <a:ea typeface="Arial"/>
                <a:cs typeface="Arial"/>
                <a:sym typeface="Arial"/>
              </a:defRPr>
            </a:lvl2pPr>
            <a:lvl3pPr marL="0" lvl="2" indent="0" algn="r">
              <a:spcBef>
                <a:spcPts val="0"/>
              </a:spcBef>
              <a:buNone/>
              <a:defRPr sz="1177" b="1" i="0" u="none" strike="noStrike" cap="none">
                <a:solidFill>
                  <a:schemeClr val="lt1"/>
                </a:solidFill>
                <a:latin typeface="Arial"/>
                <a:ea typeface="Arial"/>
                <a:cs typeface="Arial"/>
                <a:sym typeface="Arial"/>
              </a:defRPr>
            </a:lvl3pPr>
            <a:lvl4pPr marL="0" lvl="3" indent="0" algn="r">
              <a:spcBef>
                <a:spcPts val="0"/>
              </a:spcBef>
              <a:buNone/>
              <a:defRPr sz="1177" b="1" i="0" u="none" strike="noStrike" cap="none">
                <a:solidFill>
                  <a:schemeClr val="lt1"/>
                </a:solidFill>
                <a:latin typeface="Arial"/>
                <a:ea typeface="Arial"/>
                <a:cs typeface="Arial"/>
                <a:sym typeface="Arial"/>
              </a:defRPr>
            </a:lvl4pPr>
            <a:lvl5pPr marL="0" lvl="4" indent="0" algn="r">
              <a:spcBef>
                <a:spcPts val="0"/>
              </a:spcBef>
              <a:buNone/>
              <a:defRPr sz="1177" b="1" i="0" u="none" strike="noStrike" cap="none">
                <a:solidFill>
                  <a:schemeClr val="lt1"/>
                </a:solidFill>
                <a:latin typeface="Arial"/>
                <a:ea typeface="Arial"/>
                <a:cs typeface="Arial"/>
                <a:sym typeface="Arial"/>
              </a:defRPr>
            </a:lvl5pPr>
            <a:lvl6pPr marL="0" lvl="5" indent="0" algn="r">
              <a:spcBef>
                <a:spcPts val="0"/>
              </a:spcBef>
              <a:buNone/>
              <a:defRPr sz="1177" b="1" i="0" u="none" strike="noStrike" cap="none">
                <a:solidFill>
                  <a:schemeClr val="lt1"/>
                </a:solidFill>
                <a:latin typeface="Arial"/>
                <a:ea typeface="Arial"/>
                <a:cs typeface="Arial"/>
                <a:sym typeface="Arial"/>
              </a:defRPr>
            </a:lvl6pPr>
            <a:lvl7pPr marL="0" lvl="6" indent="0" algn="r">
              <a:spcBef>
                <a:spcPts val="0"/>
              </a:spcBef>
              <a:buNone/>
              <a:defRPr sz="1177" b="1" i="0" u="none" strike="noStrike" cap="none">
                <a:solidFill>
                  <a:schemeClr val="lt1"/>
                </a:solidFill>
                <a:latin typeface="Arial"/>
                <a:ea typeface="Arial"/>
                <a:cs typeface="Arial"/>
                <a:sym typeface="Arial"/>
              </a:defRPr>
            </a:lvl7pPr>
            <a:lvl8pPr marL="0" lvl="7" indent="0" algn="r">
              <a:spcBef>
                <a:spcPts val="0"/>
              </a:spcBef>
              <a:buNone/>
              <a:defRPr sz="1177" b="1" i="0" u="none" strike="noStrike" cap="none">
                <a:solidFill>
                  <a:schemeClr val="lt1"/>
                </a:solidFill>
                <a:latin typeface="Arial"/>
                <a:ea typeface="Arial"/>
                <a:cs typeface="Arial"/>
                <a:sym typeface="Arial"/>
              </a:defRPr>
            </a:lvl8pPr>
            <a:lvl9pPr marL="0" lvl="8" indent="0" algn="r">
              <a:spcBef>
                <a:spcPts val="0"/>
              </a:spcBef>
              <a:buNone/>
              <a:defRPr sz="1177"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
        <p:nvSpPr>
          <p:cNvPr id="59" name="Google Shape;59;p8"/>
          <p:cNvSpPr txBox="1">
            <a:spLocks noGrp="1"/>
          </p:cNvSpPr>
          <p:nvPr>
            <p:ph type="body" idx="1"/>
          </p:nvPr>
        </p:nvSpPr>
        <p:spPr>
          <a:xfrm>
            <a:off x="717452" y="1635896"/>
            <a:ext cx="10757099" cy="4034484"/>
          </a:xfrm>
          <a:prstGeom prst="rect">
            <a:avLst/>
          </a:prstGeom>
          <a:noFill/>
          <a:ln>
            <a:noFill/>
          </a:ln>
        </p:spPr>
        <p:txBody>
          <a:bodyPr spcFirstLastPara="1" wrap="square" lIns="0" tIns="0" rIns="0" bIns="0" anchor="t" anchorCtr="0">
            <a:noAutofit/>
          </a:bodyPr>
          <a:lstStyle>
            <a:lvl1pPr marL="448285" lvl="0" indent="-313799" algn="l">
              <a:lnSpc>
                <a:spcPct val="90000"/>
              </a:lnSpc>
              <a:spcBef>
                <a:spcPts val="353"/>
              </a:spcBef>
              <a:spcAft>
                <a:spcPts val="0"/>
              </a:spcAft>
              <a:buSzPts val="1440"/>
              <a:buChar char="•"/>
              <a:defRPr/>
            </a:lvl1pPr>
            <a:lvl2pPr marL="896569" lvl="1" indent="-313799" algn="l">
              <a:lnSpc>
                <a:spcPct val="90000"/>
              </a:lnSpc>
              <a:spcBef>
                <a:spcPts val="353"/>
              </a:spcBef>
              <a:spcAft>
                <a:spcPts val="0"/>
              </a:spcAft>
              <a:buSzPts val="1440"/>
              <a:buChar char="•"/>
              <a:defRPr/>
            </a:lvl2pPr>
            <a:lvl3pPr marL="1344854" lvl="2" indent="-313798" algn="l">
              <a:lnSpc>
                <a:spcPct val="90000"/>
              </a:lnSpc>
              <a:spcBef>
                <a:spcPts val="353"/>
              </a:spcBef>
              <a:spcAft>
                <a:spcPts val="0"/>
              </a:spcAft>
              <a:buSzPts val="1440"/>
              <a:buChar char="•"/>
              <a:defRPr/>
            </a:lvl3pPr>
            <a:lvl4pPr marL="1793138" lvl="3" indent="-313798" algn="l">
              <a:lnSpc>
                <a:spcPct val="90000"/>
              </a:lnSpc>
              <a:spcBef>
                <a:spcPts val="353"/>
              </a:spcBef>
              <a:spcAft>
                <a:spcPts val="0"/>
              </a:spcAft>
              <a:buSzPts val="1440"/>
              <a:buChar char="•"/>
              <a:defRPr/>
            </a:lvl4pPr>
            <a:lvl5pPr marL="2241423" lvl="4" indent="-313798" algn="l">
              <a:lnSpc>
                <a:spcPct val="90000"/>
              </a:lnSpc>
              <a:spcBef>
                <a:spcPts val="353"/>
              </a:spcBef>
              <a:spcAft>
                <a:spcPts val="0"/>
              </a:spcAft>
              <a:buSzPts val="1440"/>
              <a:buChar char="•"/>
              <a:defRPr/>
            </a:lvl5pPr>
            <a:lvl6pPr marL="2689708" lvl="5" indent="-336213" algn="l">
              <a:spcBef>
                <a:spcPts val="353"/>
              </a:spcBef>
              <a:spcAft>
                <a:spcPts val="0"/>
              </a:spcAft>
              <a:buClr>
                <a:schemeClr val="dk1"/>
              </a:buClr>
              <a:buSzPts val="1800"/>
              <a:buChar char="•"/>
              <a:defRPr/>
            </a:lvl6pPr>
            <a:lvl7pPr marL="3137992" lvl="6" indent="-336213" algn="l">
              <a:spcBef>
                <a:spcPts val="353"/>
              </a:spcBef>
              <a:spcAft>
                <a:spcPts val="0"/>
              </a:spcAft>
              <a:buClr>
                <a:schemeClr val="dk1"/>
              </a:buClr>
              <a:buSzPts val="1800"/>
              <a:buChar char="•"/>
              <a:defRPr/>
            </a:lvl7pPr>
            <a:lvl8pPr marL="3586277" lvl="7" indent="-336213" algn="l">
              <a:spcBef>
                <a:spcPts val="353"/>
              </a:spcBef>
              <a:spcAft>
                <a:spcPts val="0"/>
              </a:spcAft>
              <a:buClr>
                <a:schemeClr val="dk1"/>
              </a:buClr>
              <a:buSzPts val="1800"/>
              <a:buChar char="•"/>
              <a:defRPr/>
            </a:lvl8pPr>
            <a:lvl9pPr marL="4034561" lvl="8" indent="-336213" algn="l">
              <a:spcBef>
                <a:spcPts val="353"/>
              </a:spcBef>
              <a:spcAft>
                <a:spcPts val="0"/>
              </a:spcAft>
              <a:buClr>
                <a:schemeClr val="dk1"/>
              </a:buClr>
              <a:buSzPts val="1800"/>
              <a:buChar char="•"/>
              <a:defRPr/>
            </a:lvl9pPr>
          </a:lstStyle>
          <a:p>
            <a:endParaRPr/>
          </a:p>
        </p:txBody>
      </p:sp>
      <p:sp>
        <p:nvSpPr>
          <p:cNvPr id="2" name="hcSlideMaster49.Design Elements_Logo IconsHeader">
            <a:extLst>
              <a:ext uri="{FF2B5EF4-FFF2-40B4-BE49-F238E27FC236}">
                <a16:creationId xmlns:a16="http://schemas.microsoft.com/office/drawing/2014/main" id="{70246B97-C943-4359-EE75-ADE213823BD0}"/>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3261380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1"/>
        <p:cNvGrpSpPr/>
        <p:nvPr/>
      </p:nvGrpSpPr>
      <p:grpSpPr>
        <a:xfrm>
          <a:off x="0" y="0"/>
          <a:ext cx="0" cy="0"/>
          <a:chOff x="0" y="0"/>
          <a:chExt cx="0" cy="0"/>
        </a:xfrm>
      </p:grpSpPr>
      <p:sp>
        <p:nvSpPr>
          <p:cNvPr id="12" name="Google Shape;12;p4"/>
          <p:cNvSpPr>
            <a:spLocks noGrp="1"/>
          </p:cNvSpPr>
          <p:nvPr>
            <p:ph type="pic" idx="2"/>
          </p:nvPr>
        </p:nvSpPr>
        <p:spPr>
          <a:xfrm>
            <a:off x="3044791" y="1072642"/>
            <a:ext cx="6102417" cy="1828800"/>
          </a:xfrm>
          <a:prstGeom prst="rect">
            <a:avLst/>
          </a:prstGeom>
          <a:noFill/>
          <a:ln>
            <a:noFill/>
          </a:ln>
        </p:spPr>
      </p:sp>
      <p:sp>
        <p:nvSpPr>
          <p:cNvPr id="13" name="Google Shape;13;p4"/>
          <p:cNvSpPr txBox="1">
            <a:spLocks noGrp="1"/>
          </p:cNvSpPr>
          <p:nvPr>
            <p:ph type="title"/>
          </p:nvPr>
        </p:nvSpPr>
        <p:spPr>
          <a:xfrm>
            <a:off x="1523998" y="3223382"/>
            <a:ext cx="91440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3200" b="0" i="0" u="none" strike="noStrike" cap="none">
                <a:solidFill>
                  <a:srgbClr val="0B3F3A"/>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cxnSp>
        <p:nvCxnSpPr>
          <p:cNvPr id="14" name="Google Shape;14;p4"/>
          <p:cNvCxnSpPr/>
          <p:nvPr/>
        </p:nvCxnSpPr>
        <p:spPr>
          <a:xfrm>
            <a:off x="5315013" y="4514847"/>
            <a:ext cx="1561974" cy="0"/>
          </a:xfrm>
          <a:prstGeom prst="straightConnector1">
            <a:avLst/>
          </a:prstGeom>
          <a:noFill/>
          <a:ln w="9525" cap="flat" cmpd="sng">
            <a:solidFill>
              <a:srgbClr val="0E8775"/>
            </a:solidFill>
            <a:prstDash val="solid"/>
            <a:round/>
            <a:headEnd type="none" w="sm" len="sm"/>
            <a:tailEnd type="none" w="sm" len="sm"/>
          </a:ln>
        </p:spPr>
      </p:cxnSp>
      <p:sp>
        <p:nvSpPr>
          <p:cNvPr id="15" name="Google Shape;15;p4"/>
          <p:cNvSpPr txBox="1">
            <a:spLocks noGrp="1"/>
          </p:cNvSpPr>
          <p:nvPr>
            <p:ph type="body" idx="1"/>
          </p:nvPr>
        </p:nvSpPr>
        <p:spPr>
          <a:xfrm>
            <a:off x="3240086" y="4654423"/>
            <a:ext cx="5711825" cy="914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SzPts val="1400"/>
              <a:buNone/>
              <a:defRPr sz="1400" b="0" i="0" u="none" strike="noStrike" cap="none">
                <a:solidFill>
                  <a:srgbClr val="0B3F3A"/>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66866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7AD0-AACD-4653-959E-A370B2D56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039A3-5060-429C-A71A-D431D0EA3C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E5F31-EF2A-47AB-8028-42ADDBFB31C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81A730-C20E-4438-B98E-01EE3FB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31807-CE86-4EB4-8F9F-A2DA9FF23085}"/>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7" name="hcSlideMaster49.Title and ContentHeader">
            <a:extLst>
              <a:ext uri="{FF2B5EF4-FFF2-40B4-BE49-F238E27FC236}">
                <a16:creationId xmlns:a16="http://schemas.microsoft.com/office/drawing/2014/main" id="{D5B89361-5A0E-3CC6-9AA8-000C62BE62EF}"/>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8439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4"/>
        <p:cNvGrpSpPr/>
        <p:nvPr/>
      </p:nvGrpSpPr>
      <p:grpSpPr>
        <a:xfrm>
          <a:off x="0" y="0"/>
          <a:ext cx="0" cy="0"/>
          <a:chOff x="0" y="0"/>
          <a:chExt cx="0" cy="0"/>
        </a:xfrm>
      </p:grpSpPr>
      <p:sp>
        <p:nvSpPr>
          <p:cNvPr id="65" name="Google Shape;65;p15"/>
          <p:cNvSpPr txBox="1">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2417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
        <p:cNvGrpSpPr/>
        <p:nvPr/>
      </p:nvGrpSpPr>
      <p:grpSpPr>
        <a:xfrm>
          <a:off x="0" y="0"/>
          <a:ext cx="0" cy="0"/>
          <a:chOff x="0" y="0"/>
          <a:chExt cx="0" cy="0"/>
        </a:xfrm>
      </p:grpSpPr>
      <p:sp>
        <p:nvSpPr>
          <p:cNvPr id="17" name="Google Shape;17;p7"/>
          <p:cNvSpPr txBox="1">
            <a:spLocks noGrp="1"/>
          </p:cNvSpPr>
          <p:nvPr>
            <p:ph type="title"/>
          </p:nvPr>
        </p:nvSpPr>
        <p:spPr>
          <a:xfrm>
            <a:off x="731520" y="548640"/>
            <a:ext cx="10721705" cy="433945"/>
          </a:xfrm>
          <a:prstGeom prst="rect">
            <a:avLst/>
          </a:prstGeom>
          <a:noFill/>
          <a:ln>
            <a:noFill/>
          </a:ln>
        </p:spPr>
        <p:txBody>
          <a:bodyPr spcFirstLastPara="1" wrap="square" lIns="0" tIns="45700" rIns="0" bIns="0" anchor="t" anchorCtr="0">
            <a:spAutoFit/>
          </a:bodyPr>
          <a:lstStyle>
            <a:lvl1pPr marR="0" lvl="0" algn="l" rtl="0">
              <a:lnSpc>
                <a:spcPct val="90000"/>
              </a:lnSpc>
              <a:spcBef>
                <a:spcPts val="0"/>
              </a:spcBef>
              <a:spcAft>
                <a:spcPts val="0"/>
              </a:spcAft>
              <a:buClr>
                <a:srgbClr val="000000"/>
              </a:buClr>
              <a:buSzPts val="1400"/>
              <a:buFont typeface="Arial"/>
              <a:buNone/>
              <a:defRPr sz="28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7"/>
          <p:cNvSpPr txBox="1">
            <a:spLocks noGrp="1"/>
          </p:cNvSpPr>
          <p:nvPr>
            <p:ph type="body" idx="1"/>
          </p:nvPr>
        </p:nvSpPr>
        <p:spPr>
          <a:xfrm>
            <a:off x="731520" y="1188720"/>
            <a:ext cx="10721705" cy="497660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E8775"/>
              </a:buClr>
              <a:buSzPts val="2800"/>
              <a:buFont typeface="Arial"/>
              <a:buChar char="•"/>
              <a:defRPr sz="1800" b="0" i="0" u="none" strike="noStrike" cap="none">
                <a:solidFill>
                  <a:schemeClr val="dk1"/>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Tree>
    <p:extLst>
      <p:ext uri="{BB962C8B-B14F-4D97-AF65-F5344CB8AC3E}">
        <p14:creationId xmlns:p14="http://schemas.microsoft.com/office/powerpoint/2010/main" val="2930547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reaker Title Only ">
  <p:cSld name="Breaker Title Only ">
    <p:spTree>
      <p:nvGrpSpPr>
        <p:cNvPr id="1" name="Shape 19"/>
        <p:cNvGrpSpPr/>
        <p:nvPr/>
      </p:nvGrpSpPr>
      <p:grpSpPr>
        <a:xfrm>
          <a:off x="0" y="0"/>
          <a:ext cx="0" cy="0"/>
          <a:chOff x="0" y="0"/>
          <a:chExt cx="0" cy="0"/>
        </a:xfrm>
      </p:grpSpPr>
      <p:sp>
        <p:nvSpPr>
          <p:cNvPr id="20" name="Google Shape;20;p8"/>
          <p:cNvSpPr txBox="1">
            <a:spLocks noGrp="1"/>
          </p:cNvSpPr>
          <p:nvPr>
            <p:ph type="title"/>
          </p:nvPr>
        </p:nvSpPr>
        <p:spPr>
          <a:xfrm>
            <a:off x="508001" y="2305250"/>
            <a:ext cx="11165841" cy="224749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5000" b="1" i="0" u="none" strike="noStrike" cap="none">
                <a:solidFill>
                  <a:srgbClr val="0B3F3A"/>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265368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chemeClr val="tx2"/>
                </a:solidFill>
              </a:defRPr>
            </a:lvl1pPr>
          </a:lstStyle>
          <a:p>
            <a:fld id="{12A9E14D-4218-D743-BB5B-B907FBBABC66}" type="slidenum">
              <a:rPr lang="en-US" smtClean="0"/>
              <a:pPr/>
              <a:t>‹#›</a:t>
            </a:fld>
            <a:endParaRPr lang="en-US"/>
          </a:p>
        </p:txBody>
      </p:sp>
      <p:sp>
        <p:nvSpPr>
          <p:cNvPr id="7" name="Title 1"/>
          <p:cNvSpPr>
            <a:spLocks noGrp="1"/>
          </p:cNvSpPr>
          <p:nvPr>
            <p:ph type="title" hasCustomPrompt="1"/>
          </p:nvPr>
        </p:nvSpPr>
        <p:spPr>
          <a:xfrm>
            <a:off x="609600" y="1752600"/>
            <a:ext cx="9906000" cy="1828800"/>
          </a:xfrm>
        </p:spPr>
        <p:txBody>
          <a:bodyPr anchor="b">
            <a:noAutofit/>
          </a:bodyPr>
          <a:lstStyle>
            <a:lvl1pPr>
              <a:defRPr sz="4400"/>
            </a:lvl1pPr>
          </a:lstStyle>
          <a:p>
            <a:r>
              <a:rPr lang="en-US" dirty="0"/>
              <a:t>Section Divider Title</a:t>
            </a:r>
          </a:p>
        </p:txBody>
      </p:sp>
      <p:sp>
        <p:nvSpPr>
          <p:cNvPr id="8" name="Text Placeholder 2"/>
          <p:cNvSpPr>
            <a:spLocks noGrp="1"/>
          </p:cNvSpPr>
          <p:nvPr>
            <p:ph type="body" idx="1" hasCustomPrompt="1"/>
          </p:nvPr>
        </p:nvSpPr>
        <p:spPr>
          <a:xfrm>
            <a:off x="609600" y="3810000"/>
            <a:ext cx="9906000" cy="1828800"/>
          </a:xfrm>
        </p:spPr>
        <p:txBody>
          <a:bodyPr>
            <a:noAutofit/>
          </a:bodyPr>
          <a:lstStyle>
            <a:lvl1pPr marL="0" indent="0">
              <a:spcBef>
                <a:spcPts val="0"/>
              </a:spcBef>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Divider Subtitle</a:t>
            </a:r>
          </a:p>
          <a:p>
            <a:pPr lvl="0"/>
            <a:endParaRPr lang="en-US" dirty="0"/>
          </a:p>
        </p:txBody>
      </p:sp>
    </p:spTree>
    <p:extLst>
      <p:ext uri="{BB962C8B-B14F-4D97-AF65-F5344CB8AC3E}">
        <p14:creationId xmlns:p14="http://schemas.microsoft.com/office/powerpoint/2010/main" val="671469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81874" y="1410716"/>
            <a:ext cx="10972801" cy="403656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a:t>Division Name or Footer</a:t>
            </a:r>
          </a:p>
        </p:txBody>
      </p:sp>
      <p:sp>
        <p:nvSpPr>
          <p:cNvPr id="7"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t>‹#›</a:t>
            </a:fld>
            <a:endParaRPr lang="en-US"/>
          </a:p>
        </p:txBody>
      </p:sp>
      <p:sp>
        <p:nvSpPr>
          <p:cNvPr id="3" name="Title 2">
            <a:extLst>
              <a:ext uri="{FF2B5EF4-FFF2-40B4-BE49-F238E27FC236}">
                <a16:creationId xmlns:a16="http://schemas.microsoft.com/office/drawing/2014/main" id="{1290422E-04D0-F4D4-1871-4B8580C0B87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8085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71CF-41A2-4F79-A253-F8F20BAEEC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BC58B-6881-4966-BA6F-18DC6FB00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A60F19-C2B4-4017-99C2-C38F798D0DE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F62B110-80BE-4A7A-B115-7AE99F410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E6D20-7EF1-49EE-A9CD-12F3A374156D}"/>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7" name="hcSlideMaster49.Section HeaderHeader">
            <a:extLst>
              <a:ext uri="{FF2B5EF4-FFF2-40B4-BE49-F238E27FC236}">
                <a16:creationId xmlns:a16="http://schemas.microsoft.com/office/drawing/2014/main" id="{C9C592C0-B7E0-204F-7FB7-5B3E23F7310C}"/>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576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71CF-41A2-4F79-A253-F8F20BAEECE0}"/>
              </a:ext>
            </a:extLst>
          </p:cNvPr>
          <p:cNvSpPr>
            <a:spLocks noGrp="1"/>
          </p:cNvSpPr>
          <p:nvPr>
            <p:ph type="title"/>
          </p:nvPr>
        </p:nvSpPr>
        <p:spPr>
          <a:xfrm>
            <a:off x="760240" y="2504408"/>
            <a:ext cx="2913881" cy="2118392"/>
          </a:xfrm>
        </p:spPr>
        <p:txBody>
          <a:bodyPr anchor="ctr" anchorCtr="0">
            <a:noAutofit/>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BC58B-6881-4966-BA6F-18DC6FB00964}"/>
              </a:ext>
            </a:extLst>
          </p:cNvPr>
          <p:cNvSpPr>
            <a:spLocks noGrp="1"/>
          </p:cNvSpPr>
          <p:nvPr>
            <p:ph type="body" idx="1"/>
          </p:nvPr>
        </p:nvSpPr>
        <p:spPr>
          <a:xfrm>
            <a:off x="3714120" y="2504408"/>
            <a:ext cx="8341982" cy="2073416"/>
          </a:xfrm>
        </p:spPr>
        <p:txBody>
          <a:bodyPr anchor="ctr" anchorCtr="0">
            <a:noAutofit/>
          </a:bodyPr>
          <a:lstStyle>
            <a:lvl1pPr marL="0" indent="0">
              <a:buNone/>
              <a:defRPr sz="5400">
                <a:solidFill>
                  <a:srgbClr val="F1652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BFE6D20-7EF1-49EE-A9CD-12F3A374156D}"/>
              </a:ext>
            </a:extLst>
          </p:cNvPr>
          <p:cNvSpPr>
            <a:spLocks noGrp="1"/>
          </p:cNvSpPr>
          <p:nvPr>
            <p:ph type="sldNum" sz="quarter" idx="12"/>
          </p:nvPr>
        </p:nvSpPr>
        <p:spPr/>
        <p:txBody>
          <a:bodyPr/>
          <a:lstStyle/>
          <a:p>
            <a:fld id="{ABB2EC94-360E-4A02-8C7C-304A60017076}" type="slidenum">
              <a:rPr lang="en-US" smtClean="0"/>
              <a:t>‹#›</a:t>
            </a:fld>
            <a:endParaRPr lang="en-US"/>
          </a:p>
        </p:txBody>
      </p:sp>
      <p:cxnSp>
        <p:nvCxnSpPr>
          <p:cNvPr id="12" name="Straight Connector 11">
            <a:extLst>
              <a:ext uri="{FF2B5EF4-FFF2-40B4-BE49-F238E27FC236}">
                <a16:creationId xmlns:a16="http://schemas.microsoft.com/office/drawing/2014/main" id="{0499682E-2931-0D74-1F18-3A2E969CEE7B}"/>
              </a:ext>
            </a:extLst>
          </p:cNvPr>
          <p:cNvCxnSpPr>
            <a:cxnSpLocks/>
          </p:cNvCxnSpPr>
          <p:nvPr userDrawn="1"/>
        </p:nvCxnSpPr>
        <p:spPr>
          <a:xfrm>
            <a:off x="3694120" y="2504408"/>
            <a:ext cx="0" cy="2073416"/>
          </a:xfrm>
          <a:prstGeom prst="line">
            <a:avLst/>
          </a:prstGeom>
          <a:ln w="19050">
            <a:solidFill>
              <a:srgbClr val="F16522"/>
            </a:solidFill>
          </a:ln>
        </p:spPr>
        <p:style>
          <a:lnRef idx="1">
            <a:schemeClr val="accent1"/>
          </a:lnRef>
          <a:fillRef idx="0">
            <a:schemeClr val="accent1"/>
          </a:fillRef>
          <a:effectRef idx="0">
            <a:schemeClr val="accent1"/>
          </a:effectRef>
          <a:fontRef idx="minor">
            <a:schemeClr val="tx1"/>
          </a:fontRef>
        </p:style>
      </p:cxnSp>
      <p:sp>
        <p:nvSpPr>
          <p:cNvPr id="4" name="hcSlideMaster49.Section White BGHeader">
            <a:extLst>
              <a:ext uri="{FF2B5EF4-FFF2-40B4-BE49-F238E27FC236}">
                <a16:creationId xmlns:a16="http://schemas.microsoft.com/office/drawing/2014/main" id="{F8DFCF56-FD4E-6405-49FB-589064154A9A}"/>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1406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Blue BG">
    <p:bg>
      <p:bgPr>
        <a:solidFill>
          <a:srgbClr val="282A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71CF-41A2-4F79-A253-F8F20BAEECE0}"/>
              </a:ext>
            </a:extLst>
          </p:cNvPr>
          <p:cNvSpPr>
            <a:spLocks noGrp="1"/>
          </p:cNvSpPr>
          <p:nvPr>
            <p:ph type="title"/>
          </p:nvPr>
        </p:nvSpPr>
        <p:spPr>
          <a:xfrm>
            <a:off x="760240" y="2504408"/>
            <a:ext cx="2913881" cy="2073416"/>
          </a:xfrm>
        </p:spPr>
        <p:txBody>
          <a:bodyPr anchor="ctr" anchorCtr="0">
            <a:no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61BC58B-6881-4966-BA6F-18DC6FB00964}"/>
              </a:ext>
            </a:extLst>
          </p:cNvPr>
          <p:cNvSpPr>
            <a:spLocks noGrp="1"/>
          </p:cNvSpPr>
          <p:nvPr>
            <p:ph type="body" idx="1"/>
          </p:nvPr>
        </p:nvSpPr>
        <p:spPr>
          <a:xfrm>
            <a:off x="3714120" y="2504408"/>
            <a:ext cx="8341982" cy="2073416"/>
          </a:xfrm>
        </p:spPr>
        <p:txBody>
          <a:bodyPr anchor="ctr" anchorCtr="0">
            <a:noAutofit/>
          </a:bodyPr>
          <a:lstStyle>
            <a:lvl1pPr marL="0" indent="0">
              <a:buNone/>
              <a:defRPr sz="5400">
                <a:solidFill>
                  <a:srgbClr val="F1652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BFE6D20-7EF1-49EE-A9CD-12F3A374156D}"/>
              </a:ext>
            </a:extLst>
          </p:cNvPr>
          <p:cNvSpPr>
            <a:spLocks noGrp="1"/>
          </p:cNvSpPr>
          <p:nvPr>
            <p:ph type="sldNum" sz="quarter" idx="12"/>
          </p:nvPr>
        </p:nvSpPr>
        <p:spPr/>
        <p:txBody>
          <a:bodyPr/>
          <a:lstStyle/>
          <a:p>
            <a:fld id="{ABB2EC94-360E-4A02-8C7C-304A60017076}" type="slidenum">
              <a:rPr lang="en-US" smtClean="0"/>
              <a:t>‹#›</a:t>
            </a:fld>
            <a:endParaRPr lang="en-US"/>
          </a:p>
        </p:txBody>
      </p:sp>
      <p:cxnSp>
        <p:nvCxnSpPr>
          <p:cNvPr id="9" name="Straight Connector 8">
            <a:extLst>
              <a:ext uri="{FF2B5EF4-FFF2-40B4-BE49-F238E27FC236}">
                <a16:creationId xmlns:a16="http://schemas.microsoft.com/office/drawing/2014/main" id="{EDF568E9-B1EE-E2F4-3510-9A8A14028EA6}"/>
              </a:ext>
            </a:extLst>
          </p:cNvPr>
          <p:cNvCxnSpPr>
            <a:cxnSpLocks/>
          </p:cNvCxnSpPr>
          <p:nvPr userDrawn="1"/>
        </p:nvCxnSpPr>
        <p:spPr>
          <a:xfrm>
            <a:off x="3694120" y="2504408"/>
            <a:ext cx="0" cy="2073416"/>
          </a:xfrm>
          <a:prstGeom prst="line">
            <a:avLst/>
          </a:prstGeom>
          <a:ln w="19050">
            <a:solidFill>
              <a:srgbClr val="F16522"/>
            </a:solidFill>
          </a:ln>
        </p:spPr>
        <p:style>
          <a:lnRef idx="1">
            <a:schemeClr val="accent1"/>
          </a:lnRef>
          <a:fillRef idx="0">
            <a:schemeClr val="accent1"/>
          </a:fillRef>
          <a:effectRef idx="0">
            <a:schemeClr val="accent1"/>
          </a:effectRef>
          <a:fontRef idx="minor">
            <a:schemeClr val="tx1"/>
          </a:fontRef>
        </p:style>
      </p:cxnSp>
      <p:sp>
        <p:nvSpPr>
          <p:cNvPr id="4" name="hcSlideMaster49.Section Blue BGHeader">
            <a:extLst>
              <a:ext uri="{FF2B5EF4-FFF2-40B4-BE49-F238E27FC236}">
                <a16:creationId xmlns:a16="http://schemas.microsoft.com/office/drawing/2014/main" id="{AB8A51C0-1EA2-4ED8-BEFF-79AF04165DB5}"/>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1392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487F-AE20-4387-B910-5CF9621FD1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E563D-45D1-463C-8B76-11217A5122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FD856-A6C3-416F-8998-AEDB715FE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6F51F1-F64D-427F-8B04-8A4C21AC836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B40E080-9823-4A9C-A1D1-7F3F40573B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FB73F-1DD6-47B7-B452-97911941CBD9}"/>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8" name="hcSlideMaster49.Two ContentHeader">
            <a:extLst>
              <a:ext uri="{FF2B5EF4-FFF2-40B4-BE49-F238E27FC236}">
                <a16:creationId xmlns:a16="http://schemas.microsoft.com/office/drawing/2014/main" id="{60E40F70-FF79-3A83-4933-C99E743D5A3E}"/>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3809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B819-1642-4746-B7A7-5DBD2C6677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DAA506-B55A-4874-9DBD-16920F71B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CD273F-B8F9-48A9-A49A-EC55D0F425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26305D-6D41-44F1-8BAA-5BC79A18C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27FF5F-782E-4582-9DF8-914CBBFE9B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DFF5EB-218D-4A56-B60E-6DC1418227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F18926F3-EA2C-4CD2-9E81-631A64075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C99A5E-2C91-46C8-BB77-EEFF841E9B6A}"/>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10" name="hcSlideMaster49.ComparisonHeader">
            <a:extLst>
              <a:ext uri="{FF2B5EF4-FFF2-40B4-BE49-F238E27FC236}">
                <a16:creationId xmlns:a16="http://schemas.microsoft.com/office/drawing/2014/main" id="{45301D6E-F429-1999-F242-68EFC1252294}"/>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965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3BEF-D618-41CB-BF17-C98FE16BA2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F50D4B-8BCE-49AD-9D7F-2C4E96B3499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053427CD-6E44-4258-9145-F22CA15FD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65689B-16D1-4AF9-8D0A-858BB9B1B30F}"/>
              </a:ext>
            </a:extLst>
          </p:cNvPr>
          <p:cNvSpPr>
            <a:spLocks noGrp="1"/>
          </p:cNvSpPr>
          <p:nvPr>
            <p:ph type="sldNum" sz="quarter" idx="12"/>
          </p:nvPr>
        </p:nvSpPr>
        <p:spPr/>
        <p:txBody>
          <a:bodyPr/>
          <a:lstStyle/>
          <a:p>
            <a:fld id="{ABB2EC94-360E-4A02-8C7C-304A60017076}" type="slidenum">
              <a:rPr lang="en-US" smtClean="0"/>
              <a:t>‹#›</a:t>
            </a:fld>
            <a:endParaRPr lang="en-US"/>
          </a:p>
        </p:txBody>
      </p:sp>
      <p:sp>
        <p:nvSpPr>
          <p:cNvPr id="6" name="hcSlideMaster49.Title OnlyHeader">
            <a:extLst>
              <a:ext uri="{FF2B5EF4-FFF2-40B4-BE49-F238E27FC236}">
                <a16:creationId xmlns:a16="http://schemas.microsoft.com/office/drawing/2014/main" id="{CBEFCA85-3C26-784D-BF06-66FDA373C653}"/>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1024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Bottom]">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31FB7B-5441-0FD8-85B6-773544BC1D25}"/>
              </a:ext>
            </a:extLst>
          </p:cNvPr>
          <p:cNvSpPr>
            <a:spLocks noGrp="1"/>
          </p:cNvSpPr>
          <p:nvPr>
            <p:ph type="sldNum" sz="quarter" idx="12"/>
          </p:nvPr>
        </p:nvSpPr>
        <p:spPr/>
        <p:txBody>
          <a:bodyPr/>
          <a:lstStyle/>
          <a:p>
            <a:fld id="{043B499A-2597-43ED-9FDE-8AB553572B76}" type="slidenum">
              <a:rPr lang="en-US" smtClean="0"/>
              <a:t>‹#›</a:t>
            </a:fld>
            <a:endParaRPr lang="en-US"/>
          </a:p>
        </p:txBody>
      </p:sp>
      <p:sp>
        <p:nvSpPr>
          <p:cNvPr id="5" name="Title 1">
            <a:extLst>
              <a:ext uri="{FF2B5EF4-FFF2-40B4-BE49-F238E27FC236}">
                <a16:creationId xmlns:a16="http://schemas.microsoft.com/office/drawing/2014/main" id="{E5E1E443-00F7-97C4-3F6E-F1CD7584A969}"/>
              </a:ext>
            </a:extLst>
          </p:cNvPr>
          <p:cNvSpPr>
            <a:spLocks noGrp="1"/>
          </p:cNvSpPr>
          <p:nvPr>
            <p:ph type="title"/>
          </p:nvPr>
        </p:nvSpPr>
        <p:spPr>
          <a:xfrm>
            <a:off x="0" y="5889171"/>
            <a:ext cx="12192000" cy="968829"/>
          </a:xfrm>
        </p:spPr>
        <p:txBody>
          <a:bodyPr/>
          <a:lstStyle/>
          <a:p>
            <a:r>
              <a:rPr lang="en-US"/>
              <a:t>Click to edit Master title style</a:t>
            </a:r>
          </a:p>
        </p:txBody>
      </p:sp>
      <p:sp>
        <p:nvSpPr>
          <p:cNvPr id="2" name="hcSlideMaster49.Title Only [Bottom]Header">
            <a:extLst>
              <a:ext uri="{FF2B5EF4-FFF2-40B4-BE49-F238E27FC236}">
                <a16:creationId xmlns:a16="http://schemas.microsoft.com/office/drawing/2014/main" id="{19769083-EC06-7104-835A-AC1DDDA12C1E}"/>
              </a:ext>
            </a:extLst>
          </p:cNvPr>
          <p:cNvSpPr txBox="1"/>
          <p:nvPr userDrawn="1"/>
        </p:nvSpPr>
        <p:spPr>
          <a:xfrm>
            <a:off x="0" y="0"/>
            <a:ext cx="12192000" cy="307777"/>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3763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AE495A-ADE0-44D9-8637-9225F2DF5D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55CDBD-0656-4139-AC8D-61AF26E4D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6C160CB-70D0-4616-813E-B9C5D0D96F8B}"/>
              </a:ext>
            </a:extLst>
          </p:cNvPr>
          <p:cNvSpPr>
            <a:spLocks noGrp="1"/>
          </p:cNvSpPr>
          <p:nvPr>
            <p:ph type="sldNum" sz="quarter" idx="4"/>
          </p:nvPr>
        </p:nvSpPr>
        <p:spPr>
          <a:xfrm>
            <a:off x="11684000" y="0"/>
            <a:ext cx="508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2EC94-360E-4A02-8C7C-304A60017076}" type="slidenum">
              <a:rPr lang="en-US" smtClean="0"/>
              <a:t>‹#›</a:t>
            </a:fld>
            <a:endParaRPr lang="en-US"/>
          </a:p>
        </p:txBody>
      </p:sp>
    </p:spTree>
    <p:extLst>
      <p:ext uri="{BB962C8B-B14F-4D97-AF65-F5344CB8AC3E}">
        <p14:creationId xmlns:p14="http://schemas.microsoft.com/office/powerpoint/2010/main" val="1838647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6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www.heardai.ai/" TargetMode="External"/><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9.svg"/><Relationship Id="rId26" Type="http://schemas.openxmlformats.org/officeDocument/2006/relationships/image" Target="../media/image27.sv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svg"/><Relationship Id="rId42" Type="http://schemas.openxmlformats.org/officeDocument/2006/relationships/image" Target="../media/image43.svg"/><Relationship Id="rId7" Type="http://schemas.openxmlformats.org/officeDocument/2006/relationships/image" Target="../media/image8.svg"/><Relationship Id="rId2" Type="http://schemas.openxmlformats.org/officeDocument/2006/relationships/image" Target="../media/image3.png"/><Relationship Id="rId16" Type="http://schemas.openxmlformats.org/officeDocument/2006/relationships/image" Target="../media/image17.png"/><Relationship Id="rId29"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svg"/><Relationship Id="rId32" Type="http://schemas.openxmlformats.org/officeDocument/2006/relationships/image" Target="../media/image33.svg"/><Relationship Id="rId37" Type="http://schemas.openxmlformats.org/officeDocument/2006/relationships/image" Target="../media/image38.png"/><Relationship Id="rId40" Type="http://schemas.openxmlformats.org/officeDocument/2006/relationships/image" Target="../media/image41.svg"/><Relationship Id="rId45" Type="http://schemas.openxmlformats.org/officeDocument/2006/relationships/image" Target="../media/image46.png"/><Relationship Id="rId5" Type="http://schemas.openxmlformats.org/officeDocument/2006/relationships/image" Target="../media/image6.sv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36" Type="http://schemas.openxmlformats.org/officeDocument/2006/relationships/image" Target="../media/image37.sv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4" Type="http://schemas.openxmlformats.org/officeDocument/2006/relationships/image" Target="../media/image45.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6.png"/><Relationship Id="rId43" Type="http://schemas.openxmlformats.org/officeDocument/2006/relationships/image" Target="../media/image44.png"/><Relationship Id="rId8" Type="http://schemas.openxmlformats.org/officeDocument/2006/relationships/image" Target="../media/image9.png"/><Relationship Id="rId3" Type="http://schemas.openxmlformats.org/officeDocument/2006/relationships/image" Target="../media/image4.sv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39.svg"/><Relationship Id="rId46" Type="http://schemas.openxmlformats.org/officeDocument/2006/relationships/image" Target="../media/image47.svg"/><Relationship Id="rId20" Type="http://schemas.openxmlformats.org/officeDocument/2006/relationships/image" Target="../media/image21.svg"/><Relationship Id="rId41"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1.xml"/><Relationship Id="rId7"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4.xml"/><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video" Target="NULL" TargetMode="External"/><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60.png"/><Relationship Id="rId5" Type="http://schemas.openxmlformats.org/officeDocument/2006/relationships/slideLayout" Target="../slideLayouts/slideLayout21.xml"/><Relationship Id="rId10" Type="http://schemas.openxmlformats.org/officeDocument/2006/relationships/image" Target="../media/image63.png"/><Relationship Id="rId4" Type="http://schemas.microsoft.com/office/2007/relationships/media" Target="../media/media2.mp4"/><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descr="Interagency Accessibility Forum and logo"/>
          <p:cNvPicPr preferRelativeResize="0">
            <a:picLocks noGrp="1"/>
          </p:cNvPicPr>
          <p:nvPr>
            <p:ph type="pic" idx="2"/>
          </p:nvPr>
        </p:nvPicPr>
        <p:blipFill rotWithShape="1">
          <a:blip r:embed="rId3">
            <a:alphaModFix/>
          </a:blip>
          <a:srcRect l="67" r="67"/>
          <a:stretch/>
        </p:blipFill>
        <p:spPr>
          <a:xfrm>
            <a:off x="3044791" y="1072642"/>
            <a:ext cx="6102417" cy="1828800"/>
          </a:xfrm>
          <a:prstGeom prst="rect">
            <a:avLst/>
          </a:prstGeom>
          <a:noFill/>
          <a:ln>
            <a:noFill/>
          </a:ln>
        </p:spPr>
      </p:pic>
      <p:sp>
        <p:nvSpPr>
          <p:cNvPr id="71" name="Google Shape;71;p1"/>
          <p:cNvSpPr txBox="1">
            <a:spLocks noGrp="1"/>
          </p:cNvSpPr>
          <p:nvPr>
            <p:ph type="title"/>
          </p:nvPr>
        </p:nvSpPr>
        <p:spPr>
          <a:xfrm>
            <a:off x="1523998" y="3223382"/>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Voice AI for Everyone: Ensuring Usability and Access in Digital Environments</a:t>
            </a:r>
            <a:endParaRPr dirty="0"/>
          </a:p>
        </p:txBody>
      </p:sp>
      <p:sp>
        <p:nvSpPr>
          <p:cNvPr id="72" name="Google Shape;72;p1"/>
          <p:cNvSpPr txBox="1">
            <a:spLocks noGrp="1"/>
          </p:cNvSpPr>
          <p:nvPr>
            <p:ph type="body" idx="1"/>
          </p:nvPr>
        </p:nvSpPr>
        <p:spPr>
          <a:xfrm>
            <a:off x="3240086" y="4654423"/>
            <a:ext cx="5711825" cy="914400"/>
          </a:xfrm>
          <a:prstGeom prst="rect">
            <a:avLst/>
          </a:prstGeom>
          <a:noFill/>
          <a:ln>
            <a:noFill/>
          </a:ln>
        </p:spPr>
        <p:txBody>
          <a:bodyPr spcFirstLastPara="1" wrap="square" lIns="91425" tIns="45700" rIns="91425" bIns="45700" anchor="ctr" anchorCtr="0">
            <a:noAutofit/>
          </a:bodyPr>
          <a:lstStyle/>
          <a:p>
            <a:pPr marL="0" indent="0"/>
            <a:r>
              <a:rPr lang="en-US" sz="2000" dirty="0"/>
              <a:t>Hope Gerlach-Houck, Caryn Herring, J. Scott Yaruss, Ann Marie Ryan, Nihar Mahapatra</a:t>
            </a:r>
          </a:p>
          <a:p>
            <a:pPr marL="0" indent="0"/>
            <a:endParaRPr lang="en-US" sz="2000" dirty="0"/>
          </a:p>
          <a:p>
            <a:pPr marL="0" lvl="0" indent="0" algn="ctr">
              <a:lnSpc>
                <a:spcPct val="100000"/>
              </a:lnSpc>
              <a:spcBef>
                <a:spcPts val="0"/>
              </a:spcBef>
              <a:spcAft>
                <a:spcPts val="0"/>
              </a:spcAft>
              <a:buNone/>
            </a:pPr>
            <a:r>
              <a:rPr lang="en-US" sz="2000" dirty="0"/>
              <a:t>May 20-21, 2025</a:t>
            </a:r>
            <a:endParaRPr lang="en-US" dirty="0"/>
          </a:p>
        </p:txBody>
      </p:sp>
      <p:pic>
        <p:nvPicPr>
          <p:cNvPr id="7" name="Picture 6" descr="HeardAI logo featuring a smiling robot face inside a speech bubble, with the tagline 'AI that understands everyone.' The word 'everyone' is highlighted in light teal.">
            <a:extLst>
              <a:ext uri="{FF2B5EF4-FFF2-40B4-BE49-F238E27FC236}">
                <a16:creationId xmlns:a16="http://schemas.microsoft.com/office/drawing/2014/main" id="{043A48B9-80A4-12B4-13D9-B818D7EEE619}"/>
              </a:ext>
            </a:extLst>
          </p:cNvPr>
          <p:cNvPicPr>
            <a:picLocks noChangeAspect="1"/>
          </p:cNvPicPr>
          <p:nvPr/>
        </p:nvPicPr>
        <p:blipFill>
          <a:blip r:embed="rId4"/>
          <a:stretch>
            <a:fillRect/>
          </a:stretch>
        </p:blipFill>
        <p:spPr>
          <a:xfrm>
            <a:off x="7888502" y="5347854"/>
            <a:ext cx="3998480" cy="13569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FB6A-DEB4-9743-845B-BF7B82E21A08}"/>
              </a:ext>
            </a:extLst>
          </p:cNvPr>
          <p:cNvSpPr>
            <a:spLocks noGrp="1"/>
          </p:cNvSpPr>
          <p:nvPr>
            <p:ph type="title"/>
          </p:nvPr>
        </p:nvSpPr>
        <p:spPr/>
        <p:txBody>
          <a:bodyPr/>
          <a:lstStyle/>
          <a:p>
            <a:r>
              <a:rPr lang="en-US" dirty="0"/>
              <a:t>Our Data Collection App</a:t>
            </a:r>
          </a:p>
        </p:txBody>
      </p:sp>
      <p:sp>
        <p:nvSpPr>
          <p:cNvPr id="3" name="Text Placeholder 2">
            <a:extLst>
              <a:ext uri="{FF2B5EF4-FFF2-40B4-BE49-F238E27FC236}">
                <a16:creationId xmlns:a16="http://schemas.microsoft.com/office/drawing/2014/main" id="{A2A78662-106C-C968-D98B-22CD932329EE}"/>
              </a:ext>
            </a:extLst>
          </p:cNvPr>
          <p:cNvSpPr>
            <a:spLocks noGrp="1"/>
          </p:cNvSpPr>
          <p:nvPr>
            <p:ph type="body" idx="1"/>
          </p:nvPr>
        </p:nvSpPr>
        <p:spPr/>
        <p:txBody>
          <a:bodyPr/>
          <a:lstStyle/>
          <a:p>
            <a:r>
              <a:rPr lang="en-US"/>
              <a:t>Our Heard AI data collection app is available on desktop and mobile devices</a:t>
            </a:r>
          </a:p>
          <a:p>
            <a:endParaRPr lang="en-US"/>
          </a:p>
          <a:p>
            <a:r>
              <a:rPr lang="en-US"/>
              <a:t>To date, we have received 6396 completed prompts from 230 speakers </a:t>
            </a:r>
          </a:p>
        </p:txBody>
      </p:sp>
      <p:grpSp>
        <p:nvGrpSpPr>
          <p:cNvPr id="14" name="Group 13">
            <a:extLst>
              <a:ext uri="{FF2B5EF4-FFF2-40B4-BE49-F238E27FC236}">
                <a16:creationId xmlns:a16="http://schemas.microsoft.com/office/drawing/2014/main" id="{AF305873-302F-7A63-164F-2CA1546C46CB}"/>
              </a:ext>
              <a:ext uri="{C183D7F6-B498-43B3-948B-1728B52AA6E4}">
                <adec:decorative xmlns:adec="http://schemas.microsoft.com/office/drawing/2017/decorative" val="1"/>
              </a:ext>
            </a:extLst>
          </p:cNvPr>
          <p:cNvGrpSpPr/>
          <p:nvPr/>
        </p:nvGrpSpPr>
        <p:grpSpPr>
          <a:xfrm>
            <a:off x="621506" y="3739896"/>
            <a:ext cx="10716768" cy="2880360"/>
            <a:chOff x="71376" y="1979802"/>
            <a:chExt cx="11952794" cy="3749486"/>
          </a:xfrm>
        </p:grpSpPr>
        <p:grpSp>
          <p:nvGrpSpPr>
            <p:cNvPr id="5" name="Group 4">
              <a:extLst>
                <a:ext uri="{FF2B5EF4-FFF2-40B4-BE49-F238E27FC236}">
                  <a16:creationId xmlns:a16="http://schemas.microsoft.com/office/drawing/2014/main" id="{31B0E47A-3AA0-FEB6-7666-C108E5D17E47}"/>
                </a:ext>
              </a:extLst>
            </p:cNvPr>
            <p:cNvGrpSpPr/>
            <p:nvPr/>
          </p:nvGrpSpPr>
          <p:grpSpPr>
            <a:xfrm>
              <a:off x="3185352" y="1979802"/>
              <a:ext cx="5705435" cy="3749486"/>
              <a:chOff x="4903652" y="1905412"/>
              <a:chExt cx="6750440" cy="4349719"/>
            </a:xfrm>
          </p:grpSpPr>
          <p:pic>
            <p:nvPicPr>
              <p:cNvPr id="6" name="Picture 5">
                <a:extLst>
                  <a:ext uri="{FF2B5EF4-FFF2-40B4-BE49-F238E27FC236}">
                    <a16:creationId xmlns:a16="http://schemas.microsoft.com/office/drawing/2014/main" id="{33C73E92-EA3E-8002-91DC-C4FD633CADC2}"/>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4903652" y="1905412"/>
                <a:ext cx="6606914" cy="4031680"/>
              </a:xfrm>
              <a:prstGeom prst="rect">
                <a:avLst/>
              </a:prstGeom>
            </p:spPr>
          </p:pic>
          <p:grpSp>
            <p:nvGrpSpPr>
              <p:cNvPr id="7" name="Group 6">
                <a:extLst>
                  <a:ext uri="{FF2B5EF4-FFF2-40B4-BE49-F238E27FC236}">
                    <a16:creationId xmlns:a16="http://schemas.microsoft.com/office/drawing/2014/main" id="{46F2D5E4-11EB-B2AE-A744-7703E39A00A4}"/>
                  </a:ext>
                </a:extLst>
              </p:cNvPr>
              <p:cNvGrpSpPr/>
              <p:nvPr/>
            </p:nvGrpSpPr>
            <p:grpSpPr>
              <a:xfrm>
                <a:off x="9812501" y="2670048"/>
                <a:ext cx="1841591" cy="3585083"/>
                <a:chOff x="9134401" y="1563902"/>
                <a:chExt cx="2531923" cy="4928973"/>
              </a:xfrm>
              <a:effectLst>
                <a:outerShdw blurRad="63500" sx="102000" sy="102000" algn="ctr" rotWithShape="0">
                  <a:prstClr val="black">
                    <a:alpha val="40000"/>
                  </a:prstClr>
                </a:outerShdw>
              </a:effectLst>
            </p:grpSpPr>
            <p:sp>
              <p:nvSpPr>
                <p:cNvPr id="8" name="Rectangle: Rounded Corners 7">
                  <a:extLst>
                    <a:ext uri="{FF2B5EF4-FFF2-40B4-BE49-F238E27FC236}">
                      <a16:creationId xmlns:a16="http://schemas.microsoft.com/office/drawing/2014/main" id="{F97DDF80-3CC8-AE1F-7EF9-3864F82DFD7F}"/>
                    </a:ext>
                  </a:extLst>
                </p:cNvPr>
                <p:cNvSpPr/>
                <p:nvPr/>
              </p:nvSpPr>
              <p:spPr>
                <a:xfrm>
                  <a:off x="9233206" y="1563902"/>
                  <a:ext cx="2324810" cy="486557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4D5A13CA-B20E-F84D-98AE-30D6E2969A8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134401" y="1563902"/>
                  <a:ext cx="2531923" cy="4928973"/>
                </a:xfrm>
                <a:prstGeom prst="rect">
                  <a:avLst/>
                </a:prstGeom>
              </p:spPr>
            </p:pic>
          </p:grpSp>
        </p:grpSp>
        <p:pic>
          <p:nvPicPr>
            <p:cNvPr id="10" name="Picture 9">
              <a:extLst>
                <a:ext uri="{FF2B5EF4-FFF2-40B4-BE49-F238E27FC236}">
                  <a16:creationId xmlns:a16="http://schemas.microsoft.com/office/drawing/2014/main" id="{29985230-84CC-F24B-1D56-90464A5BE231}"/>
                </a:ext>
              </a:extLst>
            </p:cNvPr>
            <p:cNvPicPr>
              <a:picLocks noChangeAspect="1"/>
            </p:cNvPicPr>
            <p:nvPr/>
          </p:nvPicPr>
          <p:blipFill rotWithShape="1">
            <a:blip r:embed="rId4"/>
            <a:srcRect l="-2556" t="737" r="28209" b="-8221"/>
            <a:stretch/>
          </p:blipFill>
          <p:spPr>
            <a:xfrm>
              <a:off x="71376" y="2559446"/>
              <a:ext cx="3129823" cy="2590199"/>
            </a:xfrm>
            <a:prstGeom prst="rect">
              <a:avLst/>
            </a:prstGeom>
          </p:spPr>
        </p:pic>
        <p:pic>
          <p:nvPicPr>
            <p:cNvPr id="11" name="Picture 2">
              <a:extLst>
                <a:ext uri="{FF2B5EF4-FFF2-40B4-BE49-F238E27FC236}">
                  <a16:creationId xmlns:a16="http://schemas.microsoft.com/office/drawing/2014/main" id="{1655A5C2-3404-74DA-2BE6-D233BF6E32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45" t="4036" r="11304" b="-4036"/>
            <a:stretch/>
          </p:blipFill>
          <p:spPr bwMode="auto">
            <a:xfrm>
              <a:off x="9006650" y="2721632"/>
              <a:ext cx="3017520" cy="226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9B3D18BB-4A84-0978-DB66-38C89DF2E2F3}"/>
                </a:ext>
              </a:extLst>
            </p:cNvPr>
            <p:cNvSpPr/>
            <p:nvPr/>
          </p:nvSpPr>
          <p:spPr>
            <a:xfrm>
              <a:off x="71376" y="2053724"/>
              <a:ext cx="1643998" cy="48575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sym typeface="Arial"/>
                </a:rPr>
                <a:t>Desktop</a:t>
              </a:r>
            </a:p>
          </p:txBody>
        </p:sp>
        <p:sp>
          <p:nvSpPr>
            <p:cNvPr id="13" name="Rectangle: Rounded Corners 12">
              <a:extLst>
                <a:ext uri="{FF2B5EF4-FFF2-40B4-BE49-F238E27FC236}">
                  <a16:creationId xmlns:a16="http://schemas.microsoft.com/office/drawing/2014/main" id="{179B4AF7-8925-577C-E8A2-1331FD55D37C}"/>
                </a:ext>
              </a:extLst>
            </p:cNvPr>
            <p:cNvSpPr/>
            <p:nvPr/>
          </p:nvSpPr>
          <p:spPr>
            <a:xfrm>
              <a:off x="8890787" y="2167376"/>
              <a:ext cx="1361056" cy="431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Poppins" panose="00000500000000000000" pitchFamily="2" charset="0"/>
                  <a:ea typeface="+mn-ea"/>
                  <a:cs typeface="Poppins" panose="00000500000000000000" pitchFamily="2" charset="0"/>
                  <a:sym typeface="Arial"/>
                </a:rPr>
                <a:t>Mobile</a:t>
              </a:r>
            </a:p>
          </p:txBody>
        </p:sp>
      </p:grpSp>
      <p:sp>
        <p:nvSpPr>
          <p:cNvPr id="4" name="Slide Number Placeholder 3">
            <a:extLst>
              <a:ext uri="{FF2B5EF4-FFF2-40B4-BE49-F238E27FC236}">
                <a16:creationId xmlns:a16="http://schemas.microsoft.com/office/drawing/2014/main" id="{7B6BEEDF-C184-A6A0-6A6C-7ADA07816636}"/>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10</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3332241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7D46-9C2A-8B6B-33D9-A780FA68511D}"/>
              </a:ext>
            </a:extLst>
          </p:cNvPr>
          <p:cNvSpPr>
            <a:spLocks noGrp="1"/>
          </p:cNvSpPr>
          <p:nvPr>
            <p:ph type="title"/>
          </p:nvPr>
        </p:nvSpPr>
        <p:spPr/>
        <p:txBody>
          <a:bodyPr/>
          <a:lstStyle/>
          <a:p>
            <a:r>
              <a:rPr lang="en-US" dirty="0"/>
              <a:t>Data Collection: Scripted Utterances</a:t>
            </a:r>
          </a:p>
        </p:txBody>
      </p:sp>
      <p:sp>
        <p:nvSpPr>
          <p:cNvPr id="3" name="Text Placeholder 2">
            <a:extLst>
              <a:ext uri="{FF2B5EF4-FFF2-40B4-BE49-F238E27FC236}">
                <a16:creationId xmlns:a16="http://schemas.microsoft.com/office/drawing/2014/main" id="{14F665BE-8E34-BB90-497A-11E59B4B03D2}"/>
              </a:ext>
            </a:extLst>
          </p:cNvPr>
          <p:cNvSpPr>
            <a:spLocks noGrp="1"/>
          </p:cNvSpPr>
          <p:nvPr>
            <p:ph type="body" idx="1"/>
          </p:nvPr>
        </p:nvSpPr>
        <p:spPr/>
        <p:txBody>
          <a:bodyPr/>
          <a:lstStyle/>
          <a:p>
            <a:r>
              <a:rPr lang="en-US"/>
              <a:t>Each participant speaks 60 scripted utterances from 20 diverse real-world application contexts, while recording audio and video</a:t>
            </a:r>
          </a:p>
        </p:txBody>
      </p:sp>
      <p:pic>
        <p:nvPicPr>
          <p:cNvPr id="5" name="Picture 4" descr="Smartphone screen displaying the HeardAI interface for scripted utterances. The prompt displayed is 'What time is my next meeting?' with options to 'Record video answer' or 'Skip This Prompt.' ">
            <a:extLst>
              <a:ext uri="{FF2B5EF4-FFF2-40B4-BE49-F238E27FC236}">
                <a16:creationId xmlns:a16="http://schemas.microsoft.com/office/drawing/2014/main" id="{08D14E73-6828-833D-288D-97347DC019DC}"/>
              </a:ext>
            </a:extLst>
          </p:cNvPr>
          <p:cNvPicPr>
            <a:picLocks noChangeAspect="1"/>
          </p:cNvPicPr>
          <p:nvPr/>
        </p:nvPicPr>
        <p:blipFill>
          <a:blip r:embed="rId3"/>
          <a:srcRect l="2419" r="3252" b="24211"/>
          <a:stretch/>
        </p:blipFill>
        <p:spPr>
          <a:xfrm>
            <a:off x="8851900" y="2030134"/>
            <a:ext cx="3086668" cy="4827865"/>
          </a:xfrm>
          <a:prstGeom prst="rect">
            <a:avLst/>
          </a:prstGeom>
        </p:spPr>
      </p:pic>
      <p:sp>
        <p:nvSpPr>
          <p:cNvPr id="4" name="Slide Number Placeholder 3">
            <a:extLst>
              <a:ext uri="{FF2B5EF4-FFF2-40B4-BE49-F238E27FC236}">
                <a16:creationId xmlns:a16="http://schemas.microsoft.com/office/drawing/2014/main" id="{D305A93E-DA7C-D1DF-1233-830FB7BFB103}"/>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11</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3153039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D5D-8EB9-FD87-FA17-E0B49D597F54}"/>
              </a:ext>
            </a:extLst>
          </p:cNvPr>
          <p:cNvSpPr>
            <a:spLocks noGrp="1"/>
          </p:cNvSpPr>
          <p:nvPr>
            <p:ph type="title"/>
          </p:nvPr>
        </p:nvSpPr>
        <p:spPr/>
        <p:txBody>
          <a:bodyPr/>
          <a:lstStyle/>
          <a:p>
            <a:r>
              <a:rPr lang="en-US"/>
              <a:t>Data Collection: Unscripted Utterances</a:t>
            </a:r>
          </a:p>
        </p:txBody>
      </p:sp>
      <p:sp>
        <p:nvSpPr>
          <p:cNvPr id="3" name="Text Placeholder 2">
            <a:extLst>
              <a:ext uri="{FF2B5EF4-FFF2-40B4-BE49-F238E27FC236}">
                <a16:creationId xmlns:a16="http://schemas.microsoft.com/office/drawing/2014/main" id="{6F5D2532-94B0-5459-09AE-6C67D76446B5}"/>
              </a:ext>
            </a:extLst>
          </p:cNvPr>
          <p:cNvSpPr>
            <a:spLocks noGrp="1"/>
          </p:cNvSpPr>
          <p:nvPr>
            <p:ph type="body" idx="1"/>
          </p:nvPr>
        </p:nvSpPr>
        <p:spPr/>
        <p:txBody>
          <a:bodyPr/>
          <a:lstStyle/>
          <a:p>
            <a:r>
              <a:rPr lang="en-US" dirty="0"/>
              <a:t>We also collect unscripted, spontaneous speech samples</a:t>
            </a:r>
          </a:p>
          <a:p>
            <a:r>
              <a:rPr lang="en-US" dirty="0"/>
              <a:t>Participants respond to 5 randomly selected questions from a bank of 50 interview-style prompts</a:t>
            </a:r>
          </a:p>
        </p:txBody>
      </p:sp>
      <p:pic>
        <p:nvPicPr>
          <p:cNvPr id="5" name="Picture 4" descr="Smartphone screen displaying the HeardAI interface for an unscripted utterance. The displayed question is 'How do you manage feedback related to your work performance?' Users can choose to 'Record video answer' or 'Skip This Prompt.'">
            <a:extLst>
              <a:ext uri="{FF2B5EF4-FFF2-40B4-BE49-F238E27FC236}">
                <a16:creationId xmlns:a16="http://schemas.microsoft.com/office/drawing/2014/main" id="{4024BBE0-C086-41B6-2285-0AFDB1AD523B}"/>
              </a:ext>
            </a:extLst>
          </p:cNvPr>
          <p:cNvPicPr>
            <a:picLocks noChangeAspect="1"/>
          </p:cNvPicPr>
          <p:nvPr/>
        </p:nvPicPr>
        <p:blipFill>
          <a:blip r:embed="rId3"/>
          <a:srcRect l="4836" t="1" r="834" b="29107"/>
          <a:stretch/>
        </p:blipFill>
        <p:spPr>
          <a:xfrm>
            <a:off x="8704245" y="2194560"/>
            <a:ext cx="3190775" cy="4663440"/>
          </a:xfrm>
          <a:prstGeom prst="rect">
            <a:avLst/>
          </a:prstGeom>
        </p:spPr>
      </p:pic>
      <p:sp>
        <p:nvSpPr>
          <p:cNvPr id="4" name="Slide Number Placeholder 3">
            <a:extLst>
              <a:ext uri="{FF2B5EF4-FFF2-40B4-BE49-F238E27FC236}">
                <a16:creationId xmlns:a16="http://schemas.microsoft.com/office/drawing/2014/main" id="{BC3DE0BD-3100-8B8B-6B0C-8BE5666A3CD0}"/>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12</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821682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142B-DC27-D6A1-D7CA-76EA856F6A21}"/>
              </a:ext>
            </a:extLst>
          </p:cNvPr>
          <p:cNvSpPr>
            <a:spLocks noGrp="1"/>
          </p:cNvSpPr>
          <p:nvPr>
            <p:ph type="title"/>
          </p:nvPr>
        </p:nvSpPr>
        <p:spPr/>
        <p:txBody>
          <a:bodyPr/>
          <a:lstStyle/>
          <a:p>
            <a:r>
              <a:rPr lang="en-US" dirty="0" err="1"/>
              <a:t>HeardAI</a:t>
            </a:r>
            <a:r>
              <a:rPr lang="en-US" dirty="0"/>
              <a:t> v0.2 ASR Evaluation </a:t>
            </a:r>
            <a:r>
              <a:rPr lang="en-US" sz="1600" dirty="0"/>
              <a:t>(Slide 1)</a:t>
            </a:r>
          </a:p>
        </p:txBody>
      </p:sp>
      <p:sp>
        <p:nvSpPr>
          <p:cNvPr id="3" name="Text Placeholder 2">
            <a:extLst>
              <a:ext uri="{FF2B5EF4-FFF2-40B4-BE49-F238E27FC236}">
                <a16:creationId xmlns:a16="http://schemas.microsoft.com/office/drawing/2014/main" id="{FF76F28F-8289-22F8-7D2D-14B00E02A2EC}"/>
              </a:ext>
            </a:extLst>
          </p:cNvPr>
          <p:cNvSpPr>
            <a:spLocks noGrp="1"/>
          </p:cNvSpPr>
          <p:nvPr>
            <p:ph type="body" idx="1"/>
          </p:nvPr>
        </p:nvSpPr>
        <p:spPr/>
        <p:txBody>
          <a:bodyPr/>
          <a:lstStyle/>
          <a:p>
            <a:r>
              <a:rPr lang="en-US" dirty="0"/>
              <a:t>Compared to leading market ASRs, early evaluation indicates significant reduction in both word and semantic error rates with the Heard AI ASR (Mujtaba et al., 2024)</a:t>
            </a:r>
          </a:p>
          <a:p>
            <a:endParaRPr lang="en-US" dirty="0"/>
          </a:p>
          <a:p>
            <a:endParaRPr lang="en-US" dirty="0"/>
          </a:p>
          <a:p>
            <a:r>
              <a:rPr lang="en-US" dirty="0"/>
              <a:t>Example transcription:</a:t>
            </a:r>
          </a:p>
          <a:p>
            <a:pPr lvl="1"/>
            <a:r>
              <a:rPr lang="en-US" sz="1800" dirty="0">
                <a:solidFill>
                  <a:schemeClr val="tx1"/>
                </a:solidFill>
              </a:rPr>
              <a:t>INTENDED UTTERANCE: Call the nearest pharmacy</a:t>
            </a:r>
          </a:p>
          <a:p>
            <a:pPr lvl="1"/>
            <a:r>
              <a:rPr lang="en-US" sz="1800" dirty="0">
                <a:solidFill>
                  <a:schemeClr val="tx1"/>
                </a:solidFill>
              </a:rPr>
              <a:t>MARKET ASR: Call the </a:t>
            </a:r>
            <a:r>
              <a:rPr lang="en-US" sz="1800" dirty="0" err="1">
                <a:solidFill>
                  <a:schemeClr val="tx1"/>
                </a:solidFill>
              </a:rPr>
              <a:t>Nini</a:t>
            </a:r>
            <a:r>
              <a:rPr lang="en-US" sz="1800" dirty="0">
                <a:solidFill>
                  <a:schemeClr val="tx1"/>
                </a:solidFill>
              </a:rPr>
              <a:t>. </a:t>
            </a:r>
            <a:r>
              <a:rPr lang="en-US" sz="1800" dirty="0" err="1">
                <a:solidFill>
                  <a:schemeClr val="tx1"/>
                </a:solidFill>
              </a:rPr>
              <a:t>Nini</a:t>
            </a:r>
            <a:r>
              <a:rPr lang="en-US" sz="1800" dirty="0">
                <a:solidFill>
                  <a:schemeClr val="tx1"/>
                </a:solidFill>
              </a:rPr>
              <a:t>. It's </a:t>
            </a:r>
            <a:r>
              <a:rPr lang="en-US" sz="1800" dirty="0" err="1">
                <a:solidFill>
                  <a:schemeClr val="tx1"/>
                </a:solidFill>
              </a:rPr>
              <a:t>Farfaw</a:t>
            </a:r>
            <a:r>
              <a:rPr lang="en-US" sz="1800" dirty="0">
                <a:solidFill>
                  <a:schemeClr val="tx1"/>
                </a:solidFill>
              </a:rPr>
              <a:t>. </a:t>
            </a:r>
            <a:r>
              <a:rPr lang="en-US" sz="1800" dirty="0" err="1">
                <a:solidFill>
                  <a:schemeClr val="tx1"/>
                </a:solidFill>
              </a:rPr>
              <a:t>Arfaw</a:t>
            </a:r>
            <a:r>
              <a:rPr lang="en-US" sz="1800" dirty="0">
                <a:solidFill>
                  <a:schemeClr val="tx1"/>
                </a:solidFill>
              </a:rPr>
              <a:t>. </a:t>
            </a:r>
            <a:r>
              <a:rPr lang="en-US" sz="1800" dirty="0" err="1">
                <a:solidFill>
                  <a:schemeClr val="tx1"/>
                </a:solidFill>
              </a:rPr>
              <a:t>Armacy</a:t>
            </a:r>
            <a:r>
              <a:rPr lang="en-US" sz="1800" dirty="0">
                <a:solidFill>
                  <a:schemeClr val="tx1"/>
                </a:solidFill>
              </a:rPr>
              <a:t>.</a:t>
            </a:r>
          </a:p>
          <a:p>
            <a:pPr lvl="1"/>
            <a:r>
              <a:rPr lang="en-US" sz="1800" dirty="0" err="1">
                <a:solidFill>
                  <a:schemeClr val="tx1"/>
                </a:solidFill>
              </a:rPr>
              <a:t>HeardAI</a:t>
            </a:r>
            <a:r>
              <a:rPr lang="en-US" sz="1800" dirty="0">
                <a:solidFill>
                  <a:schemeClr val="tx1"/>
                </a:solidFill>
              </a:rPr>
              <a:t> ASR: Call the nearest pharmacy.</a:t>
            </a:r>
          </a:p>
          <a:p>
            <a:pPr lvl="1"/>
            <a:endParaRPr lang="en-US" dirty="0"/>
          </a:p>
        </p:txBody>
      </p:sp>
      <p:graphicFrame>
        <p:nvGraphicFramePr>
          <p:cNvPr id="5" name="Table 4">
            <a:extLst>
              <a:ext uri="{FF2B5EF4-FFF2-40B4-BE49-F238E27FC236}">
                <a16:creationId xmlns:a16="http://schemas.microsoft.com/office/drawing/2014/main" id="{A8DE509A-A1CE-0CBC-00C1-5F094714E5F8}"/>
              </a:ext>
            </a:extLst>
          </p:cNvPr>
          <p:cNvGraphicFramePr>
            <a:graphicFrameLocks noGrp="1"/>
          </p:cNvGraphicFramePr>
          <p:nvPr/>
        </p:nvGraphicFramePr>
        <p:xfrm>
          <a:off x="6924502" y="4384040"/>
          <a:ext cx="4535976" cy="1752600"/>
        </p:xfrm>
        <a:graphic>
          <a:graphicData uri="http://schemas.openxmlformats.org/drawingml/2006/table">
            <a:tbl>
              <a:tblPr firstRow="1" bandRow="1">
                <a:tableStyleId>{18603FDC-E32A-4AB5-989C-0864C3EAD2B8}</a:tableStyleId>
              </a:tblPr>
              <a:tblGrid>
                <a:gridCol w="1634289">
                  <a:extLst>
                    <a:ext uri="{9D8B030D-6E8A-4147-A177-3AD203B41FA5}">
                      <a16:colId xmlns:a16="http://schemas.microsoft.com/office/drawing/2014/main" val="2484220054"/>
                    </a:ext>
                  </a:extLst>
                </a:gridCol>
                <a:gridCol w="1574131">
                  <a:extLst>
                    <a:ext uri="{9D8B030D-6E8A-4147-A177-3AD203B41FA5}">
                      <a16:colId xmlns:a16="http://schemas.microsoft.com/office/drawing/2014/main" val="3352086495"/>
                    </a:ext>
                  </a:extLst>
                </a:gridCol>
                <a:gridCol w="1327556">
                  <a:extLst>
                    <a:ext uri="{9D8B030D-6E8A-4147-A177-3AD203B41FA5}">
                      <a16:colId xmlns:a16="http://schemas.microsoft.com/office/drawing/2014/main" val="24901246"/>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b="1" dirty="0">
                          <a:solidFill>
                            <a:schemeClr val="tx1"/>
                          </a:solidFill>
                        </a:rPr>
                        <a:t>ASR</a:t>
                      </a:r>
                      <a:r>
                        <a:rPr lang="en-US" dirty="0">
                          <a:solidFill>
                            <a:schemeClr val="tx1"/>
                          </a:solidFill>
                        </a:rPr>
                        <a:t> </a:t>
                      </a:r>
                      <a:endParaRPr lang="en-US" dirty="0">
                        <a:solidFill>
                          <a:schemeClr val="tx1"/>
                        </a:solidFill>
                        <a:latin typeface="Poppins" panose="00000500000000000000" pitchFamily="2" charset="0"/>
                        <a:cs typeface="Poppins" panose="000005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b="1" dirty="0">
                          <a:solidFill>
                            <a:schemeClr val="tx1"/>
                          </a:solidFill>
                        </a:rPr>
                        <a:t>Word error rate</a:t>
                      </a:r>
                      <a:endParaRPr lang="en-US" b="1" dirty="0">
                        <a:solidFill>
                          <a:schemeClr val="tx1"/>
                        </a:solidFill>
                        <a:latin typeface="Poppins" panose="00000500000000000000" pitchFamily="2" charset="0"/>
                        <a:cs typeface="Poppins" panose="000005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b="1" dirty="0">
                          <a:solidFill>
                            <a:schemeClr val="tx1"/>
                          </a:solidFill>
                        </a:rPr>
                        <a:t>Semantic error rate</a:t>
                      </a:r>
                      <a:endParaRPr lang="en-US" b="1" dirty="0">
                        <a:solidFill>
                          <a:schemeClr val="tx1"/>
                        </a:solidFill>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895645957"/>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a:solidFill>
                            <a:schemeClr val="tx1"/>
                          </a:solidFill>
                        </a:rPr>
                        <a:t>Baseline ASR</a:t>
                      </a:r>
                      <a:endParaRPr lang="en-US" sz="1800" b="0">
                        <a:solidFill>
                          <a:schemeClr val="tx1"/>
                        </a:solidFill>
                        <a:latin typeface="Poppins" panose="00000500000000000000" pitchFamily="2" charset="0"/>
                        <a:cs typeface="Poppins" panose="000005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a:solidFill>
                            <a:schemeClr val="tx1"/>
                          </a:solidFill>
                        </a:rPr>
                        <a:t>46.58</a:t>
                      </a:r>
                      <a:endParaRPr lang="en-US" sz="1800" b="0">
                        <a:solidFill>
                          <a:schemeClr val="tx1"/>
                        </a:solidFill>
                        <a:latin typeface="Poppins" panose="00000500000000000000" pitchFamily="2" charset="0"/>
                        <a:ea typeface="Lato" panose="020F0502020204030203" pitchFamily="34" charset="0"/>
                        <a:cs typeface="Poppins" panose="000005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a:solidFill>
                            <a:schemeClr val="tx1"/>
                          </a:solidFill>
                        </a:rPr>
                        <a:t>43.91</a:t>
                      </a:r>
                      <a:endParaRPr lang="en-US" sz="1800" b="0">
                        <a:solidFill>
                          <a:schemeClr val="tx1"/>
                        </a:solidFill>
                        <a:latin typeface="Poppins" panose="00000500000000000000" pitchFamily="2" charset="0"/>
                        <a:ea typeface="Lato" panose="020F0502020204030203" pitchFamily="34" charset="0"/>
                        <a:cs typeface="Poppins" panose="00000500000000000000" pitchFamily="2" charset="0"/>
                      </a:endParaRPr>
                    </a:p>
                  </a:txBody>
                  <a:tcPr/>
                </a:tc>
                <a:extLst>
                  <a:ext uri="{0D108BD9-81ED-4DB2-BD59-A6C34878D82A}">
                    <a16:rowId xmlns:a16="http://schemas.microsoft.com/office/drawing/2014/main" val="386671855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err="1">
                          <a:solidFill>
                            <a:schemeClr val="tx1"/>
                          </a:solidFill>
                        </a:rPr>
                        <a:t>HeardAI</a:t>
                      </a:r>
                      <a:r>
                        <a:rPr lang="en-US" sz="1800" b="0">
                          <a:solidFill>
                            <a:schemeClr val="tx1"/>
                          </a:solidFill>
                        </a:rPr>
                        <a:t> v0.1</a:t>
                      </a:r>
                      <a:endParaRPr lang="en-US" sz="1800" b="0">
                        <a:solidFill>
                          <a:schemeClr val="tx1"/>
                        </a:solidFill>
                        <a:latin typeface="Poppins" panose="00000500000000000000" pitchFamily="2" charset="0"/>
                        <a:cs typeface="Poppins" panose="000005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a:t>24.44</a:t>
                      </a:r>
                      <a:endParaRPr lang="en-US" sz="1800" b="0">
                        <a:solidFill>
                          <a:schemeClr val="tx1"/>
                        </a:solidFill>
                        <a:latin typeface="Poppins" panose="00000500000000000000" pitchFamily="2" charset="0"/>
                        <a:ea typeface="Lato" panose="020F0502020204030203" pitchFamily="34" charset="0"/>
                        <a:cs typeface="Poppins" panose="000005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29.60</a:t>
                      </a:r>
                      <a:endParaRPr lang="en-US" sz="1800" b="0">
                        <a:solidFill>
                          <a:schemeClr val="tx1"/>
                        </a:solidFill>
                        <a:latin typeface="Poppins" panose="00000500000000000000" pitchFamily="2" charset="0"/>
                        <a:ea typeface="Lato" panose="020F0502020204030203" pitchFamily="34" charset="0"/>
                        <a:cs typeface="Poppins" panose="00000500000000000000" pitchFamily="2" charset="0"/>
                      </a:endParaRPr>
                    </a:p>
                  </a:txBody>
                  <a:tcPr/>
                </a:tc>
                <a:extLst>
                  <a:ext uri="{0D108BD9-81ED-4DB2-BD59-A6C34878D82A}">
                    <a16:rowId xmlns:a16="http://schemas.microsoft.com/office/drawing/2014/main" val="292666879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err="1">
                          <a:solidFill>
                            <a:schemeClr val="tx1"/>
                          </a:solidFill>
                        </a:rPr>
                        <a:t>HeardAI</a:t>
                      </a:r>
                      <a:r>
                        <a:rPr lang="en-US" sz="1800" b="0">
                          <a:solidFill>
                            <a:schemeClr val="tx1"/>
                          </a:solidFill>
                        </a:rPr>
                        <a:t> v0.2</a:t>
                      </a:r>
                      <a:endParaRPr lang="en-US" sz="1800" b="0">
                        <a:solidFill>
                          <a:schemeClr val="tx1"/>
                        </a:solidFill>
                        <a:latin typeface="Poppins" panose="00000500000000000000" pitchFamily="2" charset="0"/>
                        <a:cs typeface="Poppins" panose="000005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a:t>15.06</a:t>
                      </a:r>
                      <a:endParaRPr lang="en-US" sz="1800" b="0">
                        <a:solidFill>
                          <a:schemeClr val="tx1"/>
                        </a:solidFill>
                        <a:latin typeface="Poppins" panose="00000500000000000000" pitchFamily="2" charset="0"/>
                        <a:ea typeface="Lato" panose="020F0502020204030203" pitchFamily="34" charset="0"/>
                        <a:cs typeface="Poppins" panose="000005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20.31</a:t>
                      </a:r>
                      <a:endParaRPr lang="en-US" sz="1800" b="0" dirty="0">
                        <a:solidFill>
                          <a:schemeClr val="tx1"/>
                        </a:solidFill>
                        <a:latin typeface="Poppins" panose="00000500000000000000" pitchFamily="2" charset="0"/>
                        <a:ea typeface="Lato" panose="020F0502020204030203" pitchFamily="34" charset="0"/>
                        <a:cs typeface="Poppins" panose="00000500000000000000" pitchFamily="2" charset="0"/>
                      </a:endParaRPr>
                    </a:p>
                  </a:txBody>
                  <a:tcPr/>
                </a:tc>
                <a:extLst>
                  <a:ext uri="{0D108BD9-81ED-4DB2-BD59-A6C34878D82A}">
                    <a16:rowId xmlns:a16="http://schemas.microsoft.com/office/drawing/2014/main" val="415583639"/>
                  </a:ext>
                </a:extLst>
              </a:tr>
            </a:tbl>
          </a:graphicData>
        </a:graphic>
      </p:graphicFrame>
      <p:sp>
        <p:nvSpPr>
          <p:cNvPr id="4" name="Slide Number Placeholder 3">
            <a:extLst>
              <a:ext uri="{FF2B5EF4-FFF2-40B4-BE49-F238E27FC236}">
                <a16:creationId xmlns:a16="http://schemas.microsoft.com/office/drawing/2014/main" id="{A162262C-DEB9-01EE-7DFB-98C5F7C7894E}"/>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13</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2293529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8531-F81F-973E-C1B0-A0C790C724AB}"/>
              </a:ext>
            </a:extLst>
          </p:cNvPr>
          <p:cNvSpPr>
            <a:spLocks noGrp="1"/>
          </p:cNvSpPr>
          <p:nvPr>
            <p:ph type="title"/>
          </p:nvPr>
        </p:nvSpPr>
        <p:spPr/>
        <p:txBody>
          <a:bodyPr/>
          <a:lstStyle/>
          <a:p>
            <a:r>
              <a:rPr lang="en-US" dirty="0" err="1"/>
              <a:t>HeardAI</a:t>
            </a:r>
            <a:r>
              <a:rPr lang="en-US" dirty="0"/>
              <a:t> v0.2 ASR Evaluation </a:t>
            </a:r>
            <a:r>
              <a:rPr lang="en-US" sz="1600" dirty="0"/>
              <a:t>(Slide 2)</a:t>
            </a:r>
          </a:p>
        </p:txBody>
      </p:sp>
      <p:sp>
        <p:nvSpPr>
          <p:cNvPr id="55" name="Arrow: Right 54">
            <a:extLst>
              <a:ext uri="{FF2B5EF4-FFF2-40B4-BE49-F238E27FC236}">
                <a16:creationId xmlns:a16="http://schemas.microsoft.com/office/drawing/2014/main" id="{0EF2E5BA-0976-D523-B6C7-07F65EDEFDFD}"/>
              </a:ext>
              <a:ext uri="{C183D7F6-B498-43B3-948B-1728B52AA6E4}">
                <adec:decorative xmlns:adec="http://schemas.microsoft.com/office/drawing/2017/decorative" val="1"/>
              </a:ext>
            </a:extLst>
          </p:cNvPr>
          <p:cNvSpPr/>
          <p:nvPr/>
        </p:nvSpPr>
        <p:spPr>
          <a:xfrm>
            <a:off x="5313935" y="3439524"/>
            <a:ext cx="1414925" cy="650090"/>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grpSp>
        <p:nvGrpSpPr>
          <p:cNvPr id="57" name="Group 56" descr="Side-by-side comparison of automatic speech recognition (ASR) transcriptions. Both laptop screens display the prompt: 'Tell me about a time when you had to act quickly?' On the left, an inaccurate ASR transcript includes jumbled and threatening phrases in red, such as 'assassin sis?' and 'To hit you.' On the right, the HeardAI ASR v0.2 transcript accurately reads: 'I can usually assess the situation and then problem solve as I go.' This highlights the improvement in transcription accuracy">
            <a:extLst>
              <a:ext uri="{FF2B5EF4-FFF2-40B4-BE49-F238E27FC236}">
                <a16:creationId xmlns:a16="http://schemas.microsoft.com/office/drawing/2014/main" id="{B4A7A3A1-3E55-2F08-D004-BF036E8AE6B3}"/>
              </a:ext>
            </a:extLst>
          </p:cNvPr>
          <p:cNvGrpSpPr/>
          <p:nvPr/>
        </p:nvGrpSpPr>
        <p:grpSpPr>
          <a:xfrm>
            <a:off x="0" y="2081678"/>
            <a:ext cx="11877367" cy="3404722"/>
            <a:chOff x="98322" y="2086224"/>
            <a:chExt cx="11877367" cy="3404722"/>
          </a:xfrm>
        </p:grpSpPr>
        <p:grpSp>
          <p:nvGrpSpPr>
            <p:cNvPr id="31" name="Group 30">
              <a:extLst>
                <a:ext uri="{FF2B5EF4-FFF2-40B4-BE49-F238E27FC236}">
                  <a16:creationId xmlns:a16="http://schemas.microsoft.com/office/drawing/2014/main" id="{A8D38E21-67F2-1243-29E2-9823AD14D7AE}"/>
                </a:ext>
              </a:extLst>
            </p:cNvPr>
            <p:cNvGrpSpPr/>
            <p:nvPr/>
          </p:nvGrpSpPr>
          <p:grpSpPr>
            <a:xfrm>
              <a:off x="98322" y="2086224"/>
              <a:ext cx="5673213" cy="3404722"/>
              <a:chOff x="0" y="1966451"/>
              <a:chExt cx="6403749" cy="3843146"/>
            </a:xfrm>
          </p:grpSpPr>
          <p:grpSp>
            <p:nvGrpSpPr>
              <p:cNvPr id="32" name="Group 31">
                <a:extLst>
                  <a:ext uri="{FF2B5EF4-FFF2-40B4-BE49-F238E27FC236}">
                    <a16:creationId xmlns:a16="http://schemas.microsoft.com/office/drawing/2014/main" id="{FA0B44EC-42F3-803A-4EC5-7676D08ACF8B}"/>
                  </a:ext>
                </a:extLst>
              </p:cNvPr>
              <p:cNvGrpSpPr/>
              <p:nvPr/>
            </p:nvGrpSpPr>
            <p:grpSpPr>
              <a:xfrm>
                <a:off x="0" y="1966451"/>
                <a:ext cx="6403749" cy="3843146"/>
                <a:chOff x="1356722" y="1212517"/>
                <a:chExt cx="9478556" cy="5688461"/>
              </a:xfrm>
            </p:grpSpPr>
            <p:pic>
              <p:nvPicPr>
                <p:cNvPr id="35" name="Picture 34">
                  <a:extLst>
                    <a:ext uri="{FF2B5EF4-FFF2-40B4-BE49-F238E27FC236}">
                      <a16:creationId xmlns:a16="http://schemas.microsoft.com/office/drawing/2014/main" id="{1B9A1770-B9FB-3AE1-F2BF-A0D20A0563D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1356722" y="1212517"/>
                  <a:ext cx="9478556" cy="5688461"/>
                </a:xfrm>
                <a:prstGeom prst="rect">
                  <a:avLst/>
                </a:prstGeom>
              </p:spPr>
            </p:pic>
            <p:sp>
              <p:nvSpPr>
                <p:cNvPr id="36" name="Title 1">
                  <a:extLst>
                    <a:ext uri="{FF2B5EF4-FFF2-40B4-BE49-F238E27FC236}">
                      <a16:creationId xmlns:a16="http://schemas.microsoft.com/office/drawing/2014/main" id="{0D812AA8-7213-F866-73CF-37D63D5C057B}"/>
                    </a:ext>
                  </a:extLst>
                </p:cNvPr>
                <p:cNvSpPr txBox="1">
                  <a:spLocks/>
                </p:cNvSpPr>
                <p:nvPr/>
              </p:nvSpPr>
              <p:spPr>
                <a:xfrm>
                  <a:off x="3733119" y="2001260"/>
                  <a:ext cx="5496934" cy="5607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Poppins" panose="00000500000000000000" pitchFamily="2" charset="0"/>
                      <a:ea typeface="+mj-ea"/>
                      <a:cs typeface="Poppins" panose="00000500000000000000" pitchFamily="2" charset="0"/>
                      <a:sym typeface="Arial"/>
                    </a:rPr>
                    <a:t>Tell me about a time when you had to act quickly?</a:t>
                  </a:r>
                </a:p>
              </p:txBody>
            </p:sp>
            <p:grpSp>
              <p:nvGrpSpPr>
                <p:cNvPr id="37" name="Group 36">
                  <a:extLst>
                    <a:ext uri="{FF2B5EF4-FFF2-40B4-BE49-F238E27FC236}">
                      <a16:creationId xmlns:a16="http://schemas.microsoft.com/office/drawing/2014/main" id="{2BE540E6-AA54-2A9F-F626-92A0A10BFA05}"/>
                    </a:ext>
                  </a:extLst>
                </p:cNvPr>
                <p:cNvGrpSpPr/>
                <p:nvPr/>
              </p:nvGrpSpPr>
              <p:grpSpPr>
                <a:xfrm>
                  <a:off x="2843163" y="1889012"/>
                  <a:ext cx="805556" cy="785213"/>
                  <a:chOff x="-1175277" y="1113728"/>
                  <a:chExt cx="987577" cy="962637"/>
                </a:xfrm>
              </p:grpSpPr>
              <p:pic>
                <p:nvPicPr>
                  <p:cNvPr id="39" name="Picture 2">
                    <a:extLst>
                      <a:ext uri="{FF2B5EF4-FFF2-40B4-BE49-F238E27FC236}">
                        <a16:creationId xmlns:a16="http://schemas.microsoft.com/office/drawing/2014/main" id="{139E4B04-C052-33DE-0F6A-C2F1EABCE61F}"/>
                      </a:ext>
                    </a:extLst>
                  </p:cNvPr>
                  <p:cNvPicPr>
                    <a:picLocks noChangeAspect="1" noChangeArrowheads="1"/>
                  </p:cNvPicPr>
                  <p:nvPr/>
                </p:nvPicPr>
                <p:blipFill>
                  <a:blip r:embed="rId3">
                    <a:biLevel thresh="25000"/>
                    <a:extLst>
                      <a:ext uri="{BEBA8EAE-BF5A-486C-A8C5-ECC9F3942E4B}">
                        <a14:imgProps xmlns:a14="http://schemas.microsoft.com/office/drawing/2010/main">
                          <a14:imgLayer r:embed="rId4">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l="940" r="940"/>
                  <a:stretch/>
                </p:blipFill>
                <p:spPr bwMode="auto">
                  <a:xfrm>
                    <a:off x="-1175277" y="1113728"/>
                    <a:ext cx="987577" cy="962637"/>
                  </a:xfrm>
                  <a:prstGeom prst="flowChartConnector">
                    <a:avLst/>
                  </a:prstGeom>
                  <a:ln w="63500" cap="rnd">
                    <a:solidFill>
                      <a:srgbClr val="103C5A"/>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B3EC76D6-981D-022E-4320-80B545AF54A4}"/>
                      </a:ext>
                    </a:extLst>
                  </p:cNvPr>
                  <p:cNvGrpSpPr/>
                  <p:nvPr/>
                </p:nvGrpSpPr>
                <p:grpSpPr>
                  <a:xfrm>
                    <a:off x="-1114838" y="1304128"/>
                    <a:ext cx="866698" cy="581837"/>
                    <a:chOff x="-1064111" y="1245474"/>
                    <a:chExt cx="866698" cy="581837"/>
                  </a:xfrm>
                </p:grpSpPr>
                <p:pic>
                  <p:nvPicPr>
                    <p:cNvPr id="41" name="Picture 40">
                      <a:extLst>
                        <a:ext uri="{FF2B5EF4-FFF2-40B4-BE49-F238E27FC236}">
                          <a16:creationId xmlns:a16="http://schemas.microsoft.com/office/drawing/2014/main" id="{2A7C4F04-DF9F-ADDB-FBF3-B6E723E0EE26}"/>
                        </a:ext>
                      </a:extLst>
                    </p:cNvPr>
                    <p:cNvPicPr>
                      <a:picLocks noChangeAspect="1"/>
                    </p:cNvPicPr>
                    <p:nvPr/>
                  </p:nvPicPr>
                  <p:blipFill rotWithShape="1">
                    <a:blip r:embed="rId5">
                      <a:clrChange>
                        <a:clrFrom>
                          <a:srgbClr val="FFFFFF"/>
                        </a:clrFrom>
                        <a:clrTo>
                          <a:srgbClr val="FFFFFF">
                            <a:alpha val="0"/>
                          </a:srgbClr>
                        </a:clrTo>
                      </a:clrChange>
                    </a:blip>
                    <a:srcRect l="52503" r="4891"/>
                    <a:stretch/>
                  </p:blipFill>
                  <p:spPr>
                    <a:xfrm>
                      <a:off x="-1021081" y="1439420"/>
                      <a:ext cx="756921" cy="387891"/>
                    </a:xfrm>
                    <a:prstGeom prst="rect">
                      <a:avLst/>
                    </a:prstGeom>
                    <a:ln>
                      <a:noFill/>
                    </a:ln>
                  </p:spPr>
                </p:pic>
                <p:pic>
                  <p:nvPicPr>
                    <p:cNvPr id="42" name="Picture 41">
                      <a:extLst>
                        <a:ext uri="{FF2B5EF4-FFF2-40B4-BE49-F238E27FC236}">
                          <a16:creationId xmlns:a16="http://schemas.microsoft.com/office/drawing/2014/main" id="{6C404255-F210-296A-2451-FD94BC60118D}"/>
                        </a:ext>
                      </a:extLst>
                    </p:cNvPr>
                    <p:cNvPicPr>
                      <a:picLocks noChangeAspect="1"/>
                    </p:cNvPicPr>
                    <p:nvPr/>
                  </p:nvPicPr>
                  <p:blipFill rotWithShape="1">
                    <a:blip r:embed="rId5">
                      <a:clrChange>
                        <a:clrFrom>
                          <a:srgbClr val="FFFFFF"/>
                        </a:clrFrom>
                        <a:clrTo>
                          <a:srgbClr val="FFFFFF">
                            <a:alpha val="0"/>
                          </a:srgbClr>
                        </a:clrTo>
                      </a:clrChange>
                    </a:blip>
                    <a:srcRect l="4261" r="46954"/>
                    <a:stretch/>
                  </p:blipFill>
                  <p:spPr>
                    <a:xfrm>
                      <a:off x="-1064111" y="1245474"/>
                      <a:ext cx="866698" cy="387891"/>
                    </a:xfrm>
                    <a:prstGeom prst="rect">
                      <a:avLst/>
                    </a:prstGeom>
                    <a:ln>
                      <a:noFill/>
                    </a:ln>
                  </p:spPr>
                </p:pic>
              </p:grpSp>
            </p:grpSp>
            <p:sp>
              <p:nvSpPr>
                <p:cNvPr id="38" name="Rectangle: Rounded Corners 37">
                  <a:extLst>
                    <a:ext uri="{FF2B5EF4-FFF2-40B4-BE49-F238E27FC236}">
                      <a16:creationId xmlns:a16="http://schemas.microsoft.com/office/drawing/2014/main" id="{C0D24D2A-7FE8-F2CE-BDD3-8B6A269E2D9C}"/>
                    </a:ext>
                  </a:extLst>
                </p:cNvPr>
                <p:cNvSpPr/>
                <p:nvPr/>
              </p:nvSpPr>
              <p:spPr>
                <a:xfrm>
                  <a:off x="3047212" y="2975825"/>
                  <a:ext cx="6320906" cy="2766314"/>
                </a:xfrm>
                <a:prstGeom prst="roundRect">
                  <a:avLst>
                    <a:gd name="adj" fmla="val 6416"/>
                  </a:avLst>
                </a:prstGeom>
                <a:solidFill>
                  <a:sysClr val="window" lastClr="FFFFFF"/>
                </a:solidFill>
                <a:ln w="76200" cap="flat" cmpd="sng" algn="ctr">
                  <a:solidFill>
                    <a:sysClr val="window" lastClr="FFFF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Arial"/>
                    <a:sym typeface="Arial"/>
                  </a:endParaRPr>
                </a:p>
              </p:txBody>
            </p:sp>
          </p:grpSp>
          <p:sp>
            <p:nvSpPr>
              <p:cNvPr id="33" name="TextBox 32">
                <a:extLst>
                  <a:ext uri="{FF2B5EF4-FFF2-40B4-BE49-F238E27FC236}">
                    <a16:creationId xmlns:a16="http://schemas.microsoft.com/office/drawing/2014/main" id="{C66AAC93-B773-FB7D-4756-00880C9328B6}"/>
                  </a:ext>
                </a:extLst>
              </p:cNvPr>
              <p:cNvSpPr txBox="1"/>
              <p:nvPr/>
            </p:nvSpPr>
            <p:spPr>
              <a:xfrm>
                <a:off x="1779213" y="3397045"/>
                <a:ext cx="3373135" cy="149385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sym typeface="Arial"/>
                  </a:rPr>
                  <a:t>I Can usually </a:t>
                </a:r>
                <a:r>
                  <a:rPr kumimoji="0" lang="en-US" sz="1600" b="0" i="1" u="none" strike="noStrike" kern="1200" cap="none" spc="0" normalizeH="0" baseline="0" noProof="0">
                    <a:ln>
                      <a:noFill/>
                    </a:ln>
                    <a:solidFill>
                      <a:srgbClr val="FF0000"/>
                    </a:solidFill>
                    <a:effectLst/>
                    <a:uLnTx/>
                    <a:uFillTx/>
                    <a:latin typeface="Poppins" panose="00000500000000000000" pitchFamily="2" charset="0"/>
                    <a:ea typeface="+mn-ea"/>
                    <a:cs typeface="Poppins" panose="00000500000000000000" pitchFamily="2" charset="0"/>
                    <a:sym typeface="Arial"/>
                  </a:rPr>
                  <a:t>assassin sis?</a:t>
                </a:r>
                <a:r>
                  <a:rPr kumimoji="0" lang="en-US" sz="1600" b="0" i="1"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sym typeface="Arial"/>
                  </a:rPr>
                  <a:t> </a:t>
                </a:r>
                <a:r>
                  <a:rPr kumimoji="0" lang="en-US" sz="1600" b="0" i="1" u="none" strike="noStrike" kern="1200" cap="none" spc="0" normalizeH="0" baseline="0" noProof="0">
                    <a:ln>
                      <a:noFill/>
                    </a:ln>
                    <a:solidFill>
                      <a:srgbClr val="FF0000"/>
                    </a:solidFill>
                    <a:effectLst/>
                    <a:uLnTx/>
                    <a:uFillTx/>
                    <a:latin typeface="Poppins" panose="00000500000000000000" pitchFamily="2" charset="0"/>
                    <a:ea typeface="+mn-ea"/>
                    <a:cs typeface="Poppins" panose="00000500000000000000" pitchFamily="2" charset="0"/>
                    <a:sym typeface="Arial"/>
                  </a:rPr>
                  <a:t>To hit you. What will we will go away. Shannon,</a:t>
                </a:r>
                <a:r>
                  <a:rPr kumimoji="0" lang="en-US" sz="1600" b="0" i="1"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sym typeface="Arial"/>
                  </a:rPr>
                  <a:t> and then problem-solve as I go.</a:t>
                </a:r>
              </a:p>
            </p:txBody>
          </p:sp>
          <p:pic>
            <p:nvPicPr>
              <p:cNvPr id="34" name="Google Shape;221;p2">
                <a:extLst>
                  <a:ext uri="{FF2B5EF4-FFF2-40B4-BE49-F238E27FC236}">
                    <a16:creationId xmlns:a16="http://schemas.microsoft.com/office/drawing/2014/main" id="{B0E92070-61FF-CF14-CE13-053F9987BFDB}"/>
                  </a:ext>
                </a:extLst>
              </p:cNvPr>
              <p:cNvPicPr preferRelativeResize="0"/>
              <p:nvPr/>
            </p:nvPicPr>
            <p:blipFill rotWithShape="1">
              <a:blip r:embed="rId6">
                <a:alphaModFix/>
              </a:blip>
              <a:srcRect l="940" r="940"/>
              <a:stretch/>
            </p:blipFill>
            <p:spPr>
              <a:xfrm>
                <a:off x="980927" y="3052823"/>
                <a:ext cx="637111" cy="637110"/>
              </a:xfrm>
              <a:prstGeom prst="flowChartConnector">
                <a:avLst/>
              </a:prstGeom>
              <a:solidFill>
                <a:srgbClr val="A02B93">
                  <a:lumMod val="25000"/>
                  <a:lumOff val="75000"/>
                </a:srgbClr>
              </a:solidFill>
              <a:ln w="57150">
                <a:noFill/>
              </a:ln>
              <a:effectLst>
                <a:outerShdw blurRad="381000" dist="292100" dir="5400000" sx="-80000" sy="-18000" rotWithShape="0">
                  <a:srgbClr val="000000">
                    <a:alpha val="21960"/>
                  </a:srgbClr>
                </a:outerShdw>
              </a:effectLst>
            </p:spPr>
          </p:pic>
        </p:grpSp>
        <p:grpSp>
          <p:nvGrpSpPr>
            <p:cNvPr id="43" name="Group 42">
              <a:extLst>
                <a:ext uri="{FF2B5EF4-FFF2-40B4-BE49-F238E27FC236}">
                  <a16:creationId xmlns:a16="http://schemas.microsoft.com/office/drawing/2014/main" id="{D9EC7665-5698-17D6-244D-73AC6154CD57}"/>
                </a:ext>
              </a:extLst>
            </p:cNvPr>
            <p:cNvGrpSpPr/>
            <p:nvPr/>
          </p:nvGrpSpPr>
          <p:grpSpPr>
            <a:xfrm>
              <a:off x="6302476" y="2086224"/>
              <a:ext cx="5673213" cy="3404722"/>
              <a:chOff x="0" y="1966451"/>
              <a:chExt cx="6403749" cy="3843146"/>
            </a:xfrm>
          </p:grpSpPr>
          <p:grpSp>
            <p:nvGrpSpPr>
              <p:cNvPr id="44" name="Group 43">
                <a:extLst>
                  <a:ext uri="{FF2B5EF4-FFF2-40B4-BE49-F238E27FC236}">
                    <a16:creationId xmlns:a16="http://schemas.microsoft.com/office/drawing/2014/main" id="{CF039CDD-C7E1-DBEF-10F2-230B5CE15533}"/>
                  </a:ext>
                </a:extLst>
              </p:cNvPr>
              <p:cNvGrpSpPr/>
              <p:nvPr/>
            </p:nvGrpSpPr>
            <p:grpSpPr>
              <a:xfrm>
                <a:off x="0" y="1966451"/>
                <a:ext cx="6403749" cy="3843146"/>
                <a:chOff x="1356722" y="1212517"/>
                <a:chExt cx="9478556" cy="5688461"/>
              </a:xfrm>
            </p:grpSpPr>
            <p:pic>
              <p:nvPicPr>
                <p:cNvPr id="47" name="Picture 46">
                  <a:extLst>
                    <a:ext uri="{FF2B5EF4-FFF2-40B4-BE49-F238E27FC236}">
                      <a16:creationId xmlns:a16="http://schemas.microsoft.com/office/drawing/2014/main" id="{6328FA49-7BE0-809E-EA8E-C84AB564931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1356722" y="1212517"/>
                  <a:ext cx="9478556" cy="5688461"/>
                </a:xfrm>
                <a:prstGeom prst="rect">
                  <a:avLst/>
                </a:prstGeom>
              </p:spPr>
            </p:pic>
            <p:sp>
              <p:nvSpPr>
                <p:cNvPr id="48" name="Title 1">
                  <a:extLst>
                    <a:ext uri="{FF2B5EF4-FFF2-40B4-BE49-F238E27FC236}">
                      <a16:creationId xmlns:a16="http://schemas.microsoft.com/office/drawing/2014/main" id="{03BE3D90-F38E-6387-4872-E99F12811852}"/>
                    </a:ext>
                  </a:extLst>
                </p:cNvPr>
                <p:cNvSpPr txBox="1">
                  <a:spLocks/>
                </p:cNvSpPr>
                <p:nvPr/>
              </p:nvSpPr>
              <p:spPr>
                <a:xfrm>
                  <a:off x="3733119" y="2001260"/>
                  <a:ext cx="5496934" cy="5607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Poppins" panose="00000500000000000000" pitchFamily="2" charset="0"/>
                      <a:ea typeface="+mj-ea"/>
                      <a:cs typeface="Poppins" panose="00000500000000000000" pitchFamily="2" charset="0"/>
                      <a:sym typeface="Arial"/>
                    </a:rPr>
                    <a:t>Tell me about a time when you had to act quickly?</a:t>
                  </a:r>
                </a:p>
              </p:txBody>
            </p:sp>
            <p:grpSp>
              <p:nvGrpSpPr>
                <p:cNvPr id="49" name="Group 48">
                  <a:extLst>
                    <a:ext uri="{FF2B5EF4-FFF2-40B4-BE49-F238E27FC236}">
                      <a16:creationId xmlns:a16="http://schemas.microsoft.com/office/drawing/2014/main" id="{C1880265-6B08-7536-7B0E-375C452381D5}"/>
                    </a:ext>
                  </a:extLst>
                </p:cNvPr>
                <p:cNvGrpSpPr/>
                <p:nvPr/>
              </p:nvGrpSpPr>
              <p:grpSpPr>
                <a:xfrm>
                  <a:off x="2843163" y="1889012"/>
                  <a:ext cx="805556" cy="785213"/>
                  <a:chOff x="-1175277" y="1113728"/>
                  <a:chExt cx="987577" cy="962637"/>
                </a:xfrm>
              </p:grpSpPr>
              <p:pic>
                <p:nvPicPr>
                  <p:cNvPr id="51" name="Picture 2">
                    <a:extLst>
                      <a:ext uri="{FF2B5EF4-FFF2-40B4-BE49-F238E27FC236}">
                        <a16:creationId xmlns:a16="http://schemas.microsoft.com/office/drawing/2014/main" id="{B25D6E93-7450-13B5-9A3E-28BBE48D1F71}"/>
                      </a:ext>
                    </a:extLst>
                  </p:cNvPr>
                  <p:cNvPicPr>
                    <a:picLocks noChangeAspect="1" noChangeArrowheads="1"/>
                  </p:cNvPicPr>
                  <p:nvPr/>
                </p:nvPicPr>
                <p:blipFill>
                  <a:blip r:embed="rId3">
                    <a:biLevel thresh="25000"/>
                    <a:extLst>
                      <a:ext uri="{BEBA8EAE-BF5A-486C-A8C5-ECC9F3942E4B}">
                        <a14:imgProps xmlns:a14="http://schemas.microsoft.com/office/drawing/2010/main">
                          <a14:imgLayer r:embed="rId4">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l="940" r="940"/>
                  <a:stretch/>
                </p:blipFill>
                <p:spPr bwMode="auto">
                  <a:xfrm>
                    <a:off x="-1175277" y="1113728"/>
                    <a:ext cx="987577" cy="962637"/>
                  </a:xfrm>
                  <a:prstGeom prst="flowChartConnector">
                    <a:avLst/>
                  </a:prstGeom>
                  <a:ln w="63500" cap="rnd">
                    <a:solidFill>
                      <a:srgbClr val="103C5A"/>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32F43870-9A5A-8A24-914D-35833991EF22}"/>
                      </a:ext>
                    </a:extLst>
                  </p:cNvPr>
                  <p:cNvGrpSpPr/>
                  <p:nvPr/>
                </p:nvGrpSpPr>
                <p:grpSpPr>
                  <a:xfrm>
                    <a:off x="-1114838" y="1304128"/>
                    <a:ext cx="866698" cy="581837"/>
                    <a:chOff x="-1064111" y="1245474"/>
                    <a:chExt cx="866698" cy="581837"/>
                  </a:xfrm>
                </p:grpSpPr>
                <p:pic>
                  <p:nvPicPr>
                    <p:cNvPr id="53" name="Picture 52">
                      <a:extLst>
                        <a:ext uri="{FF2B5EF4-FFF2-40B4-BE49-F238E27FC236}">
                          <a16:creationId xmlns:a16="http://schemas.microsoft.com/office/drawing/2014/main" id="{40761D1A-02D2-6134-F0D7-A4AB00DCEE30}"/>
                        </a:ext>
                      </a:extLst>
                    </p:cNvPr>
                    <p:cNvPicPr>
                      <a:picLocks noChangeAspect="1"/>
                    </p:cNvPicPr>
                    <p:nvPr/>
                  </p:nvPicPr>
                  <p:blipFill rotWithShape="1">
                    <a:blip r:embed="rId5">
                      <a:clrChange>
                        <a:clrFrom>
                          <a:srgbClr val="FFFFFF"/>
                        </a:clrFrom>
                        <a:clrTo>
                          <a:srgbClr val="FFFFFF">
                            <a:alpha val="0"/>
                          </a:srgbClr>
                        </a:clrTo>
                      </a:clrChange>
                    </a:blip>
                    <a:srcRect l="52503" r="4891"/>
                    <a:stretch/>
                  </p:blipFill>
                  <p:spPr>
                    <a:xfrm>
                      <a:off x="-1021081" y="1439420"/>
                      <a:ext cx="756921" cy="387891"/>
                    </a:xfrm>
                    <a:prstGeom prst="rect">
                      <a:avLst/>
                    </a:prstGeom>
                    <a:ln>
                      <a:noFill/>
                    </a:ln>
                  </p:spPr>
                </p:pic>
                <p:pic>
                  <p:nvPicPr>
                    <p:cNvPr id="54" name="Picture 53">
                      <a:extLst>
                        <a:ext uri="{FF2B5EF4-FFF2-40B4-BE49-F238E27FC236}">
                          <a16:creationId xmlns:a16="http://schemas.microsoft.com/office/drawing/2014/main" id="{E0509116-8978-ED0A-7494-77D85B5E5775}"/>
                        </a:ext>
                      </a:extLst>
                    </p:cNvPr>
                    <p:cNvPicPr>
                      <a:picLocks noChangeAspect="1"/>
                    </p:cNvPicPr>
                    <p:nvPr/>
                  </p:nvPicPr>
                  <p:blipFill rotWithShape="1">
                    <a:blip r:embed="rId5">
                      <a:clrChange>
                        <a:clrFrom>
                          <a:srgbClr val="FFFFFF"/>
                        </a:clrFrom>
                        <a:clrTo>
                          <a:srgbClr val="FFFFFF">
                            <a:alpha val="0"/>
                          </a:srgbClr>
                        </a:clrTo>
                      </a:clrChange>
                    </a:blip>
                    <a:srcRect l="4261" r="46954"/>
                    <a:stretch/>
                  </p:blipFill>
                  <p:spPr>
                    <a:xfrm>
                      <a:off x="-1064111" y="1245474"/>
                      <a:ext cx="866698" cy="387891"/>
                    </a:xfrm>
                    <a:prstGeom prst="rect">
                      <a:avLst/>
                    </a:prstGeom>
                    <a:ln>
                      <a:noFill/>
                    </a:ln>
                  </p:spPr>
                </p:pic>
              </p:grpSp>
            </p:grpSp>
            <p:sp>
              <p:nvSpPr>
                <p:cNvPr id="50" name="Rectangle: Rounded Corners 49">
                  <a:extLst>
                    <a:ext uri="{FF2B5EF4-FFF2-40B4-BE49-F238E27FC236}">
                      <a16:creationId xmlns:a16="http://schemas.microsoft.com/office/drawing/2014/main" id="{82BB4D51-A3A3-61EE-5348-1BA01506735B}"/>
                    </a:ext>
                  </a:extLst>
                </p:cNvPr>
                <p:cNvSpPr/>
                <p:nvPr/>
              </p:nvSpPr>
              <p:spPr>
                <a:xfrm>
                  <a:off x="3047212" y="2975825"/>
                  <a:ext cx="6320906" cy="2766314"/>
                </a:xfrm>
                <a:prstGeom prst="roundRect">
                  <a:avLst>
                    <a:gd name="adj" fmla="val 6416"/>
                  </a:avLst>
                </a:prstGeom>
                <a:solidFill>
                  <a:sysClr val="window" lastClr="FFFFFF"/>
                </a:solidFill>
                <a:ln w="76200" cap="flat" cmpd="sng" algn="ctr">
                  <a:solidFill>
                    <a:sysClr val="window" lastClr="FFFFFF"/>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Arial"/>
                    <a:sym typeface="Arial"/>
                  </a:endParaRPr>
                </a:p>
              </p:txBody>
            </p:sp>
          </p:grpSp>
          <p:sp>
            <p:nvSpPr>
              <p:cNvPr id="45" name="TextBox 44">
                <a:extLst>
                  <a:ext uri="{FF2B5EF4-FFF2-40B4-BE49-F238E27FC236}">
                    <a16:creationId xmlns:a16="http://schemas.microsoft.com/office/drawing/2014/main" id="{FCBD016C-6F87-2B28-F918-21F16D65FB87}"/>
                  </a:ext>
                </a:extLst>
              </p:cNvPr>
              <p:cNvSpPr txBox="1"/>
              <p:nvPr/>
            </p:nvSpPr>
            <p:spPr>
              <a:xfrm>
                <a:off x="1779213" y="3397045"/>
                <a:ext cx="3373135" cy="93800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sym typeface="Arial"/>
                  </a:rPr>
                  <a:t>I can usually assess the situation and then problem solve as I go.</a:t>
                </a:r>
              </a:p>
            </p:txBody>
          </p:sp>
          <p:pic>
            <p:nvPicPr>
              <p:cNvPr id="46" name="Google Shape;221;p2">
                <a:extLst>
                  <a:ext uri="{FF2B5EF4-FFF2-40B4-BE49-F238E27FC236}">
                    <a16:creationId xmlns:a16="http://schemas.microsoft.com/office/drawing/2014/main" id="{DDDDF8E7-600A-AFCE-892C-0E485572AB71}"/>
                  </a:ext>
                </a:extLst>
              </p:cNvPr>
              <p:cNvPicPr preferRelativeResize="0"/>
              <p:nvPr/>
            </p:nvPicPr>
            <p:blipFill rotWithShape="1">
              <a:blip r:embed="rId6">
                <a:alphaModFix/>
              </a:blip>
              <a:srcRect l="940" r="940"/>
              <a:stretch/>
            </p:blipFill>
            <p:spPr>
              <a:xfrm>
                <a:off x="980927" y="3052823"/>
                <a:ext cx="637111" cy="637110"/>
              </a:xfrm>
              <a:prstGeom prst="flowChartConnector">
                <a:avLst/>
              </a:prstGeom>
              <a:solidFill>
                <a:srgbClr val="A02B93">
                  <a:lumMod val="25000"/>
                  <a:lumOff val="75000"/>
                </a:srgbClr>
              </a:solidFill>
              <a:ln w="57150">
                <a:noFill/>
              </a:ln>
              <a:effectLst>
                <a:outerShdw blurRad="381000" dist="292100" dir="5400000" sx="-80000" sy="-18000" rotWithShape="0">
                  <a:srgbClr val="000000">
                    <a:alpha val="21960"/>
                  </a:srgbClr>
                </a:outerShdw>
              </a:effectLst>
            </p:spPr>
          </p:pic>
        </p:grpSp>
        <p:sp>
          <p:nvSpPr>
            <p:cNvPr id="56" name="TextBox 55">
              <a:extLst>
                <a:ext uri="{FF2B5EF4-FFF2-40B4-BE49-F238E27FC236}">
                  <a16:creationId xmlns:a16="http://schemas.microsoft.com/office/drawing/2014/main" id="{0CB9870E-5943-38E8-3BFB-28B9593B6B85}"/>
                </a:ext>
              </a:extLst>
            </p:cNvPr>
            <p:cNvSpPr txBox="1"/>
            <p:nvPr/>
          </p:nvSpPr>
          <p:spPr>
            <a:xfrm>
              <a:off x="5317906" y="2916140"/>
              <a:ext cx="13347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472C4">
                      <a:lumMod val="50000"/>
                    </a:srgbClr>
                  </a:solidFill>
                  <a:effectLst/>
                  <a:uLnTx/>
                  <a:uFillTx/>
                  <a:latin typeface="Poppins" panose="00000500000000000000" pitchFamily="2" charset="0"/>
                  <a:ea typeface="+mn-ea"/>
                  <a:cs typeface="Poppins" panose="00000500000000000000" pitchFamily="2" charset="0"/>
                  <a:sym typeface="Arial"/>
                </a:rPr>
                <a:t>HeardAI</a:t>
              </a:r>
              <a:r>
                <a:rPr kumimoji="0" lang="en-US" sz="1800" b="1" i="1"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sym typeface="Arial"/>
                </a:rPr>
                <a:t> ASR v0.2</a:t>
              </a:r>
              <a:endParaRPr kumimoji="0" lang="en-US" sz="1800" b="0" i="0" u="none" strike="noStrike" kern="1200" cap="none" spc="0" normalizeH="0" baseline="0" noProof="0" dirty="0">
                <a:ln>
                  <a:noFill/>
                </a:ln>
                <a:solidFill>
                  <a:srgbClr val="4472C4">
                    <a:lumMod val="50000"/>
                  </a:srgbClr>
                </a:solidFill>
                <a:effectLst/>
                <a:uLnTx/>
                <a:uFillTx/>
                <a:latin typeface="Aptos" panose="02110004020202020204"/>
                <a:ea typeface="+mn-ea"/>
                <a:cs typeface="Arial"/>
                <a:sym typeface="Arial"/>
              </a:endParaRPr>
            </a:p>
          </p:txBody>
        </p:sp>
      </p:grpSp>
      <p:sp>
        <p:nvSpPr>
          <p:cNvPr id="4" name="Slide Number Placeholder 3">
            <a:extLst>
              <a:ext uri="{FF2B5EF4-FFF2-40B4-BE49-F238E27FC236}">
                <a16:creationId xmlns:a16="http://schemas.microsoft.com/office/drawing/2014/main" id="{FA06CB0C-5B22-71D6-BEE1-BFBE6594EAA9}"/>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14</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90723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D56E-2AE9-C2E9-5399-A6629DC003A9}"/>
              </a:ext>
            </a:extLst>
          </p:cNvPr>
          <p:cNvSpPr>
            <a:spLocks noGrp="1"/>
          </p:cNvSpPr>
          <p:nvPr>
            <p:ph type="title"/>
          </p:nvPr>
        </p:nvSpPr>
        <p:spPr/>
        <p:txBody>
          <a:bodyPr/>
          <a:lstStyle/>
          <a:p>
            <a:r>
              <a:rPr lang="en-US" dirty="0"/>
              <a:t>Voice AI for All: Moving Forward</a:t>
            </a:r>
          </a:p>
        </p:txBody>
      </p:sp>
      <p:sp>
        <p:nvSpPr>
          <p:cNvPr id="3" name="Text Placeholder 2">
            <a:extLst>
              <a:ext uri="{FF2B5EF4-FFF2-40B4-BE49-F238E27FC236}">
                <a16:creationId xmlns:a16="http://schemas.microsoft.com/office/drawing/2014/main" id="{8C98143E-6989-680C-C2F0-427337F9FD37}"/>
              </a:ext>
            </a:extLst>
          </p:cNvPr>
          <p:cNvSpPr>
            <a:spLocks noGrp="1"/>
          </p:cNvSpPr>
          <p:nvPr>
            <p:ph type="body" idx="1"/>
          </p:nvPr>
        </p:nvSpPr>
        <p:spPr/>
        <p:txBody>
          <a:bodyPr/>
          <a:lstStyle/>
          <a:p>
            <a:r>
              <a:rPr lang="en-US"/>
              <a:t>Technology can both reduce and create obstacles</a:t>
            </a:r>
          </a:p>
          <a:p>
            <a:endParaRPr lang="en-US"/>
          </a:p>
          <a:p>
            <a:r>
              <a:rPr lang="en-US"/>
              <a:t>Designing usable technology means anticipating diverse communicators</a:t>
            </a:r>
          </a:p>
          <a:p>
            <a:endParaRPr lang="en-US"/>
          </a:p>
          <a:p>
            <a:r>
              <a:rPr lang="en-US"/>
              <a:t>AI has the potential to include </a:t>
            </a:r>
            <a:r>
              <a:rPr lang="en-US" i="1"/>
              <a:t>everyone</a:t>
            </a:r>
          </a:p>
          <a:p>
            <a:endParaRPr lang="en-US" i="1"/>
          </a:p>
          <a:p>
            <a:r>
              <a:rPr lang="en-US"/>
              <a:t>Steps you can take:</a:t>
            </a:r>
          </a:p>
          <a:p>
            <a:pPr lvl="1">
              <a:buSzPts val="2800"/>
            </a:pPr>
            <a:r>
              <a:rPr lang="en-US" sz="1800">
                <a:solidFill>
                  <a:srgbClr val="000000"/>
                </a:solidFill>
              </a:rPr>
              <a:t>Effective communication (e.g., don’t interrupt or fill in when someone stutters)</a:t>
            </a:r>
          </a:p>
          <a:p>
            <a:pPr lvl="1"/>
            <a:r>
              <a:rPr lang="en-US" sz="1800">
                <a:solidFill>
                  <a:srgbClr val="000000"/>
                </a:solidFill>
              </a:rPr>
              <a:t>Support and adopt tools that are functional for everyone</a:t>
            </a:r>
            <a:endParaRPr lang="en-US"/>
          </a:p>
          <a:p>
            <a:pPr lvl="1"/>
            <a:r>
              <a:rPr lang="en-US" sz="1800">
                <a:solidFill>
                  <a:srgbClr val="000000"/>
                </a:solidFill>
              </a:rPr>
              <a:t>Share </a:t>
            </a:r>
            <a:r>
              <a:rPr lang="en-US" sz="1800" err="1">
                <a:solidFill>
                  <a:srgbClr val="000000"/>
                </a:solidFill>
              </a:rPr>
              <a:t>HeardAI's</a:t>
            </a:r>
            <a:r>
              <a:rPr lang="en-US" sz="1800">
                <a:solidFill>
                  <a:srgbClr val="000000"/>
                </a:solidFill>
              </a:rPr>
              <a:t> resources</a:t>
            </a:r>
            <a:endParaRPr lang="en-US" sz="1800">
              <a:solidFill>
                <a:srgbClr val="000000"/>
              </a:solidFill>
              <a:highlight>
                <a:srgbClr val="FFFF00"/>
              </a:highlight>
            </a:endParaRPr>
          </a:p>
          <a:p>
            <a:endParaRPr lang="en-US"/>
          </a:p>
        </p:txBody>
      </p:sp>
      <p:sp>
        <p:nvSpPr>
          <p:cNvPr id="4" name="Slide Number Placeholder 3">
            <a:extLst>
              <a:ext uri="{FF2B5EF4-FFF2-40B4-BE49-F238E27FC236}">
                <a16:creationId xmlns:a16="http://schemas.microsoft.com/office/drawing/2014/main" id="{99862452-DB4C-2F71-5917-9F989E1F9869}"/>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15</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2850420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296A-04F6-37DC-DFFB-673027507A25}"/>
              </a:ext>
            </a:extLst>
          </p:cNvPr>
          <p:cNvSpPr>
            <a:spLocks noGrp="1"/>
          </p:cNvSpPr>
          <p:nvPr>
            <p:ph type="title"/>
          </p:nvPr>
        </p:nvSpPr>
        <p:spPr>
          <a:xfrm>
            <a:off x="508001" y="-2247499"/>
            <a:ext cx="11165841" cy="2247499"/>
          </a:xfrm>
        </p:spPr>
        <p:txBody>
          <a:bodyPr spcFirstLastPara="1" vert="horz" wrap="square" lIns="91425" tIns="45700" rIns="91425" bIns="45700" rtlCol="0" anchor="b" anchorCtr="0">
            <a:noAutofit/>
          </a:bodyPr>
          <a:lstStyle/>
          <a:p>
            <a:r>
              <a:rPr lang="en-US" b="0" dirty="0"/>
              <a:t>HEARD AI</a:t>
            </a:r>
          </a:p>
        </p:txBody>
      </p:sp>
      <p:pic>
        <p:nvPicPr>
          <p:cNvPr id="4" name="Picture 3" descr="HeardAI logo featuring a smiling robot face inside a speech bubble, with the tagline 'AI that understands everyone.' The word 'everyone' is highlighted in light teal.">
            <a:extLst>
              <a:ext uri="{FF2B5EF4-FFF2-40B4-BE49-F238E27FC236}">
                <a16:creationId xmlns:a16="http://schemas.microsoft.com/office/drawing/2014/main" id="{D12F7AB5-BCDC-A846-EE51-08399A02E09D}"/>
              </a:ext>
            </a:extLst>
          </p:cNvPr>
          <p:cNvPicPr>
            <a:picLocks noChangeAspect="1"/>
          </p:cNvPicPr>
          <p:nvPr/>
        </p:nvPicPr>
        <p:blipFill>
          <a:blip r:embed="rId2"/>
          <a:stretch>
            <a:fillRect/>
          </a:stretch>
        </p:blipFill>
        <p:spPr>
          <a:xfrm>
            <a:off x="2732532" y="2287524"/>
            <a:ext cx="6726936" cy="2282952"/>
          </a:xfrm>
          <a:prstGeom prst="rect">
            <a:avLst/>
          </a:prstGeom>
        </p:spPr>
      </p:pic>
      <p:sp>
        <p:nvSpPr>
          <p:cNvPr id="5" name="TextBox 4">
            <a:hlinkClick r:id="rId3"/>
            <a:extLst>
              <a:ext uri="{FF2B5EF4-FFF2-40B4-BE49-F238E27FC236}">
                <a16:creationId xmlns:a16="http://schemas.microsoft.com/office/drawing/2014/main" id="{07B316F0-5851-EB7F-6B08-31F957E60481}"/>
              </a:ext>
            </a:extLst>
          </p:cNvPr>
          <p:cNvSpPr txBox="1"/>
          <p:nvPr/>
        </p:nvSpPr>
        <p:spPr>
          <a:xfrm>
            <a:off x="5358458" y="5136204"/>
            <a:ext cx="1475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sym typeface="Arial"/>
              </a:rPr>
              <a:t>heardai.ai</a:t>
            </a:r>
          </a:p>
        </p:txBody>
      </p:sp>
    </p:spTree>
    <p:extLst>
      <p:ext uri="{BB962C8B-B14F-4D97-AF65-F5344CB8AC3E}">
        <p14:creationId xmlns:p14="http://schemas.microsoft.com/office/powerpoint/2010/main" val="110759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1A7E-EA6F-D690-09E8-F06F8B3488A4}"/>
              </a:ext>
            </a:extLst>
          </p:cNvPr>
          <p:cNvSpPr>
            <a:spLocks noGrp="1"/>
          </p:cNvSpPr>
          <p:nvPr>
            <p:ph type="title"/>
          </p:nvPr>
        </p:nvSpPr>
        <p:spPr/>
        <p:txBody>
          <a:bodyPr/>
          <a:lstStyle/>
          <a:p>
            <a:r>
              <a:rPr lang="en-US" dirty="0"/>
              <a:t>Voice AI is Ubiquitous</a:t>
            </a:r>
          </a:p>
        </p:txBody>
      </p:sp>
      <p:sp>
        <p:nvSpPr>
          <p:cNvPr id="3" name="Text Placeholder 2">
            <a:extLst>
              <a:ext uri="{FF2B5EF4-FFF2-40B4-BE49-F238E27FC236}">
                <a16:creationId xmlns:a16="http://schemas.microsoft.com/office/drawing/2014/main" id="{4E80D830-228E-EC7A-494A-00207865B70A}"/>
              </a:ext>
            </a:extLst>
          </p:cNvPr>
          <p:cNvSpPr>
            <a:spLocks noGrp="1"/>
          </p:cNvSpPr>
          <p:nvPr>
            <p:ph type="body" idx="1"/>
          </p:nvPr>
        </p:nvSpPr>
        <p:spPr/>
        <p:txBody>
          <a:bodyPr/>
          <a:lstStyle/>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Voice AI is increasingly central to our daily lives, as </a:t>
            </a:r>
            <a:r>
              <a:rPr lang="en-US" sz="1800" b="1" i="0" dirty="0">
                <a:solidFill>
                  <a:srgbClr val="000000"/>
                </a:solidFill>
                <a:effectLst/>
                <a:latin typeface="Times New Roman" panose="02020603050405020304" pitchFamily="18" charset="0"/>
              </a:rPr>
              <a:t> </a:t>
            </a:r>
            <a:r>
              <a:rPr lang="en-US" sz="1800" b="0" i="0" dirty="0">
                <a:solidFill>
                  <a:srgbClr val="000000"/>
                </a:solidFill>
                <a:effectLst/>
                <a:latin typeface="Times New Roman" panose="02020603050405020304" pitchFamily="18" charset="0"/>
              </a:rPr>
              <a:t>billions of devices rely on ever more ubiquitous voice interfaces, including at home, at work, on the road, in the doctor’s office, and more.</a:t>
            </a:r>
          </a:p>
          <a:p>
            <a:endParaRPr lang="en-US" dirty="0"/>
          </a:p>
        </p:txBody>
      </p:sp>
      <p:grpSp>
        <p:nvGrpSpPr>
          <p:cNvPr id="35" name="Group 34" descr="A Venn diagram-style graphic showing the relationship between 'Devices' and 'Applications.' The inner circle labeled 'Devices' includes icons for smartphones, smart speakers, desktops, smartwatches, video conferencing (Zoom), Alexa, Google Home, TVs, and remote controls. The surrounding circle labeled 'Applications' includes icons representing healthcare, home automation, education, communication, gaming, transportation, accessibility, legal services, financial services, and business. The graphic illustrates how various devices support a wide range of real-world applications.&quot;">
            <a:extLst>
              <a:ext uri="{FF2B5EF4-FFF2-40B4-BE49-F238E27FC236}">
                <a16:creationId xmlns:a16="http://schemas.microsoft.com/office/drawing/2014/main" id="{D6A325A9-51B2-4998-4E37-FBAB075B2AFC}"/>
              </a:ext>
            </a:extLst>
          </p:cNvPr>
          <p:cNvGrpSpPr/>
          <p:nvPr/>
        </p:nvGrpSpPr>
        <p:grpSpPr>
          <a:xfrm>
            <a:off x="3391547" y="2225667"/>
            <a:ext cx="5421086" cy="4278085"/>
            <a:chOff x="3604080" y="2105939"/>
            <a:chExt cx="4953277" cy="4308460"/>
          </a:xfrm>
        </p:grpSpPr>
        <p:sp>
          <p:nvSpPr>
            <p:cNvPr id="36" name="Oval 35">
              <a:extLst>
                <a:ext uri="{FF2B5EF4-FFF2-40B4-BE49-F238E27FC236}">
                  <a16:creationId xmlns:a16="http://schemas.microsoft.com/office/drawing/2014/main" id="{FD8E9DE8-83D1-3CCF-CBF8-AE5C6661291C}"/>
                </a:ext>
              </a:extLst>
            </p:cNvPr>
            <p:cNvSpPr/>
            <p:nvPr/>
          </p:nvSpPr>
          <p:spPr>
            <a:xfrm>
              <a:off x="3604080" y="2105939"/>
              <a:ext cx="4953277" cy="4308460"/>
            </a:xfrm>
            <a:prstGeom prst="ellipse">
              <a:avLst/>
            </a:prstGeom>
            <a:solidFill>
              <a:srgbClr val="155078">
                <a:lumMod val="5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sym typeface="Arial"/>
              </a:endParaRPr>
            </a:p>
          </p:txBody>
        </p:sp>
        <p:pic>
          <p:nvPicPr>
            <p:cNvPr id="37" name="Graphic 36" descr="Heart with pulse with solid fill">
              <a:extLst>
                <a:ext uri="{FF2B5EF4-FFF2-40B4-BE49-F238E27FC236}">
                  <a16:creationId xmlns:a16="http://schemas.microsoft.com/office/drawing/2014/main" id="{4977A99E-D435-E9C6-1237-E91EE1FB3C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5731" y="3038502"/>
              <a:ext cx="457200" cy="457200"/>
            </a:xfrm>
            <a:prstGeom prst="rect">
              <a:avLst/>
            </a:prstGeom>
          </p:spPr>
        </p:pic>
        <p:pic>
          <p:nvPicPr>
            <p:cNvPr id="38" name="Graphic 37" descr="House with solid fill">
              <a:extLst>
                <a:ext uri="{FF2B5EF4-FFF2-40B4-BE49-F238E27FC236}">
                  <a16:creationId xmlns:a16="http://schemas.microsoft.com/office/drawing/2014/main" id="{E6D6642F-2A91-3B2D-A7C8-25538E2D08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5710" y="2551517"/>
              <a:ext cx="457200" cy="457200"/>
            </a:xfrm>
            <a:prstGeom prst="rect">
              <a:avLst/>
            </a:prstGeom>
          </p:spPr>
        </p:pic>
        <p:pic>
          <p:nvPicPr>
            <p:cNvPr id="39" name="Graphic 38" descr="Graduation cap with solid fill">
              <a:extLst>
                <a:ext uri="{FF2B5EF4-FFF2-40B4-BE49-F238E27FC236}">
                  <a16:creationId xmlns:a16="http://schemas.microsoft.com/office/drawing/2014/main" id="{2FE3FDDF-7728-42C7-625C-E4FEB91B22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9516" y="3038502"/>
              <a:ext cx="457200" cy="457200"/>
            </a:xfrm>
            <a:prstGeom prst="rect">
              <a:avLst/>
            </a:prstGeom>
          </p:spPr>
        </p:pic>
        <p:pic>
          <p:nvPicPr>
            <p:cNvPr id="40" name="Graphic 39" descr="Briefcase with solid fill">
              <a:extLst>
                <a:ext uri="{FF2B5EF4-FFF2-40B4-BE49-F238E27FC236}">
                  <a16:creationId xmlns:a16="http://schemas.microsoft.com/office/drawing/2014/main" id="{BD204693-513B-5648-5937-E8FC36B332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6007" y="4593532"/>
              <a:ext cx="457200" cy="457200"/>
            </a:xfrm>
            <a:prstGeom prst="rect">
              <a:avLst/>
            </a:prstGeom>
          </p:spPr>
        </p:pic>
        <p:grpSp>
          <p:nvGrpSpPr>
            <p:cNvPr id="41" name="Group 40">
              <a:extLst>
                <a:ext uri="{FF2B5EF4-FFF2-40B4-BE49-F238E27FC236}">
                  <a16:creationId xmlns:a16="http://schemas.microsoft.com/office/drawing/2014/main" id="{C1CFC3CB-6040-BFD6-A2C7-0E36A653051F}"/>
                </a:ext>
              </a:extLst>
            </p:cNvPr>
            <p:cNvGrpSpPr/>
            <p:nvPr/>
          </p:nvGrpSpPr>
          <p:grpSpPr>
            <a:xfrm>
              <a:off x="4505703" y="2867646"/>
              <a:ext cx="3150031" cy="2785046"/>
              <a:chOff x="2588493" y="2775205"/>
              <a:chExt cx="3150031" cy="2785046"/>
            </a:xfrm>
          </p:grpSpPr>
          <p:sp>
            <p:nvSpPr>
              <p:cNvPr id="59" name="Oval 58">
                <a:extLst>
                  <a:ext uri="{FF2B5EF4-FFF2-40B4-BE49-F238E27FC236}">
                    <a16:creationId xmlns:a16="http://schemas.microsoft.com/office/drawing/2014/main" id="{425CE2DE-B500-6BD7-6F6B-28779E8B24DC}"/>
                  </a:ext>
                </a:extLst>
              </p:cNvPr>
              <p:cNvSpPr/>
              <p:nvPr/>
            </p:nvSpPr>
            <p:spPr>
              <a:xfrm>
                <a:off x="2588493" y="2775205"/>
                <a:ext cx="3150031" cy="2785046"/>
              </a:xfrm>
              <a:prstGeom prst="ellipse">
                <a:avLst/>
              </a:prstGeom>
              <a:solidFill>
                <a:srgbClr val="155078"/>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sym typeface="Arial"/>
                </a:endParaRPr>
              </a:p>
            </p:txBody>
          </p:sp>
          <p:grpSp>
            <p:nvGrpSpPr>
              <p:cNvPr id="60" name="Group 59">
                <a:extLst>
                  <a:ext uri="{FF2B5EF4-FFF2-40B4-BE49-F238E27FC236}">
                    <a16:creationId xmlns:a16="http://schemas.microsoft.com/office/drawing/2014/main" id="{1FD11A63-B38A-443E-9BEC-5E41C924CE01}"/>
                  </a:ext>
                </a:extLst>
              </p:cNvPr>
              <p:cNvGrpSpPr/>
              <p:nvPr/>
            </p:nvGrpSpPr>
            <p:grpSpPr>
              <a:xfrm>
                <a:off x="2848201" y="3254465"/>
                <a:ext cx="2804245" cy="2147313"/>
                <a:chOff x="2851290" y="3023069"/>
                <a:chExt cx="2804245" cy="2147313"/>
              </a:xfrm>
            </p:grpSpPr>
            <p:pic>
              <p:nvPicPr>
                <p:cNvPr id="61" name="Graphic 60" descr="Smart Phone outline">
                  <a:extLst>
                    <a:ext uri="{FF2B5EF4-FFF2-40B4-BE49-F238E27FC236}">
                      <a16:creationId xmlns:a16="http://schemas.microsoft.com/office/drawing/2014/main" id="{AD4DE496-CD65-90E4-9FCD-64DFC5827EB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77356" y="3023069"/>
                  <a:ext cx="548640" cy="548640"/>
                </a:xfrm>
                <a:prstGeom prst="rect">
                  <a:avLst/>
                </a:prstGeom>
              </p:spPr>
            </p:pic>
            <p:pic>
              <p:nvPicPr>
                <p:cNvPr id="62" name="Graphic 61" descr="Computer outline">
                  <a:extLst>
                    <a:ext uri="{FF2B5EF4-FFF2-40B4-BE49-F238E27FC236}">
                      <a16:creationId xmlns:a16="http://schemas.microsoft.com/office/drawing/2014/main" id="{DF7643F1-90C4-11DD-1876-04ECC61CC1A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448891" y="3038826"/>
                  <a:ext cx="548640" cy="548640"/>
                </a:xfrm>
                <a:prstGeom prst="rect">
                  <a:avLst/>
                </a:prstGeom>
              </p:spPr>
            </p:pic>
            <p:pic>
              <p:nvPicPr>
                <p:cNvPr id="63" name="Picture 4" descr="Alexa Logo">
                  <a:extLst>
                    <a:ext uri="{FF2B5EF4-FFF2-40B4-BE49-F238E27FC236}">
                      <a16:creationId xmlns:a16="http://schemas.microsoft.com/office/drawing/2014/main" id="{23E5674C-2FD7-C883-572B-DE880282CCAB}"/>
                    </a:ext>
                  </a:extLst>
                </p:cNvPr>
                <p:cNvPicPr>
                  <a:picLocks noChangeAspect="1" noChangeArrowheads="1"/>
                </p:cNvPicPr>
                <p:nvPr/>
              </p:nvPicPr>
              <p:blipFill>
                <a:blip r:embed="rId14">
                  <a:biLevel thresh="25000"/>
                  <a:extLst>
                    <a:ext uri="{28A0092B-C50C-407E-A947-70E740481C1C}">
                      <a14:useLocalDpi xmlns:a14="http://schemas.microsoft.com/office/drawing/2010/main" val="0"/>
                    </a:ext>
                  </a:extLst>
                </a:blip>
                <a:srcRect/>
                <a:stretch>
                  <a:fillRect/>
                </a:stretch>
              </p:blipFill>
              <p:spPr bwMode="auto">
                <a:xfrm>
                  <a:off x="4848005" y="3926762"/>
                  <a:ext cx="807530" cy="54864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oogle Home Logo and symbol, meaning, history, PNG, brand">
                  <a:extLst>
                    <a:ext uri="{FF2B5EF4-FFF2-40B4-BE49-F238E27FC236}">
                      <a16:creationId xmlns:a16="http://schemas.microsoft.com/office/drawing/2014/main" id="{398CDC64-8C73-21AE-D228-909DAE53A465}"/>
                    </a:ext>
                  </a:extLst>
                </p:cNvPr>
                <p:cNvPicPr>
                  <a:picLocks noChangeAspect="1" noChangeArrowheads="1"/>
                </p:cNvPicPr>
                <p:nvPr/>
              </p:nvPicPr>
              <p:blipFill>
                <a:blip r:embed="rId15">
                  <a:biLevel thresh="25000"/>
                  <a:extLst>
                    <a:ext uri="{28A0092B-C50C-407E-A947-70E740481C1C}">
                      <a14:useLocalDpi xmlns:a14="http://schemas.microsoft.com/office/drawing/2010/main" val="0"/>
                    </a:ext>
                  </a:extLst>
                </a:blip>
                <a:srcRect/>
                <a:stretch>
                  <a:fillRect/>
                </a:stretch>
              </p:blipFill>
              <p:spPr bwMode="auto">
                <a:xfrm>
                  <a:off x="3708167" y="4621742"/>
                  <a:ext cx="975360" cy="54864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Zoom Icon Logo transparent PNG - StickPNG">
                  <a:extLst>
                    <a:ext uri="{FF2B5EF4-FFF2-40B4-BE49-F238E27FC236}">
                      <a16:creationId xmlns:a16="http://schemas.microsoft.com/office/drawing/2014/main" id="{8835FC80-6D6E-2CE6-DD07-2575D8DCC579}"/>
                    </a:ext>
                  </a:extLst>
                </p:cNvPr>
                <p:cNvPicPr>
                  <a:picLocks noChangeAspect="1" noChangeArrowheads="1"/>
                </p:cNvPicPr>
                <p:nvPr/>
              </p:nvPicPr>
              <p:blipFill>
                <a:blip r:embed="rId16">
                  <a:duotone>
                    <a:srgbClr val="44546A">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851290" y="3784776"/>
                  <a:ext cx="548640" cy="5486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2" name="Graphic 41" descr="Speaker phone with solid fill">
              <a:extLst>
                <a:ext uri="{FF2B5EF4-FFF2-40B4-BE49-F238E27FC236}">
                  <a16:creationId xmlns:a16="http://schemas.microsoft.com/office/drawing/2014/main" id="{76CE5E48-6040-272A-845B-A844CE9C9C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21711" y="3710594"/>
              <a:ext cx="548640" cy="548640"/>
            </a:xfrm>
            <a:prstGeom prst="rect">
              <a:avLst/>
            </a:prstGeom>
          </p:spPr>
        </p:pic>
        <p:pic>
          <p:nvPicPr>
            <p:cNvPr id="43" name="Graphic 42" descr="Game controller with solid fill">
              <a:extLst>
                <a:ext uri="{FF2B5EF4-FFF2-40B4-BE49-F238E27FC236}">
                  <a16:creationId xmlns:a16="http://schemas.microsoft.com/office/drawing/2014/main" id="{16232777-4F0B-B4F8-2DAC-80C1EED8BC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392589" y="5265619"/>
              <a:ext cx="457200" cy="457200"/>
            </a:xfrm>
            <a:prstGeom prst="rect">
              <a:avLst/>
            </a:prstGeom>
          </p:spPr>
        </p:pic>
        <p:pic>
          <p:nvPicPr>
            <p:cNvPr id="44" name="Graphic 43" descr="Universal access with solid fill">
              <a:extLst>
                <a:ext uri="{FF2B5EF4-FFF2-40B4-BE49-F238E27FC236}">
                  <a16:creationId xmlns:a16="http://schemas.microsoft.com/office/drawing/2014/main" id="{31FD1935-5911-E5C6-252C-E7CF5671BA0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356407" y="5265619"/>
              <a:ext cx="457200" cy="457200"/>
            </a:xfrm>
            <a:prstGeom prst="rect">
              <a:avLst/>
            </a:prstGeom>
          </p:spPr>
        </p:pic>
        <p:pic>
          <p:nvPicPr>
            <p:cNvPr id="45" name="Graphic 44" descr="Scales of justice with solid fill">
              <a:extLst>
                <a:ext uri="{FF2B5EF4-FFF2-40B4-BE49-F238E27FC236}">
                  <a16:creationId xmlns:a16="http://schemas.microsoft.com/office/drawing/2014/main" id="{EDC65EC6-7580-D692-9B5B-0C4C44B308F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120891" y="5672320"/>
              <a:ext cx="457200" cy="457200"/>
            </a:xfrm>
            <a:prstGeom prst="rect">
              <a:avLst/>
            </a:prstGeom>
          </p:spPr>
        </p:pic>
        <p:pic>
          <p:nvPicPr>
            <p:cNvPr id="46" name="Graphic 45" descr="Cpr with solid fill">
              <a:extLst>
                <a:ext uri="{FF2B5EF4-FFF2-40B4-BE49-F238E27FC236}">
                  <a16:creationId xmlns:a16="http://schemas.microsoft.com/office/drawing/2014/main" id="{BE7E20AA-D708-CC17-AD50-ECCB739BF68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852118" y="5774631"/>
              <a:ext cx="457200" cy="457200"/>
            </a:xfrm>
            <a:prstGeom prst="rect">
              <a:avLst/>
            </a:prstGeom>
          </p:spPr>
        </p:pic>
        <p:pic>
          <p:nvPicPr>
            <p:cNvPr id="47" name="Graphic 46" descr="Online meeting with solid fill">
              <a:extLst>
                <a:ext uri="{FF2B5EF4-FFF2-40B4-BE49-F238E27FC236}">
                  <a16:creationId xmlns:a16="http://schemas.microsoft.com/office/drawing/2014/main" id="{0292E45D-8E60-052C-522D-2AC6F3BD6B1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976335" y="2551517"/>
              <a:ext cx="457200" cy="457200"/>
            </a:xfrm>
            <a:prstGeom prst="rect">
              <a:avLst/>
            </a:prstGeom>
          </p:spPr>
        </p:pic>
        <p:pic>
          <p:nvPicPr>
            <p:cNvPr id="48" name="Graphic 47" descr="Call center with solid fill">
              <a:extLst>
                <a:ext uri="{FF2B5EF4-FFF2-40B4-BE49-F238E27FC236}">
                  <a16:creationId xmlns:a16="http://schemas.microsoft.com/office/drawing/2014/main" id="{B07FEC8F-A4E2-9688-9A85-7EB0C9639D1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947506" y="4593532"/>
              <a:ext cx="457200" cy="457200"/>
            </a:xfrm>
            <a:prstGeom prst="rect">
              <a:avLst/>
            </a:prstGeom>
          </p:spPr>
        </p:pic>
        <p:pic>
          <p:nvPicPr>
            <p:cNvPr id="49" name="Graphic 48" descr="Piggy Bank with solid fill">
              <a:extLst>
                <a:ext uri="{FF2B5EF4-FFF2-40B4-BE49-F238E27FC236}">
                  <a16:creationId xmlns:a16="http://schemas.microsoft.com/office/drawing/2014/main" id="{FF535318-4ECB-C5F5-4C43-453D9EF8F9F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838684" y="3733482"/>
              <a:ext cx="457200" cy="457200"/>
            </a:xfrm>
            <a:prstGeom prst="rect">
              <a:avLst/>
            </a:prstGeom>
          </p:spPr>
        </p:pic>
        <p:pic>
          <p:nvPicPr>
            <p:cNvPr id="50" name="Graphic 49" descr="Volume with solid fill">
              <a:extLst>
                <a:ext uri="{FF2B5EF4-FFF2-40B4-BE49-F238E27FC236}">
                  <a16:creationId xmlns:a16="http://schemas.microsoft.com/office/drawing/2014/main" id="{EF04FB8C-1E42-039E-6DF4-6D2F4A1D48C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702415" y="3512245"/>
              <a:ext cx="548640" cy="548640"/>
            </a:xfrm>
            <a:prstGeom prst="rect">
              <a:avLst/>
            </a:prstGeom>
          </p:spPr>
        </p:pic>
        <p:pic>
          <p:nvPicPr>
            <p:cNvPr id="51" name="Graphic 50" descr="Watch with solid fill">
              <a:extLst>
                <a:ext uri="{FF2B5EF4-FFF2-40B4-BE49-F238E27FC236}">
                  <a16:creationId xmlns:a16="http://schemas.microsoft.com/office/drawing/2014/main" id="{79A5E2C9-2649-D449-63DE-847DF57D15E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440934" y="4116716"/>
              <a:ext cx="548640" cy="548640"/>
            </a:xfrm>
            <a:prstGeom prst="rect">
              <a:avLst/>
            </a:prstGeom>
          </p:spPr>
        </p:pic>
        <p:pic>
          <p:nvPicPr>
            <p:cNvPr id="52" name="Graphic 51" descr="Virtual Reality headset with solid fill">
              <a:extLst>
                <a:ext uri="{FF2B5EF4-FFF2-40B4-BE49-F238E27FC236}">
                  <a16:creationId xmlns:a16="http://schemas.microsoft.com/office/drawing/2014/main" id="{7FB0CE24-7B88-C0B6-F43F-B23B0081ECD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133719" y="4708941"/>
              <a:ext cx="548640" cy="548640"/>
            </a:xfrm>
            <a:prstGeom prst="rect">
              <a:avLst/>
            </a:prstGeom>
          </p:spPr>
        </p:pic>
        <p:pic>
          <p:nvPicPr>
            <p:cNvPr id="53" name="Graphic 52" descr="Remote control with solid fill">
              <a:extLst>
                <a:ext uri="{FF2B5EF4-FFF2-40B4-BE49-F238E27FC236}">
                  <a16:creationId xmlns:a16="http://schemas.microsoft.com/office/drawing/2014/main" id="{38F62E94-ED07-9B7A-11B2-C010219F5C4A}"/>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530630" y="4776412"/>
              <a:ext cx="548640" cy="548640"/>
            </a:xfrm>
            <a:prstGeom prst="rect">
              <a:avLst/>
            </a:prstGeom>
          </p:spPr>
        </p:pic>
        <p:pic>
          <p:nvPicPr>
            <p:cNvPr id="54" name="Graphic 53" descr="Washing Machine with solid fill">
              <a:extLst>
                <a:ext uri="{FF2B5EF4-FFF2-40B4-BE49-F238E27FC236}">
                  <a16:creationId xmlns:a16="http://schemas.microsoft.com/office/drawing/2014/main" id="{3B9A2B19-4CC2-C781-F627-C2A4AF40D4F5}"/>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115667" y="4096529"/>
              <a:ext cx="548640" cy="548640"/>
            </a:xfrm>
            <a:prstGeom prst="rect">
              <a:avLst/>
            </a:prstGeom>
          </p:spPr>
        </p:pic>
        <p:sp>
          <p:nvSpPr>
            <p:cNvPr id="55" name="Rectangle: Rounded Corners 54">
              <a:extLst>
                <a:ext uri="{FF2B5EF4-FFF2-40B4-BE49-F238E27FC236}">
                  <a16:creationId xmlns:a16="http://schemas.microsoft.com/office/drawing/2014/main" id="{94982DEB-7372-ACDF-1DCE-6AF5C5E39616}"/>
                </a:ext>
              </a:extLst>
            </p:cNvPr>
            <p:cNvSpPr/>
            <p:nvPr/>
          </p:nvSpPr>
          <p:spPr>
            <a:xfrm>
              <a:off x="5266595" y="2369603"/>
              <a:ext cx="1658810" cy="365760"/>
            </a:xfrm>
            <a:prstGeom prst="roundRect">
              <a:avLst/>
            </a:prstGeom>
            <a:no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sym typeface="Arial"/>
                </a:rPr>
                <a:t>Applications</a:t>
              </a:r>
            </a:p>
          </p:txBody>
        </p:sp>
        <p:sp>
          <p:nvSpPr>
            <p:cNvPr id="56" name="Rectangle: Rounded Corners 55">
              <a:extLst>
                <a:ext uri="{FF2B5EF4-FFF2-40B4-BE49-F238E27FC236}">
                  <a16:creationId xmlns:a16="http://schemas.microsoft.com/office/drawing/2014/main" id="{F8D242A7-6D1A-DA17-787C-A1D2989BDD21}"/>
                </a:ext>
              </a:extLst>
            </p:cNvPr>
            <p:cNvSpPr/>
            <p:nvPr/>
          </p:nvSpPr>
          <p:spPr>
            <a:xfrm>
              <a:off x="5502919" y="3035900"/>
              <a:ext cx="1186162" cy="365760"/>
            </a:xfrm>
            <a:prstGeom prst="roundRect">
              <a:avLst/>
            </a:prstGeom>
            <a:no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sym typeface="Arial"/>
                </a:rPr>
                <a:t>Devices</a:t>
              </a:r>
            </a:p>
          </p:txBody>
        </p:sp>
        <p:pic>
          <p:nvPicPr>
            <p:cNvPr id="57" name="Graphic 56" descr="Car with solid fill">
              <a:extLst>
                <a:ext uri="{FF2B5EF4-FFF2-40B4-BE49-F238E27FC236}">
                  <a16:creationId xmlns:a16="http://schemas.microsoft.com/office/drawing/2014/main" id="{082080A4-5BA8-C801-8492-0A19CD08DE7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6693111" y="5672320"/>
              <a:ext cx="457200" cy="457200"/>
            </a:xfrm>
            <a:prstGeom prst="rect">
              <a:avLst/>
            </a:prstGeom>
          </p:spPr>
        </p:pic>
        <p:pic>
          <p:nvPicPr>
            <p:cNvPr id="58" name="Graphic 57" descr="Subtitles with solid fill">
              <a:extLst>
                <a:ext uri="{FF2B5EF4-FFF2-40B4-BE49-F238E27FC236}">
                  <a16:creationId xmlns:a16="http://schemas.microsoft.com/office/drawing/2014/main" id="{514A4610-4C3B-EE6A-ACD5-34107550452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875386" y="3733482"/>
              <a:ext cx="457200" cy="457200"/>
            </a:xfrm>
            <a:prstGeom prst="rect">
              <a:avLst/>
            </a:prstGeom>
          </p:spPr>
        </p:pic>
      </p:grpSp>
    </p:spTree>
    <p:extLst>
      <p:ext uri="{BB962C8B-B14F-4D97-AF65-F5344CB8AC3E}">
        <p14:creationId xmlns:p14="http://schemas.microsoft.com/office/powerpoint/2010/main" val="59792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1A7E-EA6F-D690-09E8-F06F8B3488A4}"/>
              </a:ext>
            </a:extLst>
          </p:cNvPr>
          <p:cNvSpPr>
            <a:spLocks noGrp="1"/>
          </p:cNvSpPr>
          <p:nvPr>
            <p:ph type="title"/>
          </p:nvPr>
        </p:nvSpPr>
        <p:spPr/>
        <p:txBody>
          <a:bodyPr/>
          <a:lstStyle/>
          <a:p>
            <a:r>
              <a:rPr lang="en-US" dirty="0"/>
              <a:t>Voice AI and ASR</a:t>
            </a:r>
          </a:p>
        </p:txBody>
      </p:sp>
      <p:sp>
        <p:nvSpPr>
          <p:cNvPr id="3" name="Text Placeholder 2">
            <a:extLst>
              <a:ext uri="{FF2B5EF4-FFF2-40B4-BE49-F238E27FC236}">
                <a16:creationId xmlns:a16="http://schemas.microsoft.com/office/drawing/2014/main" id="{4E80D830-228E-EC7A-494A-00207865B70A}"/>
              </a:ext>
            </a:extLst>
          </p:cNvPr>
          <p:cNvSpPr>
            <a:spLocks noGrp="1"/>
          </p:cNvSpPr>
          <p:nvPr>
            <p:ph type="body" idx="1"/>
          </p:nvPr>
        </p:nvSpPr>
        <p:spPr/>
        <p:txBody>
          <a:bodyPr/>
          <a:lstStyle/>
          <a:p>
            <a:pPr algn="l" rtl="0" fontAlgn="base">
              <a:buFont typeface="Arial" panose="020B0604020202020204" pitchFamily="34" charset="0"/>
              <a:buChar char="•"/>
            </a:pPr>
            <a:r>
              <a:rPr lang="en-US" sz="1800" b="0" i="0" dirty="0">
                <a:solidFill>
                  <a:srgbClr val="000000"/>
                </a:solidFill>
                <a:effectLst/>
                <a:latin typeface="Times New Roman" panose="02020603050405020304" pitchFamily="18" charset="0"/>
              </a:rPr>
              <a:t>Voice AI applications rely on a core AI technology called automatic speech recognition (ASR).</a:t>
            </a:r>
          </a:p>
          <a:p>
            <a:pPr marL="50800" indent="0" algn="l" rtl="0" fontAlgn="base">
              <a:buNone/>
            </a:pPr>
            <a:r>
              <a:rPr lang="en-US" sz="1800" b="0" i="0" dirty="0">
                <a:solidFill>
                  <a:srgbClr val="000000"/>
                </a:solidFill>
                <a:effectLst/>
                <a:latin typeface="Times New Roman" panose="02020603050405020304" pitchFamily="18" charset="0"/>
              </a:rPr>
              <a:t> </a:t>
            </a:r>
          </a:p>
          <a:p>
            <a:pPr algn="l" rtl="0" fontAlgn="base"/>
            <a:r>
              <a:rPr lang="en-US" sz="1800" b="0" i="0" dirty="0">
                <a:solidFill>
                  <a:srgbClr val="000000"/>
                </a:solidFill>
                <a:effectLst/>
                <a:latin typeface="Times New Roman" panose="02020603050405020304" pitchFamily="18" charset="0"/>
              </a:rPr>
              <a:t>ASRs convert spoken language into text, enabling voice AI to facilitate a variety of tasks.</a:t>
            </a:r>
          </a:p>
          <a:p>
            <a:pPr marL="50800" indent="0" algn="l" rtl="0" fontAlgn="base">
              <a:buNone/>
            </a:pPr>
            <a:r>
              <a:rPr lang="en-US" sz="1800" b="0" i="0" dirty="0">
                <a:solidFill>
                  <a:srgbClr val="000000"/>
                </a:solidFill>
                <a:effectLst/>
                <a:latin typeface="Times New Roman" panose="02020603050405020304" pitchFamily="18" charset="0"/>
              </a:rPr>
              <a:t> </a:t>
            </a:r>
            <a:endParaRPr lang="en-US" sz="2800" b="0" i="0" dirty="0">
              <a:solidFill>
                <a:srgbClr val="000000"/>
              </a:solidFill>
              <a:effectLst/>
              <a:latin typeface="Times New Roman" panose="02020603050405020304" pitchFamily="18" charset="0"/>
            </a:endParaRPr>
          </a:p>
          <a:p>
            <a:pPr algn="l" rtl="0" fontAlgn="base"/>
            <a:r>
              <a:rPr lang="en-US" sz="1800" b="0" i="0" dirty="0">
                <a:solidFill>
                  <a:srgbClr val="000000"/>
                </a:solidFill>
                <a:effectLst/>
                <a:latin typeface="Times New Roman" panose="02020603050405020304" pitchFamily="18" charset="0"/>
              </a:rPr>
              <a:t>Existin</a:t>
            </a:r>
            <a:r>
              <a:rPr lang="en-US" dirty="0">
                <a:solidFill>
                  <a:srgbClr val="000000"/>
                </a:solidFill>
                <a:latin typeface="Times New Roman" panose="02020603050405020304" pitchFamily="18" charset="0"/>
              </a:rPr>
              <a:t>g </a:t>
            </a:r>
            <a:r>
              <a:rPr lang="en-US" sz="1800" b="0" i="0" dirty="0">
                <a:solidFill>
                  <a:srgbClr val="000000"/>
                </a:solidFill>
                <a:effectLst/>
                <a:latin typeface="Times New Roman" panose="02020603050405020304" pitchFamily="18" charset="0"/>
              </a:rPr>
              <a:t>ASRs are typically trained on mainstream speech. </a:t>
            </a:r>
            <a:endParaRPr lang="en-US" sz="2800" b="0" i="0" dirty="0">
              <a:solidFill>
                <a:srgbClr val="000000"/>
              </a:solidFill>
              <a:effectLst/>
              <a:latin typeface="Times New Roman" panose="02020603050405020304" pitchFamily="18" charset="0"/>
            </a:endParaRPr>
          </a:p>
          <a:p>
            <a:endParaRPr lang="en-US" dirty="0"/>
          </a:p>
        </p:txBody>
      </p:sp>
      <p:grpSp>
        <p:nvGrpSpPr>
          <p:cNvPr id="4" name="Group 3" descr="Diagram showing the automatic speech recognition (ASR) process. A person speaks, producing audio input labeled 'Speech.' This speech is processed by 'ASR' to create a 'Transcript,' which leads to a final outcome represented by a clipboard with a checkmark, indicating task completion or successful processing.">
            <a:extLst>
              <a:ext uri="{FF2B5EF4-FFF2-40B4-BE49-F238E27FC236}">
                <a16:creationId xmlns:a16="http://schemas.microsoft.com/office/drawing/2014/main" id="{A3D4E092-3CB1-BC38-0EE9-85D8DA65DD90}"/>
              </a:ext>
            </a:extLst>
          </p:cNvPr>
          <p:cNvGrpSpPr/>
          <p:nvPr/>
        </p:nvGrpSpPr>
        <p:grpSpPr>
          <a:xfrm>
            <a:off x="827408" y="3715230"/>
            <a:ext cx="10529927" cy="2956028"/>
            <a:chOff x="871028" y="1903277"/>
            <a:chExt cx="10529927" cy="2956028"/>
          </a:xfrm>
        </p:grpSpPr>
        <p:grpSp>
          <p:nvGrpSpPr>
            <p:cNvPr id="5" name="Group 4">
              <a:extLst>
                <a:ext uri="{FF2B5EF4-FFF2-40B4-BE49-F238E27FC236}">
                  <a16:creationId xmlns:a16="http://schemas.microsoft.com/office/drawing/2014/main" id="{2EF1A609-D7BE-41D3-E8C1-FCA684083484}"/>
                </a:ext>
              </a:extLst>
            </p:cNvPr>
            <p:cNvGrpSpPr/>
            <p:nvPr/>
          </p:nvGrpSpPr>
          <p:grpSpPr>
            <a:xfrm>
              <a:off x="3469446" y="2370403"/>
              <a:ext cx="5333093" cy="2056673"/>
              <a:chOff x="3469445" y="2370403"/>
              <a:chExt cx="5333093" cy="2056673"/>
            </a:xfrm>
          </p:grpSpPr>
          <p:sp>
            <p:nvSpPr>
              <p:cNvPr id="19" name="Rectangle: Rounded Corners 18">
                <a:extLst>
                  <a:ext uri="{FF2B5EF4-FFF2-40B4-BE49-F238E27FC236}">
                    <a16:creationId xmlns:a16="http://schemas.microsoft.com/office/drawing/2014/main" id="{6CE0CB87-5FC8-B9F2-047B-ED2F0A96A7A4}"/>
                  </a:ext>
                </a:extLst>
              </p:cNvPr>
              <p:cNvSpPr/>
              <p:nvPr/>
            </p:nvSpPr>
            <p:spPr>
              <a:xfrm>
                <a:off x="3469445" y="2370403"/>
                <a:ext cx="5333093" cy="2056673"/>
              </a:xfrm>
              <a:prstGeom prst="roundRect">
                <a:avLst>
                  <a:gd name="adj" fmla="val 4939"/>
                </a:avLst>
              </a:prstGeom>
              <a:solidFill>
                <a:schemeClr val="accent1">
                  <a:lumMod val="60000"/>
                  <a:lumOff val="40000"/>
                </a:schemeClr>
              </a:solidFill>
              <a:ln w="508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0" name="Group 19">
                <a:extLst>
                  <a:ext uri="{FF2B5EF4-FFF2-40B4-BE49-F238E27FC236}">
                    <a16:creationId xmlns:a16="http://schemas.microsoft.com/office/drawing/2014/main" id="{0965AAAE-B71F-EA52-9EDD-D714653D16ED}"/>
                  </a:ext>
                </a:extLst>
              </p:cNvPr>
              <p:cNvGrpSpPr/>
              <p:nvPr/>
            </p:nvGrpSpPr>
            <p:grpSpPr>
              <a:xfrm>
                <a:off x="3818322" y="2644501"/>
                <a:ext cx="4635338" cy="1508477"/>
                <a:chOff x="3518218" y="1419004"/>
                <a:chExt cx="4635338" cy="1508477"/>
              </a:xfrm>
            </p:grpSpPr>
            <p:sp>
              <p:nvSpPr>
                <p:cNvPr id="21" name="Rectangle: Rounded Corners 20">
                  <a:extLst>
                    <a:ext uri="{FF2B5EF4-FFF2-40B4-BE49-F238E27FC236}">
                      <a16:creationId xmlns:a16="http://schemas.microsoft.com/office/drawing/2014/main" id="{CFAD671E-129F-5969-0815-915917375357}"/>
                    </a:ext>
                  </a:extLst>
                </p:cNvPr>
                <p:cNvSpPr/>
                <p:nvPr/>
              </p:nvSpPr>
              <p:spPr>
                <a:xfrm>
                  <a:off x="3594100" y="1419004"/>
                  <a:ext cx="4476750" cy="1508477"/>
                </a:xfrm>
                <a:prstGeom prst="roundRect">
                  <a:avLst>
                    <a:gd name="adj" fmla="val 5301"/>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Rounded Corners 21">
                  <a:extLst>
                    <a:ext uri="{FF2B5EF4-FFF2-40B4-BE49-F238E27FC236}">
                      <a16:creationId xmlns:a16="http://schemas.microsoft.com/office/drawing/2014/main" id="{B71968F5-9C30-1390-12D0-913374B8CF1C}"/>
                    </a:ext>
                  </a:extLst>
                </p:cNvPr>
                <p:cNvSpPr/>
                <p:nvPr/>
              </p:nvSpPr>
              <p:spPr>
                <a:xfrm>
                  <a:off x="5247648" y="1641695"/>
                  <a:ext cx="1108182" cy="673370"/>
                </a:xfrm>
                <a:prstGeom prst="round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sym typeface="Arial"/>
                    </a:rPr>
                    <a:t>ASR</a:t>
                  </a:r>
                </a:p>
              </p:txBody>
            </p:sp>
            <p:sp>
              <p:nvSpPr>
                <p:cNvPr id="23" name="Arrow: Right 22">
                  <a:extLst>
                    <a:ext uri="{FF2B5EF4-FFF2-40B4-BE49-F238E27FC236}">
                      <a16:creationId xmlns:a16="http://schemas.microsoft.com/office/drawing/2014/main" id="{9744257F-612F-3EA9-7E30-D5CCC5282794}"/>
                    </a:ext>
                  </a:extLst>
                </p:cNvPr>
                <p:cNvSpPr/>
                <p:nvPr/>
              </p:nvSpPr>
              <p:spPr>
                <a:xfrm>
                  <a:off x="4824624" y="1796553"/>
                  <a:ext cx="316604" cy="366908"/>
                </a:xfrm>
                <a:prstGeom prst="rightArrow">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Arrow: Right 23">
                  <a:extLst>
                    <a:ext uri="{FF2B5EF4-FFF2-40B4-BE49-F238E27FC236}">
                      <a16:creationId xmlns:a16="http://schemas.microsoft.com/office/drawing/2014/main" id="{C8E08896-90F7-FF25-D8D3-E8D8C26794AD}"/>
                    </a:ext>
                  </a:extLst>
                </p:cNvPr>
                <p:cNvSpPr/>
                <p:nvPr/>
              </p:nvSpPr>
              <p:spPr>
                <a:xfrm>
                  <a:off x="6487178" y="1794926"/>
                  <a:ext cx="316604" cy="366908"/>
                </a:xfrm>
                <a:prstGeom prst="rightArrow">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TextBox 24">
                  <a:extLst>
                    <a:ext uri="{FF2B5EF4-FFF2-40B4-BE49-F238E27FC236}">
                      <a16:creationId xmlns:a16="http://schemas.microsoft.com/office/drawing/2014/main" id="{C7B86521-9CF5-8D8A-CEFF-B20CB28A1B09}"/>
                    </a:ext>
                  </a:extLst>
                </p:cNvPr>
                <p:cNvSpPr txBox="1"/>
                <p:nvPr/>
              </p:nvSpPr>
              <p:spPr>
                <a:xfrm>
                  <a:off x="6468297" y="2463169"/>
                  <a:ext cx="168525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sym typeface="Arial"/>
                    </a:rPr>
                    <a:t>Transcript</a:t>
                  </a:r>
                </a:p>
              </p:txBody>
            </p:sp>
            <p:pic>
              <p:nvPicPr>
                <p:cNvPr id="26" name="Graphic 25" descr="Voice with solid fill">
                  <a:extLst>
                    <a:ext uri="{FF2B5EF4-FFF2-40B4-BE49-F238E27FC236}">
                      <a16:creationId xmlns:a16="http://schemas.microsoft.com/office/drawing/2014/main" id="{EE9C164B-A06D-F88E-107A-3134ED5AB4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2479" y="1520030"/>
                  <a:ext cx="919956" cy="919955"/>
                </a:xfrm>
                <a:prstGeom prst="rect">
                  <a:avLst/>
                </a:prstGeom>
              </p:spPr>
            </p:pic>
            <p:sp>
              <p:nvSpPr>
                <p:cNvPr id="27" name="TextBox 26">
                  <a:extLst>
                    <a:ext uri="{FF2B5EF4-FFF2-40B4-BE49-F238E27FC236}">
                      <a16:creationId xmlns:a16="http://schemas.microsoft.com/office/drawing/2014/main" id="{F6A392FE-7567-1AA7-33B6-3039C31906C2}"/>
                    </a:ext>
                  </a:extLst>
                </p:cNvPr>
                <p:cNvSpPr txBox="1"/>
                <p:nvPr/>
              </p:nvSpPr>
              <p:spPr>
                <a:xfrm>
                  <a:off x="3518218" y="2463169"/>
                  <a:ext cx="136847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Poppins" panose="00000500000000000000" pitchFamily="2" charset="0"/>
                      <a:cs typeface="Poppins" panose="00000500000000000000" pitchFamily="2" charset="0"/>
                      <a:sym typeface="Arial"/>
                    </a:rPr>
                    <a:t>Speech</a:t>
                  </a:r>
                </a:p>
              </p:txBody>
            </p:sp>
            <p:pic>
              <p:nvPicPr>
                <p:cNvPr id="28" name="Graphic 27" descr="Document with solid fill">
                  <a:extLst>
                    <a:ext uri="{FF2B5EF4-FFF2-40B4-BE49-F238E27FC236}">
                      <a16:creationId xmlns:a16="http://schemas.microsoft.com/office/drawing/2014/main" id="{5CC800AD-AFB7-A52C-9A12-F11CE6D4C0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3726" y="1522807"/>
                  <a:ext cx="914400" cy="914400"/>
                </a:xfrm>
                <a:prstGeom prst="rect">
                  <a:avLst/>
                </a:prstGeom>
              </p:spPr>
            </p:pic>
          </p:grpSp>
        </p:grpSp>
        <p:grpSp>
          <p:nvGrpSpPr>
            <p:cNvPr id="6" name="Group 5">
              <a:extLst>
                <a:ext uri="{FF2B5EF4-FFF2-40B4-BE49-F238E27FC236}">
                  <a16:creationId xmlns:a16="http://schemas.microsoft.com/office/drawing/2014/main" id="{D027BC8D-D32C-D983-5C4C-1A8FC81579D7}"/>
                </a:ext>
              </a:extLst>
            </p:cNvPr>
            <p:cNvGrpSpPr/>
            <p:nvPr/>
          </p:nvGrpSpPr>
          <p:grpSpPr>
            <a:xfrm>
              <a:off x="871028" y="2502460"/>
              <a:ext cx="1792558" cy="1792558"/>
              <a:chOff x="553403" y="3688667"/>
              <a:chExt cx="1792558" cy="1792558"/>
            </a:xfrm>
          </p:grpSpPr>
          <p:sp>
            <p:nvSpPr>
              <p:cNvPr id="17" name="Oval 16">
                <a:extLst>
                  <a:ext uri="{FF2B5EF4-FFF2-40B4-BE49-F238E27FC236}">
                    <a16:creationId xmlns:a16="http://schemas.microsoft.com/office/drawing/2014/main" id="{AD9987BC-5C23-B063-E342-E68388F5BAA4}"/>
                  </a:ext>
                </a:extLst>
              </p:cNvPr>
              <p:cNvSpPr/>
              <p:nvPr/>
            </p:nvSpPr>
            <p:spPr>
              <a:xfrm>
                <a:off x="553403" y="3688667"/>
                <a:ext cx="1792558" cy="179255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8" name="Picture 17" descr="A black silhouette of a person's head&#10;&#10;Description automatically generated">
                <a:extLst>
                  <a:ext uri="{FF2B5EF4-FFF2-40B4-BE49-F238E27FC236}">
                    <a16:creationId xmlns:a16="http://schemas.microsoft.com/office/drawing/2014/main" id="{0427B55A-104F-5D15-702E-E4635907A61E}"/>
                  </a:ext>
                </a:extLst>
              </p:cNvPr>
              <p:cNvPicPr>
                <a:picLocks noChangeAspect="1"/>
              </p:cNvPicPr>
              <p:nvPr/>
            </p:nvPicPr>
            <p:blipFill>
              <a:blip r:embed="rId7"/>
              <a:srcRect l="15738" t="12974" r="10819" b="12431"/>
              <a:stretch/>
            </p:blipFill>
            <p:spPr>
              <a:xfrm>
                <a:off x="809602" y="4059166"/>
                <a:ext cx="1280160" cy="1051560"/>
              </a:xfrm>
              <a:prstGeom prst="rect">
                <a:avLst/>
              </a:prstGeom>
            </p:spPr>
          </p:pic>
        </p:grpSp>
        <p:grpSp>
          <p:nvGrpSpPr>
            <p:cNvPr id="7" name="Group 6">
              <a:extLst>
                <a:ext uri="{FF2B5EF4-FFF2-40B4-BE49-F238E27FC236}">
                  <a16:creationId xmlns:a16="http://schemas.microsoft.com/office/drawing/2014/main" id="{8A624836-9008-C1CE-5EBE-7B9343109394}"/>
                </a:ext>
              </a:extLst>
            </p:cNvPr>
            <p:cNvGrpSpPr/>
            <p:nvPr/>
          </p:nvGrpSpPr>
          <p:grpSpPr>
            <a:xfrm>
              <a:off x="9608397" y="2502460"/>
              <a:ext cx="1792558" cy="1792558"/>
              <a:chOff x="9487859" y="3282211"/>
              <a:chExt cx="1792558" cy="1792558"/>
            </a:xfrm>
          </p:grpSpPr>
          <p:sp>
            <p:nvSpPr>
              <p:cNvPr id="15" name="Oval 14">
                <a:extLst>
                  <a:ext uri="{FF2B5EF4-FFF2-40B4-BE49-F238E27FC236}">
                    <a16:creationId xmlns:a16="http://schemas.microsoft.com/office/drawing/2014/main" id="{3282922C-2F1A-387D-C701-D2F9D98A8D76}"/>
                  </a:ext>
                </a:extLst>
              </p:cNvPr>
              <p:cNvSpPr/>
              <p:nvPr/>
            </p:nvSpPr>
            <p:spPr>
              <a:xfrm>
                <a:off x="9487859" y="3282211"/>
                <a:ext cx="1792558" cy="179255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 name="Picture 15" descr="A black and white check mark&#10;&#10;Description automatically generated">
                <a:extLst>
                  <a:ext uri="{FF2B5EF4-FFF2-40B4-BE49-F238E27FC236}">
                    <a16:creationId xmlns:a16="http://schemas.microsoft.com/office/drawing/2014/main" id="{963DE23C-8A42-94D2-0876-CA31066B429D}"/>
                  </a:ext>
                </a:extLst>
              </p:cNvPr>
              <p:cNvPicPr>
                <a:picLocks noChangeAspect="1"/>
              </p:cNvPicPr>
              <p:nvPr/>
            </p:nvPicPr>
            <p:blipFill>
              <a:blip r:embed="rId8"/>
              <a:srcRect l="21334" t="1" r="21065" b="-1409"/>
              <a:stretch/>
            </p:blipFill>
            <p:spPr>
              <a:xfrm>
                <a:off x="9868344" y="3605385"/>
                <a:ext cx="1031589" cy="1146210"/>
              </a:xfrm>
              <a:prstGeom prst="rect">
                <a:avLst/>
              </a:prstGeom>
            </p:spPr>
          </p:pic>
        </p:grpSp>
        <p:sp>
          <p:nvSpPr>
            <p:cNvPr id="8" name="Arrow: Right 7">
              <a:extLst>
                <a:ext uri="{FF2B5EF4-FFF2-40B4-BE49-F238E27FC236}">
                  <a16:creationId xmlns:a16="http://schemas.microsoft.com/office/drawing/2014/main" id="{705846E5-E52A-3147-203C-97B1B6A9519D}"/>
                </a:ext>
              </a:extLst>
            </p:cNvPr>
            <p:cNvSpPr/>
            <p:nvPr/>
          </p:nvSpPr>
          <p:spPr>
            <a:xfrm>
              <a:off x="2800441" y="3042723"/>
              <a:ext cx="532150" cy="71203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Arrow: Right 8">
              <a:extLst>
                <a:ext uri="{FF2B5EF4-FFF2-40B4-BE49-F238E27FC236}">
                  <a16:creationId xmlns:a16="http://schemas.microsoft.com/office/drawing/2014/main" id="{CE9DCD4A-9429-3A4F-B44F-408E0DA0D409}"/>
                </a:ext>
              </a:extLst>
            </p:cNvPr>
            <p:cNvSpPr/>
            <p:nvPr/>
          </p:nvSpPr>
          <p:spPr>
            <a:xfrm>
              <a:off x="8939393" y="3042723"/>
              <a:ext cx="532150" cy="71203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56B6026B-5EC3-85BE-0696-5FF3A5CFFC5A}"/>
                </a:ext>
              </a:extLst>
            </p:cNvPr>
            <p:cNvSpPr/>
            <p:nvPr/>
          </p:nvSpPr>
          <p:spPr>
            <a:xfrm>
              <a:off x="3252674" y="1903277"/>
              <a:ext cx="2452819" cy="4889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0B929EDD-E423-75B2-2B41-AAFD1D52CB13}"/>
                </a:ext>
              </a:extLst>
            </p:cNvPr>
            <p:cNvSpPr/>
            <p:nvPr/>
          </p:nvSpPr>
          <p:spPr>
            <a:xfrm>
              <a:off x="9264983" y="4370318"/>
              <a:ext cx="2037602" cy="4889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3AF5741C-F5AB-0DFF-00C0-8E11FB1072B0}"/>
                </a:ext>
              </a:extLst>
            </p:cNvPr>
            <p:cNvSpPr/>
            <p:nvPr/>
          </p:nvSpPr>
          <p:spPr>
            <a:xfrm>
              <a:off x="9969102" y="4370318"/>
              <a:ext cx="1071148" cy="419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Poppins" panose="00000500000000000000" pitchFamily="2" charset="0"/>
                  <a:ea typeface="+mn-ea"/>
                  <a:cs typeface="Poppins" panose="00000500000000000000" pitchFamily="2" charset="0"/>
                  <a:sym typeface="Arial"/>
                </a:rPr>
                <a:t>Tasks</a:t>
              </a:r>
            </a:p>
          </p:txBody>
        </p:sp>
      </p:grpSp>
    </p:spTree>
    <p:extLst>
      <p:ext uri="{BB962C8B-B14F-4D97-AF65-F5344CB8AC3E}">
        <p14:creationId xmlns:p14="http://schemas.microsoft.com/office/powerpoint/2010/main" val="797743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AD43-B546-E484-3FB5-4EDADD37B0B9}"/>
              </a:ext>
            </a:extLst>
          </p:cNvPr>
          <p:cNvSpPr>
            <a:spLocks noGrp="1"/>
          </p:cNvSpPr>
          <p:nvPr>
            <p:ph type="title"/>
          </p:nvPr>
        </p:nvSpPr>
        <p:spPr/>
        <p:txBody>
          <a:bodyPr/>
          <a:lstStyle/>
          <a:p>
            <a:r>
              <a:rPr lang="en-US" dirty="0"/>
              <a:t>Voice AI: Helpful for Many, Obstacle for Others</a:t>
            </a:r>
          </a:p>
        </p:txBody>
      </p:sp>
      <p:sp>
        <p:nvSpPr>
          <p:cNvPr id="3" name="Text Placeholder 2">
            <a:extLst>
              <a:ext uri="{FF2B5EF4-FFF2-40B4-BE49-F238E27FC236}">
                <a16:creationId xmlns:a16="http://schemas.microsoft.com/office/drawing/2014/main" id="{F15B0673-1EE7-623E-9806-A3CA8FF3C4E6}"/>
              </a:ext>
            </a:extLst>
          </p:cNvPr>
          <p:cNvSpPr>
            <a:spLocks noGrp="1"/>
          </p:cNvSpPr>
          <p:nvPr>
            <p:ph type="body" idx="1"/>
          </p:nvPr>
        </p:nvSpPr>
        <p:spPr/>
        <p:txBody>
          <a:bodyPr/>
          <a:lstStyle/>
          <a:p>
            <a:r>
              <a:rPr lang="en-US" dirty="0">
                <a:solidFill>
                  <a:srgbClr val="000000"/>
                </a:solidFill>
                <a:latin typeface="Times New Roman"/>
              </a:rPr>
              <a:t>While</a:t>
            </a:r>
            <a:r>
              <a:rPr lang="en-US" sz="1800" b="0" i="0" dirty="0">
                <a:solidFill>
                  <a:srgbClr val="000000"/>
                </a:solidFill>
                <a:effectLst/>
                <a:latin typeface="Times New Roman"/>
              </a:rPr>
              <a:t> many find them helpful, for millions who speak differently, voice AI applications relying on such ASRs can </a:t>
            </a:r>
            <a:r>
              <a:rPr lang="en-US" dirty="0">
                <a:solidFill>
                  <a:srgbClr val="000000"/>
                </a:solidFill>
                <a:latin typeface="Times New Roman"/>
              </a:rPr>
              <a:t>be extremely limiting.</a:t>
            </a:r>
            <a:endParaRPr lang="en-US" sz="1800" b="0" i="0" dirty="0">
              <a:solidFill>
                <a:srgbClr val="000000"/>
              </a:solidFill>
              <a:effectLst/>
              <a:latin typeface="Times New Roman"/>
            </a:endParaRPr>
          </a:p>
          <a:p>
            <a:endParaRPr lang="en-US" dirty="0">
              <a:solidFill>
                <a:srgbClr val="000000"/>
              </a:solidFill>
              <a:latin typeface="Times New Roman" panose="02020603050405020304" pitchFamily="18" charset="0"/>
            </a:endParaRPr>
          </a:p>
          <a:p>
            <a:r>
              <a:rPr lang="en-US" dirty="0">
                <a:solidFill>
                  <a:srgbClr val="000000"/>
                </a:solidFill>
                <a:latin typeface="Times New Roman"/>
              </a:rPr>
              <a:t>Leading</a:t>
            </a:r>
            <a:r>
              <a:rPr lang="en-US" sz="1800" b="0" i="0" dirty="0">
                <a:solidFill>
                  <a:srgbClr val="000000"/>
                </a:solidFill>
                <a:effectLst/>
                <a:latin typeface="Times New Roman"/>
              </a:rPr>
              <a:t> </a:t>
            </a:r>
            <a:r>
              <a:rPr lang="en-US" dirty="0">
                <a:solidFill>
                  <a:srgbClr val="000000"/>
                </a:solidFill>
                <a:latin typeface="Times New Roman"/>
              </a:rPr>
              <a:t>ASR systems</a:t>
            </a:r>
            <a:r>
              <a:rPr lang="en-US" sz="1800" b="0" i="0" dirty="0">
                <a:solidFill>
                  <a:srgbClr val="000000"/>
                </a:solidFill>
                <a:effectLst/>
                <a:latin typeface="Times New Roman"/>
              </a:rPr>
              <a:t>, </a:t>
            </a:r>
            <a:r>
              <a:rPr lang="en-US" dirty="0">
                <a:solidFill>
                  <a:srgbClr val="000000"/>
                </a:solidFill>
                <a:latin typeface="Times New Roman"/>
              </a:rPr>
              <a:t>including </a:t>
            </a:r>
            <a:r>
              <a:rPr lang="en-US" sz="1800" b="0" i="0" dirty="0">
                <a:solidFill>
                  <a:srgbClr val="000000"/>
                </a:solidFill>
                <a:effectLst/>
                <a:latin typeface="Times New Roman"/>
              </a:rPr>
              <a:t>Google Cloud and </a:t>
            </a:r>
            <a:r>
              <a:rPr lang="en-US" dirty="0">
                <a:solidFill>
                  <a:srgbClr val="000000"/>
                </a:solidFill>
                <a:latin typeface="Times New Roman"/>
              </a:rPr>
              <a:t>OpenAI, exhibit </a:t>
            </a:r>
            <a:r>
              <a:rPr lang="en-US" sz="1800" b="0" i="0" dirty="0">
                <a:solidFill>
                  <a:srgbClr val="000000"/>
                </a:solidFill>
                <a:effectLst/>
                <a:latin typeface="Times New Roman"/>
              </a:rPr>
              <a:t>more</a:t>
            </a:r>
            <a:r>
              <a:rPr lang="en-US" dirty="0">
                <a:solidFill>
                  <a:srgbClr val="000000"/>
                </a:solidFill>
                <a:latin typeface="Times New Roman"/>
              </a:rPr>
              <a:t> than double the word</a:t>
            </a:r>
            <a:r>
              <a:rPr lang="en-US" sz="1800" b="0" i="0" dirty="0">
                <a:solidFill>
                  <a:srgbClr val="000000"/>
                </a:solidFill>
                <a:effectLst/>
                <a:latin typeface="Times New Roman"/>
              </a:rPr>
              <a:t> error rates for speakers who stutter compared to </a:t>
            </a:r>
            <a:r>
              <a:rPr lang="en-US" dirty="0">
                <a:solidFill>
                  <a:srgbClr val="000000"/>
                </a:solidFill>
                <a:latin typeface="Times New Roman"/>
              </a:rPr>
              <a:t>those </a:t>
            </a:r>
            <a:r>
              <a:rPr lang="en-US" sz="1800" b="0" i="0" dirty="0">
                <a:solidFill>
                  <a:srgbClr val="000000"/>
                </a:solidFill>
                <a:effectLst/>
                <a:latin typeface="Times New Roman"/>
              </a:rPr>
              <a:t>who do not</a:t>
            </a:r>
            <a:r>
              <a:rPr lang="en-US" dirty="0">
                <a:solidFill>
                  <a:srgbClr val="000000"/>
                </a:solidFill>
                <a:latin typeface="Times New Roman"/>
              </a:rPr>
              <a:t>. </a:t>
            </a:r>
            <a:r>
              <a:rPr lang="en-US" sz="1800" b="0" i="0" dirty="0">
                <a:solidFill>
                  <a:srgbClr val="000000"/>
                </a:solidFill>
                <a:effectLst/>
                <a:latin typeface="Times New Roman"/>
              </a:rPr>
              <a:t>(Mujtaba et al., 2024).</a:t>
            </a:r>
          </a:p>
          <a:p>
            <a:endParaRPr lang="en-US" dirty="0">
              <a:solidFill>
                <a:srgbClr val="000000"/>
              </a:solidFill>
              <a:latin typeface="Times New Roman" panose="02020603050405020304" pitchFamily="18" charset="0"/>
            </a:endParaRPr>
          </a:p>
          <a:p>
            <a:r>
              <a:rPr lang="en-US" dirty="0">
                <a:solidFill>
                  <a:srgbClr val="000000"/>
                </a:solidFill>
                <a:latin typeface="Times New Roman"/>
              </a:rPr>
              <a:t>The errors made by leading ASRs are more semantically incorrect for stuttered speech, which can have serious personal and professional consequences</a:t>
            </a:r>
          </a:p>
          <a:p>
            <a:pPr lvl="1"/>
            <a:endParaRPr lang="en-US" b="0" i="0" dirty="0">
              <a:solidFill>
                <a:srgbClr val="000000"/>
              </a:solidFill>
              <a:effectLst/>
              <a:latin typeface="Times New Roman" panose="02020603050405020304" pitchFamily="18" charset="0"/>
            </a:endParaRPr>
          </a:p>
          <a:p>
            <a:endParaRPr lang="en-US" dirty="0"/>
          </a:p>
        </p:txBody>
      </p:sp>
      <p:grpSp>
        <p:nvGrpSpPr>
          <p:cNvPr id="114" name="Group 113" descr="Leading ASR logos evaluated in Mujtaba et al., 2024, including Google Cloud, IBM, Azure, Open Ai, rev, and wav2vec 2.0.">
            <a:extLst>
              <a:ext uri="{FF2B5EF4-FFF2-40B4-BE49-F238E27FC236}">
                <a16:creationId xmlns:a16="http://schemas.microsoft.com/office/drawing/2014/main" id="{BAC7D325-73C5-4781-CE15-5DFF12878CD3}"/>
              </a:ext>
            </a:extLst>
          </p:cNvPr>
          <p:cNvGrpSpPr/>
          <p:nvPr/>
        </p:nvGrpSpPr>
        <p:grpSpPr>
          <a:xfrm>
            <a:off x="7470474" y="3837248"/>
            <a:ext cx="3977091" cy="2394620"/>
            <a:chOff x="7106545" y="3434247"/>
            <a:chExt cx="5085455" cy="3186009"/>
          </a:xfrm>
        </p:grpSpPr>
        <p:sp>
          <p:nvSpPr>
            <p:cNvPr id="106" name="Rectangle: Rounded Corners 105">
              <a:extLst>
                <a:ext uri="{FF2B5EF4-FFF2-40B4-BE49-F238E27FC236}">
                  <a16:creationId xmlns:a16="http://schemas.microsoft.com/office/drawing/2014/main" id="{DBA8E8FF-A07A-F373-3726-4E094E9071D6}"/>
                </a:ext>
              </a:extLst>
            </p:cNvPr>
            <p:cNvSpPr/>
            <p:nvPr/>
          </p:nvSpPr>
          <p:spPr>
            <a:xfrm>
              <a:off x="7106545" y="3434247"/>
              <a:ext cx="5085455" cy="3186009"/>
            </a:xfrm>
            <a:prstGeom prst="roundRect">
              <a:avLst>
                <a:gd name="adj" fmla="val 6695"/>
              </a:avLst>
            </a:prstGeom>
            <a:solidFill>
              <a:sysClr val="windowText" lastClr="000000">
                <a:lumMod val="85000"/>
                <a:lumOff val="15000"/>
              </a:sys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Arial"/>
                <a:sym typeface="Arial"/>
              </a:endParaRPr>
            </a:p>
          </p:txBody>
        </p:sp>
        <p:pic>
          <p:nvPicPr>
            <p:cNvPr id="107" name="Picture 8">
              <a:extLst>
                <a:ext uri="{FF2B5EF4-FFF2-40B4-BE49-F238E27FC236}">
                  <a16:creationId xmlns:a16="http://schemas.microsoft.com/office/drawing/2014/main" id="{FBA9A987-28EB-5E48-2215-5C8AD75867A2}"/>
                </a:ext>
              </a:extLst>
            </p:cNvPr>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841986" y="5528483"/>
              <a:ext cx="1261510" cy="34861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a:extLst>
                <a:ext uri="{FF2B5EF4-FFF2-40B4-BE49-F238E27FC236}">
                  <a16:creationId xmlns:a16="http://schemas.microsoft.com/office/drawing/2014/main" id="{934CFC31-8DD5-4682-7156-9BF9FE150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801" y="4064150"/>
              <a:ext cx="2323881" cy="35947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a:extLst>
                <a:ext uri="{FF2B5EF4-FFF2-40B4-BE49-F238E27FC236}">
                  <a16:creationId xmlns:a16="http://schemas.microsoft.com/office/drawing/2014/main" id="{D3081E7D-C319-8026-DD3E-07B6C41C0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091" y="4760804"/>
              <a:ext cx="1489300" cy="43050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IBM Watson Services – Custom IBM Watson Architecture">
              <a:extLst>
                <a:ext uri="{FF2B5EF4-FFF2-40B4-BE49-F238E27FC236}">
                  <a16:creationId xmlns:a16="http://schemas.microsoft.com/office/drawing/2014/main" id="{FC18F759-FD1F-F12D-41B5-85DB27B83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3529" y="3979232"/>
              <a:ext cx="522078" cy="476783"/>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IBM - Wikipedia">
              <a:extLst>
                <a:ext uri="{FF2B5EF4-FFF2-40B4-BE49-F238E27FC236}">
                  <a16:creationId xmlns:a16="http://schemas.microsoft.com/office/drawing/2014/main" id="{6DC45EB8-F6BA-42C0-8416-F19451783E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8495" y="4120537"/>
              <a:ext cx="799393" cy="32075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4">
              <a:extLst>
                <a:ext uri="{FF2B5EF4-FFF2-40B4-BE49-F238E27FC236}">
                  <a16:creationId xmlns:a16="http://schemas.microsoft.com/office/drawing/2014/main" id="{7716CBD3-8262-5E03-1CCF-630EA7E9D5AB}"/>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123802" y="4763046"/>
              <a:ext cx="1733813" cy="470026"/>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BF0B2E18-FEC5-D2E5-96EB-1ACEE427385F}"/>
                </a:ext>
              </a:extLst>
            </p:cNvPr>
            <p:cNvSpPr txBox="1"/>
            <p:nvPr/>
          </p:nvSpPr>
          <p:spPr>
            <a:xfrm>
              <a:off x="10123802" y="5541675"/>
              <a:ext cx="1827605" cy="369332"/>
            </a:xfrm>
            <a:prstGeom prst="rect">
              <a:avLst/>
            </a:prstGeom>
            <a:noFill/>
          </p:spPr>
          <p:txBody>
            <a:bodyPr wrap="square">
              <a:spAutoFit/>
            </a:bodyPr>
            <a:lstStyle/>
            <a:p>
              <a:pPr marL="457200" marR="0" lvl="1" indent="-349250" algn="l" defTabSz="457200" rtl="0" eaLnBrk="1" fontAlgn="auto" latinLnBrk="0" hangingPunct="1">
                <a:lnSpc>
                  <a:spcPct val="100000"/>
                </a:lnSpc>
                <a:spcBef>
                  <a:spcPts val="600"/>
                </a:spcBef>
                <a:spcAft>
                  <a:spcPts val="300"/>
                </a:spcAft>
                <a:buClr>
                  <a:prstClr val="black"/>
                </a:buClr>
                <a:buSzPts val="1900"/>
                <a:buFontTx/>
                <a:buNone/>
                <a:tabLst/>
                <a:defRPr/>
              </a:pPr>
              <a:r>
                <a:rPr kumimoji="0" lang="en-US" sz="1800" b="1" i="0" u="none" strike="noStrike" kern="1200" cap="none" spc="0" normalizeH="0" baseline="0" noProof="0">
                  <a:ln>
                    <a:noFill/>
                  </a:ln>
                  <a:solidFill>
                    <a:prstClr val="white"/>
                  </a:solidFill>
                  <a:effectLst/>
                  <a:uLnTx/>
                  <a:uFillTx/>
                  <a:latin typeface="Poppins" pitchFamily="2" charset="77"/>
                  <a:ea typeface="+mn-ea"/>
                  <a:cs typeface="Poppins" pitchFamily="2" charset="77"/>
                  <a:sym typeface="Arial"/>
                </a:rPr>
                <a:t>Wav2Vec2.0 </a:t>
              </a:r>
            </a:p>
          </p:txBody>
        </p:sp>
      </p:grpSp>
      <p:sp>
        <p:nvSpPr>
          <p:cNvPr id="4" name="Slide Number Placeholder 3">
            <a:extLst>
              <a:ext uri="{FF2B5EF4-FFF2-40B4-BE49-F238E27FC236}">
                <a16:creationId xmlns:a16="http://schemas.microsoft.com/office/drawing/2014/main" id="{589FED40-5A8C-C4D9-DE8A-5104F1D35CDE}"/>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4</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251732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ECC7-F201-F528-2395-303434A4EC57}"/>
              </a:ext>
            </a:extLst>
          </p:cNvPr>
          <p:cNvSpPr>
            <a:spLocks noGrp="1"/>
          </p:cNvSpPr>
          <p:nvPr>
            <p:ph type="title"/>
          </p:nvPr>
        </p:nvSpPr>
        <p:spPr/>
        <p:txBody>
          <a:bodyPr/>
          <a:lstStyle/>
          <a:p>
            <a:r>
              <a:rPr lang="en-US" dirty="0"/>
              <a:t>Semantic Accuracy is Critical: Example 1 </a:t>
            </a:r>
            <a:r>
              <a:rPr lang="en-US" sz="1600" dirty="0"/>
              <a:t>(Slide 1)</a:t>
            </a:r>
          </a:p>
        </p:txBody>
      </p:sp>
      <p:pic>
        <p:nvPicPr>
          <p:cNvPr id="24" name="Media1">
            <a:hlinkClick r:id="" action="ppaction://media"/>
            <a:extLst>
              <a:ext uri="{FF2B5EF4-FFF2-40B4-BE49-F238E27FC236}">
                <a16:creationId xmlns:a16="http://schemas.microsoft.com/office/drawing/2014/main" id="{944AEED6-3FD9-ED96-07B1-0246DBC404A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95" y="3154111"/>
            <a:ext cx="609600" cy="609600"/>
          </a:xfrm>
          <a:prstGeom prst="rect">
            <a:avLst/>
          </a:prstGeom>
        </p:spPr>
      </p:pic>
      <p:grpSp>
        <p:nvGrpSpPr>
          <p:cNvPr id="15" name="Group 14" descr="This is a laptop showing a real, but reenacted exchange with Google's interview warm up. The audio includes Google Warm up stating &quot;Tell me about a time when you had to act quickly.&quot;">
            <a:extLst>
              <a:ext uri="{FF2B5EF4-FFF2-40B4-BE49-F238E27FC236}">
                <a16:creationId xmlns:a16="http://schemas.microsoft.com/office/drawing/2014/main" id="{B33DE65C-2497-DE1D-1130-90B22F3C9DFE}"/>
              </a:ext>
            </a:extLst>
          </p:cNvPr>
          <p:cNvGrpSpPr/>
          <p:nvPr/>
        </p:nvGrpSpPr>
        <p:grpSpPr>
          <a:xfrm>
            <a:off x="1575027" y="1081194"/>
            <a:ext cx="9041945" cy="5365034"/>
            <a:chOff x="1356722" y="1212517"/>
            <a:chExt cx="9478556" cy="5688461"/>
          </a:xfrm>
        </p:grpSpPr>
        <p:pic>
          <p:nvPicPr>
            <p:cNvPr id="16" name="Picture 15">
              <a:extLst>
                <a:ext uri="{FF2B5EF4-FFF2-40B4-BE49-F238E27FC236}">
                  <a16:creationId xmlns:a16="http://schemas.microsoft.com/office/drawing/2014/main" id="{18EBB053-797E-07CC-3038-6D7A662B2219}"/>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1356722" y="1212517"/>
              <a:ext cx="9478556" cy="5688461"/>
            </a:xfrm>
            <a:prstGeom prst="rect">
              <a:avLst/>
            </a:prstGeom>
          </p:spPr>
        </p:pic>
        <p:sp>
          <p:nvSpPr>
            <p:cNvPr id="17" name="Title 1">
              <a:extLst>
                <a:ext uri="{FF2B5EF4-FFF2-40B4-BE49-F238E27FC236}">
                  <a16:creationId xmlns:a16="http://schemas.microsoft.com/office/drawing/2014/main" id="{90C628EB-64B7-70A7-B041-0357EEFCB94C}"/>
                </a:ext>
              </a:extLst>
            </p:cNvPr>
            <p:cNvSpPr txBox="1">
              <a:spLocks/>
            </p:cNvSpPr>
            <p:nvPr/>
          </p:nvSpPr>
          <p:spPr>
            <a:xfrm>
              <a:off x="3733118" y="2001261"/>
              <a:ext cx="6734620" cy="560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sym typeface="Arial"/>
                </a:rPr>
                <a:t>Tell me about a time when you had to act quickly?</a:t>
              </a:r>
            </a:p>
          </p:txBody>
        </p:sp>
        <p:grpSp>
          <p:nvGrpSpPr>
            <p:cNvPr id="18" name="Group 17">
              <a:extLst>
                <a:ext uri="{FF2B5EF4-FFF2-40B4-BE49-F238E27FC236}">
                  <a16:creationId xmlns:a16="http://schemas.microsoft.com/office/drawing/2014/main" id="{9315F9DA-43AF-EEF4-193E-B79567BCBBC7}"/>
                </a:ext>
              </a:extLst>
            </p:cNvPr>
            <p:cNvGrpSpPr/>
            <p:nvPr/>
          </p:nvGrpSpPr>
          <p:grpSpPr>
            <a:xfrm>
              <a:off x="2843163" y="1889012"/>
              <a:ext cx="805556" cy="785213"/>
              <a:chOff x="-1175277" y="1113728"/>
              <a:chExt cx="987577" cy="962637"/>
            </a:xfrm>
          </p:grpSpPr>
          <p:pic>
            <p:nvPicPr>
              <p:cNvPr id="20" name="Picture 2">
                <a:extLst>
                  <a:ext uri="{FF2B5EF4-FFF2-40B4-BE49-F238E27FC236}">
                    <a16:creationId xmlns:a16="http://schemas.microsoft.com/office/drawing/2014/main" id="{442FBBF8-9D7D-BAD2-D84C-71586357C1ED}"/>
                  </a:ext>
                </a:extLst>
              </p:cNvPr>
              <p:cNvPicPr>
                <a:picLocks noChangeAspect="1" noChangeArrowheads="1"/>
              </p:cNvPicPr>
              <p:nvPr/>
            </p:nvPicPr>
            <p:blipFill>
              <a:blip r:embed="rId7">
                <a:biLevel thresh="25000"/>
                <a:extLst>
                  <a:ext uri="{BEBA8EAE-BF5A-486C-A8C5-ECC9F3942E4B}">
                    <a14:imgProps xmlns:a14="http://schemas.microsoft.com/office/drawing/2010/main">
                      <a14:imgLayer r:embed="rId8">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l="940" r="940"/>
              <a:stretch/>
            </p:blipFill>
            <p:spPr bwMode="auto">
              <a:xfrm>
                <a:off x="-1175277" y="1113728"/>
                <a:ext cx="987577" cy="962637"/>
              </a:xfrm>
              <a:prstGeom prst="flowChartConnector">
                <a:avLst/>
              </a:prstGeom>
              <a:ln w="63500" cap="rnd">
                <a:solidFill>
                  <a:srgbClr val="155078">
                    <a:lumMod val="50000"/>
                  </a:srgbClr>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0579AE7-84D3-6753-B844-E67DDB522240}"/>
                  </a:ext>
                </a:extLst>
              </p:cNvPr>
              <p:cNvGrpSpPr/>
              <p:nvPr/>
            </p:nvGrpSpPr>
            <p:grpSpPr>
              <a:xfrm>
                <a:off x="-1114838" y="1304128"/>
                <a:ext cx="866698" cy="581837"/>
                <a:chOff x="-1064111" y="1245474"/>
                <a:chExt cx="866698" cy="581837"/>
              </a:xfrm>
            </p:grpSpPr>
            <p:pic>
              <p:nvPicPr>
                <p:cNvPr id="22" name="Picture 21">
                  <a:extLst>
                    <a:ext uri="{FF2B5EF4-FFF2-40B4-BE49-F238E27FC236}">
                      <a16:creationId xmlns:a16="http://schemas.microsoft.com/office/drawing/2014/main" id="{46428AEF-4674-851C-41E0-F4899BDEDFCA}"/>
                    </a:ext>
                  </a:extLst>
                </p:cNvPr>
                <p:cNvPicPr>
                  <a:picLocks noChangeAspect="1"/>
                </p:cNvPicPr>
                <p:nvPr/>
              </p:nvPicPr>
              <p:blipFill rotWithShape="1">
                <a:blip r:embed="rId9">
                  <a:clrChange>
                    <a:clrFrom>
                      <a:srgbClr val="FFFFFF"/>
                    </a:clrFrom>
                    <a:clrTo>
                      <a:srgbClr val="FFFFFF">
                        <a:alpha val="0"/>
                      </a:srgbClr>
                    </a:clrTo>
                  </a:clrChange>
                </a:blip>
                <a:srcRect l="52503" r="4891"/>
                <a:stretch/>
              </p:blipFill>
              <p:spPr>
                <a:xfrm>
                  <a:off x="-1021081" y="1439420"/>
                  <a:ext cx="756921" cy="387891"/>
                </a:xfrm>
                <a:prstGeom prst="rect">
                  <a:avLst/>
                </a:prstGeom>
                <a:ln>
                  <a:noFill/>
                </a:ln>
              </p:spPr>
            </p:pic>
            <p:pic>
              <p:nvPicPr>
                <p:cNvPr id="23" name="Picture 22">
                  <a:extLst>
                    <a:ext uri="{FF2B5EF4-FFF2-40B4-BE49-F238E27FC236}">
                      <a16:creationId xmlns:a16="http://schemas.microsoft.com/office/drawing/2014/main" id="{E2F40CFB-32BE-97BD-DA4D-01B4D0C09B3E}"/>
                    </a:ext>
                  </a:extLst>
                </p:cNvPr>
                <p:cNvPicPr>
                  <a:picLocks noChangeAspect="1"/>
                </p:cNvPicPr>
                <p:nvPr/>
              </p:nvPicPr>
              <p:blipFill rotWithShape="1">
                <a:blip r:embed="rId9">
                  <a:clrChange>
                    <a:clrFrom>
                      <a:srgbClr val="FFFFFF"/>
                    </a:clrFrom>
                    <a:clrTo>
                      <a:srgbClr val="FFFFFF">
                        <a:alpha val="0"/>
                      </a:srgbClr>
                    </a:clrTo>
                  </a:clrChange>
                </a:blip>
                <a:srcRect l="4261" r="46954"/>
                <a:stretch/>
              </p:blipFill>
              <p:spPr>
                <a:xfrm>
                  <a:off x="-1064111" y="1245474"/>
                  <a:ext cx="866698" cy="387891"/>
                </a:xfrm>
                <a:prstGeom prst="rect">
                  <a:avLst/>
                </a:prstGeom>
                <a:ln>
                  <a:noFill/>
                </a:ln>
              </p:spPr>
            </p:pic>
          </p:grpSp>
        </p:grpSp>
        <p:sp>
          <p:nvSpPr>
            <p:cNvPr id="19" name="Rectangle: Rounded Corners 18">
              <a:extLst>
                <a:ext uri="{FF2B5EF4-FFF2-40B4-BE49-F238E27FC236}">
                  <a16:creationId xmlns:a16="http://schemas.microsoft.com/office/drawing/2014/main" id="{3F321AD9-2CAA-8DD3-20F0-3B0C8606FDE0}"/>
                </a:ext>
              </a:extLst>
            </p:cNvPr>
            <p:cNvSpPr/>
            <p:nvPr/>
          </p:nvSpPr>
          <p:spPr>
            <a:xfrm>
              <a:off x="3047212" y="2975825"/>
              <a:ext cx="6320906" cy="2766314"/>
            </a:xfrm>
            <a:prstGeom prst="roundRect">
              <a:avLst>
                <a:gd name="adj" fmla="val 6416"/>
              </a:avLst>
            </a:prstGeom>
            <a:solidFill>
              <a:srgbClr val="00635D">
                <a:lumMod val="10000"/>
                <a:lumOff val="90000"/>
              </a:srgbClr>
            </a:solidFill>
            <a:ln w="76200" cap="flat" cmpd="sng" algn="ctr">
              <a:solidFill>
                <a:srgbClr val="155078">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grpSp>
      <p:sp>
        <p:nvSpPr>
          <p:cNvPr id="4" name="Slide Number Placeholder 3">
            <a:extLst>
              <a:ext uri="{FF2B5EF4-FFF2-40B4-BE49-F238E27FC236}">
                <a16:creationId xmlns:a16="http://schemas.microsoft.com/office/drawing/2014/main" id="{45CEF20F-F5BA-6B9E-2BF1-132A00F0F35C}"/>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5</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42544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ECC7-F201-F528-2395-303434A4EC57}"/>
              </a:ext>
            </a:extLst>
          </p:cNvPr>
          <p:cNvSpPr>
            <a:spLocks noGrp="1"/>
          </p:cNvSpPr>
          <p:nvPr>
            <p:ph type="title"/>
          </p:nvPr>
        </p:nvSpPr>
        <p:spPr/>
        <p:txBody>
          <a:bodyPr/>
          <a:lstStyle/>
          <a:p>
            <a:r>
              <a:rPr lang="en-US" dirty="0"/>
              <a:t>Semantic Accuracy is Critical: Example 1 </a:t>
            </a:r>
            <a:r>
              <a:rPr lang="en-US" sz="1600" b="1" kern="0" dirty="0">
                <a:solidFill>
                  <a:schemeClr val="tx1"/>
                </a:solidFill>
                <a:latin typeface="Lato" panose="020F0502020204030203" pitchFamily="34" charset="0"/>
                <a:ea typeface="Lato" panose="020F0502020204030203" pitchFamily="34" charset="0"/>
                <a:cs typeface="Lato" panose="020F0502020204030203" pitchFamily="34" charset="0"/>
              </a:rPr>
              <a:t>(Slide 2)</a:t>
            </a:r>
            <a:endParaRPr lang="en-US" sz="1600" dirty="0">
              <a:solidFill>
                <a:schemeClr val="tx1"/>
              </a:solidFill>
            </a:endParaRPr>
          </a:p>
        </p:txBody>
      </p:sp>
      <p:grpSp>
        <p:nvGrpSpPr>
          <p:cNvPr id="15" name="Group 14" descr="Laptop screen displaying interview warmup question &quot;Tell me about a time when you had to act quickly?&quot; and response text &quot;I can usually assassin sis? To hit you. What will we will go away.  Shannon, and then problem-solve as I go.&quot; The point is to highlight inaccurate transcription of stuttered speech on this platform.">
            <a:extLst>
              <a:ext uri="{FF2B5EF4-FFF2-40B4-BE49-F238E27FC236}">
                <a16:creationId xmlns:a16="http://schemas.microsoft.com/office/drawing/2014/main" id="{B33DE65C-2497-DE1D-1130-90B22F3C9DFE}"/>
              </a:ext>
            </a:extLst>
          </p:cNvPr>
          <p:cNvGrpSpPr/>
          <p:nvPr/>
        </p:nvGrpSpPr>
        <p:grpSpPr>
          <a:xfrm>
            <a:off x="1575027" y="1081194"/>
            <a:ext cx="9041945" cy="5365034"/>
            <a:chOff x="1356722" y="1212517"/>
            <a:chExt cx="9478556" cy="5688461"/>
          </a:xfrm>
        </p:grpSpPr>
        <p:pic>
          <p:nvPicPr>
            <p:cNvPr id="16" name="Picture 15">
              <a:extLst>
                <a:ext uri="{FF2B5EF4-FFF2-40B4-BE49-F238E27FC236}">
                  <a16:creationId xmlns:a16="http://schemas.microsoft.com/office/drawing/2014/main" id="{18EBB053-797E-07CC-3038-6D7A662B2219}"/>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356722" y="1212517"/>
              <a:ext cx="9478556" cy="5688461"/>
            </a:xfrm>
            <a:prstGeom prst="rect">
              <a:avLst/>
            </a:prstGeom>
          </p:spPr>
        </p:pic>
        <p:sp>
          <p:nvSpPr>
            <p:cNvPr id="17" name="Title 1">
              <a:extLst>
                <a:ext uri="{FF2B5EF4-FFF2-40B4-BE49-F238E27FC236}">
                  <a16:creationId xmlns:a16="http://schemas.microsoft.com/office/drawing/2014/main" id="{90C628EB-64B7-70A7-B041-0357EEFCB94C}"/>
                </a:ext>
              </a:extLst>
            </p:cNvPr>
            <p:cNvSpPr txBox="1">
              <a:spLocks/>
            </p:cNvSpPr>
            <p:nvPr/>
          </p:nvSpPr>
          <p:spPr>
            <a:xfrm>
              <a:off x="3733118" y="2001261"/>
              <a:ext cx="6734620" cy="560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sym typeface="Arial"/>
                </a:rPr>
                <a:t>Tell me about a time when you had to act quickly?</a:t>
              </a:r>
            </a:p>
          </p:txBody>
        </p:sp>
        <p:grpSp>
          <p:nvGrpSpPr>
            <p:cNvPr id="18" name="Group 17">
              <a:extLst>
                <a:ext uri="{FF2B5EF4-FFF2-40B4-BE49-F238E27FC236}">
                  <a16:creationId xmlns:a16="http://schemas.microsoft.com/office/drawing/2014/main" id="{9315F9DA-43AF-EEF4-193E-B79567BCBBC7}"/>
                </a:ext>
              </a:extLst>
            </p:cNvPr>
            <p:cNvGrpSpPr/>
            <p:nvPr/>
          </p:nvGrpSpPr>
          <p:grpSpPr>
            <a:xfrm>
              <a:off x="2843163" y="1889012"/>
              <a:ext cx="805556" cy="785213"/>
              <a:chOff x="-1175277" y="1113728"/>
              <a:chExt cx="987577" cy="962637"/>
            </a:xfrm>
          </p:grpSpPr>
          <p:pic>
            <p:nvPicPr>
              <p:cNvPr id="20" name="Picture 2">
                <a:extLst>
                  <a:ext uri="{FF2B5EF4-FFF2-40B4-BE49-F238E27FC236}">
                    <a16:creationId xmlns:a16="http://schemas.microsoft.com/office/drawing/2014/main" id="{442FBBF8-9D7D-BAD2-D84C-71586357C1ED}"/>
                  </a:ext>
                </a:extLst>
              </p:cNvPr>
              <p:cNvPicPr>
                <a:picLocks noChangeAspect="1" noChangeArrowheads="1"/>
              </p:cNvPicPr>
              <p:nvPr/>
            </p:nvPicPr>
            <p:blipFill>
              <a:blip r:embed="rId8">
                <a:biLevel thresh="25000"/>
                <a:extLst>
                  <a:ext uri="{BEBA8EAE-BF5A-486C-A8C5-ECC9F3942E4B}">
                    <a14:imgProps xmlns:a14="http://schemas.microsoft.com/office/drawing/2010/main">
                      <a14:imgLayer r:embed="rId9">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l="940" r="940"/>
              <a:stretch/>
            </p:blipFill>
            <p:spPr bwMode="auto">
              <a:xfrm>
                <a:off x="-1175277" y="1113728"/>
                <a:ext cx="987577" cy="962637"/>
              </a:xfrm>
              <a:prstGeom prst="flowChartConnector">
                <a:avLst/>
              </a:prstGeom>
              <a:ln w="63500" cap="rnd">
                <a:solidFill>
                  <a:srgbClr val="155078">
                    <a:lumMod val="50000"/>
                  </a:srgbClr>
                </a:solid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0579AE7-84D3-6753-B844-E67DDB522240}"/>
                  </a:ext>
                </a:extLst>
              </p:cNvPr>
              <p:cNvGrpSpPr/>
              <p:nvPr/>
            </p:nvGrpSpPr>
            <p:grpSpPr>
              <a:xfrm>
                <a:off x="-1114838" y="1304128"/>
                <a:ext cx="866698" cy="581837"/>
                <a:chOff x="-1064111" y="1245474"/>
                <a:chExt cx="866698" cy="581837"/>
              </a:xfrm>
            </p:grpSpPr>
            <p:pic>
              <p:nvPicPr>
                <p:cNvPr id="22" name="Picture 21">
                  <a:extLst>
                    <a:ext uri="{FF2B5EF4-FFF2-40B4-BE49-F238E27FC236}">
                      <a16:creationId xmlns:a16="http://schemas.microsoft.com/office/drawing/2014/main" id="{46428AEF-4674-851C-41E0-F4899BDEDFCA}"/>
                    </a:ext>
                  </a:extLst>
                </p:cNvPr>
                <p:cNvPicPr>
                  <a:picLocks noChangeAspect="1"/>
                </p:cNvPicPr>
                <p:nvPr/>
              </p:nvPicPr>
              <p:blipFill rotWithShape="1">
                <a:blip r:embed="rId10">
                  <a:clrChange>
                    <a:clrFrom>
                      <a:srgbClr val="FFFFFF"/>
                    </a:clrFrom>
                    <a:clrTo>
                      <a:srgbClr val="FFFFFF">
                        <a:alpha val="0"/>
                      </a:srgbClr>
                    </a:clrTo>
                  </a:clrChange>
                </a:blip>
                <a:srcRect l="52503" r="4891"/>
                <a:stretch/>
              </p:blipFill>
              <p:spPr>
                <a:xfrm>
                  <a:off x="-1021081" y="1439420"/>
                  <a:ext cx="756921" cy="387891"/>
                </a:xfrm>
                <a:prstGeom prst="rect">
                  <a:avLst/>
                </a:prstGeom>
                <a:ln>
                  <a:noFill/>
                </a:ln>
              </p:spPr>
            </p:pic>
            <p:pic>
              <p:nvPicPr>
                <p:cNvPr id="23" name="Picture 22">
                  <a:extLst>
                    <a:ext uri="{FF2B5EF4-FFF2-40B4-BE49-F238E27FC236}">
                      <a16:creationId xmlns:a16="http://schemas.microsoft.com/office/drawing/2014/main" id="{E2F40CFB-32BE-97BD-DA4D-01B4D0C09B3E}"/>
                    </a:ext>
                  </a:extLst>
                </p:cNvPr>
                <p:cNvPicPr>
                  <a:picLocks noChangeAspect="1"/>
                </p:cNvPicPr>
                <p:nvPr/>
              </p:nvPicPr>
              <p:blipFill rotWithShape="1">
                <a:blip r:embed="rId10">
                  <a:clrChange>
                    <a:clrFrom>
                      <a:srgbClr val="FFFFFF"/>
                    </a:clrFrom>
                    <a:clrTo>
                      <a:srgbClr val="FFFFFF">
                        <a:alpha val="0"/>
                      </a:srgbClr>
                    </a:clrTo>
                  </a:clrChange>
                </a:blip>
                <a:srcRect l="4261" r="46954"/>
                <a:stretch/>
              </p:blipFill>
              <p:spPr>
                <a:xfrm>
                  <a:off x="-1064111" y="1245474"/>
                  <a:ext cx="866698" cy="387891"/>
                </a:xfrm>
                <a:prstGeom prst="rect">
                  <a:avLst/>
                </a:prstGeom>
                <a:ln>
                  <a:noFill/>
                </a:ln>
              </p:spPr>
            </p:pic>
          </p:grpSp>
        </p:grpSp>
        <p:sp>
          <p:nvSpPr>
            <p:cNvPr id="19" name="Rectangle: Rounded Corners 18">
              <a:extLst>
                <a:ext uri="{FF2B5EF4-FFF2-40B4-BE49-F238E27FC236}">
                  <a16:creationId xmlns:a16="http://schemas.microsoft.com/office/drawing/2014/main" id="{3F321AD9-2CAA-8DD3-20F0-3B0C8606FDE0}"/>
                </a:ext>
              </a:extLst>
            </p:cNvPr>
            <p:cNvSpPr/>
            <p:nvPr/>
          </p:nvSpPr>
          <p:spPr>
            <a:xfrm>
              <a:off x="3047212" y="2975825"/>
              <a:ext cx="6320906" cy="2766314"/>
            </a:xfrm>
            <a:prstGeom prst="roundRect">
              <a:avLst>
                <a:gd name="adj" fmla="val 6416"/>
              </a:avLst>
            </a:prstGeom>
            <a:solidFill>
              <a:srgbClr val="00635D">
                <a:lumMod val="10000"/>
                <a:lumOff val="90000"/>
              </a:srgbClr>
            </a:solidFill>
            <a:ln w="76200" cap="flat" cmpd="sng" algn="ctr">
              <a:solidFill>
                <a:srgbClr val="155078">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Arial"/>
                <a:sym typeface="Arial"/>
              </a:endParaRPr>
            </a:p>
          </p:txBody>
        </p:sp>
      </p:grpSp>
      <p:pic>
        <p:nvPicPr>
          <p:cNvPr id="24" name="Media1">
            <a:hlinkClick r:id="" action="ppaction://media"/>
            <a:extLst>
              <a:ext uri="{FF2B5EF4-FFF2-40B4-BE49-F238E27FC236}">
                <a16:creationId xmlns:a16="http://schemas.microsoft.com/office/drawing/2014/main" id="{944AEED6-3FD9-ED96-07B1-0246DBC404A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195" y="3154111"/>
            <a:ext cx="609600" cy="609600"/>
          </a:xfrm>
          <a:prstGeom prst="rect">
            <a:avLst/>
          </a:prstGeom>
        </p:spPr>
      </p:pic>
      <p:pic>
        <p:nvPicPr>
          <p:cNvPr id="5" name="google interview">
            <a:hlinkClick r:id="" action="ppaction://media"/>
            <a:extLst>
              <a:ext uri="{FF2B5EF4-FFF2-40B4-BE49-F238E27FC236}">
                <a16:creationId xmlns:a16="http://schemas.microsoft.com/office/drawing/2014/main" id="{BC6EACE5-0ADC-EA7A-0D93-278A94745450}"/>
              </a:ext>
              <a:ext uri="{C183D7F6-B498-43B3-948B-1728B52AA6E4}">
                <adec:decorative xmlns:adec="http://schemas.microsoft.com/office/drawing/2017/decorative" val="1"/>
              </a:ext>
            </a:extLst>
          </p:cNvPr>
          <p:cNvPicPr>
            <a:picLocks noChangeAspect="1"/>
          </p:cNvPicPr>
          <p:nvPr>
            <a:videoFile r:link="rId3"/>
            <p:extLst>
              <p:ext uri="{DAA4B4D4-6D71-4841-9C94-3DE7FCFB9230}">
                <p14:media xmlns:p14="http://schemas.microsoft.com/office/powerpoint/2010/main" r:embed="rId4">
                  <p14:trim st="135395" end="39206.9999"/>
                </p14:media>
              </p:ext>
            </p:extLst>
          </p:nvPr>
        </p:nvPicPr>
        <p:blipFill rotWithShape="1">
          <a:blip r:embed="rId12"/>
          <a:srcRect l="83221" t="4580" r="7763" b="80138"/>
          <a:stretch/>
        </p:blipFill>
        <p:spPr>
          <a:xfrm>
            <a:off x="2706652" y="2863334"/>
            <a:ext cx="997092" cy="1014970"/>
          </a:xfrm>
          <a:prstGeom prst="ellipse">
            <a:avLst/>
          </a:prstGeom>
          <a:ln w="57150">
            <a:solidFill>
              <a:schemeClr val="accent1">
                <a:lumMod val="50000"/>
              </a:schemeClr>
            </a:solidFill>
          </a:ln>
        </p:spPr>
      </p:pic>
      <p:sp>
        <p:nvSpPr>
          <p:cNvPr id="43" name="Title 1">
            <a:extLst>
              <a:ext uri="{FF2B5EF4-FFF2-40B4-BE49-F238E27FC236}">
                <a16:creationId xmlns:a16="http://schemas.microsoft.com/office/drawing/2014/main" id="{B6E18DCA-1FCD-7E43-9B17-2A2050A966A7}"/>
              </a:ext>
              <a:ext uri="{C183D7F6-B498-43B3-948B-1728B52AA6E4}">
                <adec:decorative xmlns:adec="http://schemas.microsoft.com/office/drawing/2017/decorative" val="1"/>
              </a:ext>
            </a:extLst>
          </p:cNvPr>
          <p:cNvSpPr txBox="1">
            <a:spLocks/>
          </p:cNvSpPr>
          <p:nvPr/>
        </p:nvSpPr>
        <p:spPr>
          <a:xfrm>
            <a:off x="3937589" y="3328668"/>
            <a:ext cx="429269"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sym typeface="Arial"/>
              </a:rPr>
              <a:t>I</a:t>
            </a:r>
          </a:p>
        </p:txBody>
      </p:sp>
      <p:sp>
        <p:nvSpPr>
          <p:cNvPr id="44" name="Title 1">
            <a:extLst>
              <a:ext uri="{FF2B5EF4-FFF2-40B4-BE49-F238E27FC236}">
                <a16:creationId xmlns:a16="http://schemas.microsoft.com/office/drawing/2014/main" id="{48C76946-EE57-56C9-91A3-8F34F5201E2C}"/>
              </a:ext>
              <a:ext uri="{C183D7F6-B498-43B3-948B-1728B52AA6E4}">
                <adec:decorative xmlns:adec="http://schemas.microsoft.com/office/drawing/2017/decorative" val="1"/>
              </a:ext>
            </a:extLst>
          </p:cNvPr>
          <p:cNvSpPr txBox="1">
            <a:spLocks/>
          </p:cNvSpPr>
          <p:nvPr/>
        </p:nvSpPr>
        <p:spPr>
          <a:xfrm>
            <a:off x="4095662" y="3329019"/>
            <a:ext cx="727717"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sym typeface="Arial"/>
              </a:rPr>
              <a:t>Can</a:t>
            </a:r>
          </a:p>
        </p:txBody>
      </p:sp>
      <p:sp>
        <p:nvSpPr>
          <p:cNvPr id="45" name="Title 1">
            <a:extLst>
              <a:ext uri="{FF2B5EF4-FFF2-40B4-BE49-F238E27FC236}">
                <a16:creationId xmlns:a16="http://schemas.microsoft.com/office/drawing/2014/main" id="{AA9D3FC6-D23F-B9BB-69DD-7A090BDBCEAC}"/>
              </a:ext>
              <a:ext uri="{C183D7F6-B498-43B3-948B-1728B52AA6E4}">
                <adec:decorative xmlns:adec="http://schemas.microsoft.com/office/drawing/2017/decorative" val="1"/>
              </a:ext>
            </a:extLst>
          </p:cNvPr>
          <p:cNvSpPr txBox="1">
            <a:spLocks/>
          </p:cNvSpPr>
          <p:nvPr/>
        </p:nvSpPr>
        <p:spPr>
          <a:xfrm>
            <a:off x="4685611" y="3329420"/>
            <a:ext cx="1120748"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sym typeface="Arial"/>
              </a:rPr>
              <a:t>usually</a:t>
            </a:r>
          </a:p>
        </p:txBody>
      </p:sp>
      <p:sp>
        <p:nvSpPr>
          <p:cNvPr id="46" name="Title 1">
            <a:extLst>
              <a:ext uri="{FF2B5EF4-FFF2-40B4-BE49-F238E27FC236}">
                <a16:creationId xmlns:a16="http://schemas.microsoft.com/office/drawing/2014/main" id="{45021FA3-5B12-E611-4DAF-BBDE19723024}"/>
              </a:ext>
              <a:ext uri="{C183D7F6-B498-43B3-948B-1728B52AA6E4}">
                <adec:decorative xmlns:adec="http://schemas.microsoft.com/office/drawing/2017/decorative" val="1"/>
              </a:ext>
            </a:extLst>
          </p:cNvPr>
          <p:cNvSpPr txBox="1">
            <a:spLocks/>
          </p:cNvSpPr>
          <p:nvPr/>
        </p:nvSpPr>
        <p:spPr>
          <a:xfrm>
            <a:off x="5642923" y="3331104"/>
            <a:ext cx="1885556"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srgbClr val="FF0000"/>
                </a:solidFill>
                <a:effectLst/>
                <a:uLnTx/>
                <a:uFillTx/>
                <a:latin typeface="Poppins" panose="00000500000000000000" pitchFamily="2" charset="0"/>
                <a:ea typeface="+mj-ea"/>
                <a:cs typeface="Poppins" panose="00000500000000000000" pitchFamily="2" charset="0"/>
                <a:sym typeface="Arial"/>
              </a:rPr>
              <a:t>assassin sis?</a:t>
            </a:r>
          </a:p>
        </p:txBody>
      </p:sp>
      <p:sp>
        <p:nvSpPr>
          <p:cNvPr id="47" name="Title 1">
            <a:extLst>
              <a:ext uri="{FF2B5EF4-FFF2-40B4-BE49-F238E27FC236}">
                <a16:creationId xmlns:a16="http://schemas.microsoft.com/office/drawing/2014/main" id="{FD9E4590-C215-349A-CC99-07A0547E6845}"/>
              </a:ext>
              <a:ext uri="{C183D7F6-B498-43B3-948B-1728B52AA6E4}">
                <adec:decorative xmlns:adec="http://schemas.microsoft.com/office/drawing/2017/decorative" val="1"/>
              </a:ext>
            </a:extLst>
          </p:cNvPr>
          <p:cNvSpPr txBox="1">
            <a:spLocks/>
          </p:cNvSpPr>
          <p:nvPr/>
        </p:nvSpPr>
        <p:spPr>
          <a:xfrm>
            <a:off x="7339584" y="3331104"/>
            <a:ext cx="1484102"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srgbClr val="FF0000"/>
                </a:solidFill>
                <a:effectLst/>
                <a:uLnTx/>
                <a:uFillTx/>
                <a:latin typeface="Poppins" panose="00000500000000000000" pitchFamily="2" charset="0"/>
                <a:ea typeface="+mj-ea"/>
                <a:cs typeface="Poppins" panose="00000500000000000000" pitchFamily="2" charset="0"/>
                <a:sym typeface="Arial"/>
              </a:rPr>
              <a:t>To hit you.</a:t>
            </a:r>
          </a:p>
        </p:txBody>
      </p:sp>
      <p:sp>
        <p:nvSpPr>
          <p:cNvPr id="48" name="Title 1">
            <a:extLst>
              <a:ext uri="{FF2B5EF4-FFF2-40B4-BE49-F238E27FC236}">
                <a16:creationId xmlns:a16="http://schemas.microsoft.com/office/drawing/2014/main" id="{0ED2CAE7-989F-B5C5-3E7B-47533E716EAF}"/>
              </a:ext>
              <a:ext uri="{C183D7F6-B498-43B3-948B-1728B52AA6E4}">
                <adec:decorative xmlns:adec="http://schemas.microsoft.com/office/drawing/2017/decorative" val="1"/>
              </a:ext>
            </a:extLst>
          </p:cNvPr>
          <p:cNvSpPr txBox="1">
            <a:spLocks/>
          </p:cNvSpPr>
          <p:nvPr/>
        </p:nvSpPr>
        <p:spPr>
          <a:xfrm>
            <a:off x="3937589" y="3756891"/>
            <a:ext cx="1011662"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srgbClr val="FF0000"/>
                </a:solidFill>
                <a:effectLst/>
                <a:uLnTx/>
                <a:uFillTx/>
                <a:latin typeface="Poppins" panose="00000500000000000000" pitchFamily="2" charset="0"/>
                <a:ea typeface="+mj-ea"/>
                <a:cs typeface="Poppins" panose="00000500000000000000" pitchFamily="2" charset="0"/>
                <a:sym typeface="Arial"/>
              </a:rPr>
              <a:t>What</a:t>
            </a:r>
          </a:p>
        </p:txBody>
      </p:sp>
      <p:sp>
        <p:nvSpPr>
          <p:cNvPr id="49" name="Title 1">
            <a:extLst>
              <a:ext uri="{FF2B5EF4-FFF2-40B4-BE49-F238E27FC236}">
                <a16:creationId xmlns:a16="http://schemas.microsoft.com/office/drawing/2014/main" id="{B27CD3B5-B9B9-B83A-0E69-9F03221DB746}"/>
              </a:ext>
              <a:ext uri="{C183D7F6-B498-43B3-948B-1728B52AA6E4}">
                <adec:decorative xmlns:adec="http://schemas.microsoft.com/office/drawing/2017/decorative" val="1"/>
              </a:ext>
            </a:extLst>
          </p:cNvPr>
          <p:cNvSpPr txBox="1">
            <a:spLocks/>
          </p:cNvSpPr>
          <p:nvPr/>
        </p:nvSpPr>
        <p:spPr>
          <a:xfrm>
            <a:off x="4667610" y="3750156"/>
            <a:ext cx="1755213"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srgbClr val="FF0000"/>
                </a:solidFill>
                <a:effectLst/>
                <a:uLnTx/>
                <a:uFillTx/>
                <a:latin typeface="Poppins" panose="00000500000000000000" pitchFamily="2" charset="0"/>
                <a:ea typeface="+mj-ea"/>
                <a:cs typeface="Poppins" panose="00000500000000000000" pitchFamily="2" charset="0"/>
                <a:sym typeface="Arial"/>
              </a:rPr>
              <a:t>will we will</a:t>
            </a:r>
          </a:p>
        </p:txBody>
      </p:sp>
      <p:sp>
        <p:nvSpPr>
          <p:cNvPr id="50" name="Title 1">
            <a:extLst>
              <a:ext uri="{FF2B5EF4-FFF2-40B4-BE49-F238E27FC236}">
                <a16:creationId xmlns:a16="http://schemas.microsoft.com/office/drawing/2014/main" id="{9D20EDB0-A54F-2A99-30EC-B915BFF313F4}"/>
              </a:ext>
              <a:ext uri="{C183D7F6-B498-43B3-948B-1728B52AA6E4}">
                <adec:decorative xmlns:adec="http://schemas.microsoft.com/office/drawing/2017/decorative" val="1"/>
              </a:ext>
            </a:extLst>
          </p:cNvPr>
          <p:cNvSpPr txBox="1">
            <a:spLocks/>
          </p:cNvSpPr>
          <p:nvPr/>
        </p:nvSpPr>
        <p:spPr>
          <a:xfrm>
            <a:off x="6016752" y="3754568"/>
            <a:ext cx="2637529"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a:ln>
                  <a:noFill/>
                </a:ln>
                <a:solidFill>
                  <a:srgbClr val="FF0000"/>
                </a:solidFill>
                <a:effectLst/>
                <a:uLnTx/>
                <a:uFillTx/>
                <a:latin typeface="Poppins" panose="00000500000000000000" pitchFamily="2" charset="0"/>
                <a:ea typeface="+mj-ea"/>
                <a:cs typeface="Poppins" panose="00000500000000000000" pitchFamily="2" charset="0"/>
                <a:sym typeface="Arial"/>
              </a:rPr>
              <a:t>go away. Shannon,</a:t>
            </a:r>
          </a:p>
        </p:txBody>
      </p:sp>
      <p:sp>
        <p:nvSpPr>
          <p:cNvPr id="51" name="Title 1">
            <a:extLst>
              <a:ext uri="{FF2B5EF4-FFF2-40B4-BE49-F238E27FC236}">
                <a16:creationId xmlns:a16="http://schemas.microsoft.com/office/drawing/2014/main" id="{739B1E30-B20D-7321-E65C-653C57447D3C}"/>
              </a:ext>
              <a:ext uri="{C183D7F6-B498-43B3-948B-1728B52AA6E4}">
                <adec:decorative xmlns:adec="http://schemas.microsoft.com/office/drawing/2017/decorative" val="1"/>
              </a:ext>
            </a:extLst>
          </p:cNvPr>
          <p:cNvSpPr txBox="1">
            <a:spLocks/>
          </p:cNvSpPr>
          <p:nvPr/>
        </p:nvSpPr>
        <p:spPr>
          <a:xfrm>
            <a:off x="3937589" y="4122199"/>
            <a:ext cx="2637529"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sym typeface="Arial"/>
              </a:rPr>
              <a:t>and then</a:t>
            </a:r>
          </a:p>
        </p:txBody>
      </p:sp>
      <p:sp>
        <p:nvSpPr>
          <p:cNvPr id="52" name="Title 1">
            <a:extLst>
              <a:ext uri="{FF2B5EF4-FFF2-40B4-BE49-F238E27FC236}">
                <a16:creationId xmlns:a16="http://schemas.microsoft.com/office/drawing/2014/main" id="{2CA3DD4F-A433-C2FD-B43F-020FE3A000B5}"/>
              </a:ext>
              <a:ext uri="{C183D7F6-B498-43B3-948B-1728B52AA6E4}">
                <adec:decorative xmlns:adec="http://schemas.microsoft.com/office/drawing/2017/decorative" val="1"/>
              </a:ext>
            </a:extLst>
          </p:cNvPr>
          <p:cNvSpPr txBox="1">
            <a:spLocks/>
          </p:cNvSpPr>
          <p:nvPr/>
        </p:nvSpPr>
        <p:spPr>
          <a:xfrm>
            <a:off x="5185069" y="4120515"/>
            <a:ext cx="2637529"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sym typeface="Arial"/>
              </a:rPr>
              <a:t>problem-solve</a:t>
            </a:r>
          </a:p>
        </p:txBody>
      </p:sp>
      <p:sp>
        <p:nvSpPr>
          <p:cNvPr id="53" name="Title 1">
            <a:extLst>
              <a:ext uri="{FF2B5EF4-FFF2-40B4-BE49-F238E27FC236}">
                <a16:creationId xmlns:a16="http://schemas.microsoft.com/office/drawing/2014/main" id="{96B2B888-C617-7FE2-4552-5CD1C7D2B5E7}"/>
              </a:ext>
              <a:ext uri="{C183D7F6-B498-43B3-948B-1728B52AA6E4}">
                <adec:decorative xmlns:adec="http://schemas.microsoft.com/office/drawing/2017/decorative" val="1"/>
              </a:ext>
            </a:extLst>
          </p:cNvPr>
          <p:cNvSpPr txBox="1">
            <a:spLocks/>
          </p:cNvSpPr>
          <p:nvPr/>
        </p:nvSpPr>
        <p:spPr>
          <a:xfrm>
            <a:off x="7118143" y="4120515"/>
            <a:ext cx="2637529" cy="4282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Poppins ExtraBold" panose="00000900000000000000" pitchFamily="2" charset="0"/>
                <a:ea typeface="+mj-ea"/>
                <a:cs typeface="Poppins ExtraBold" panose="00000900000000000000" pitchFamily="2" charset="0"/>
              </a:defRPr>
            </a:lvl1pPr>
          </a:lstStyle>
          <a:p>
            <a:pPr marL="0" marR="0" lvl="0" indent="0" algn="l" defTabSz="914400" rtl="0" eaLnBrk="1" fontAlgn="auto" latinLnBrk="0" hangingPunct="1">
              <a:lnSpc>
                <a:spcPts val="2800"/>
              </a:lnSpc>
              <a:spcBef>
                <a:spcPct val="0"/>
              </a:spcBef>
              <a:spcAft>
                <a:spcPts val="0"/>
              </a:spcAft>
              <a:buClr>
                <a:srgbClr val="000000"/>
              </a:buClr>
              <a:buSzTx/>
              <a:buFont typeface="Arial"/>
              <a:buNone/>
              <a:tabLst/>
              <a:defRPr/>
            </a:pPr>
            <a:r>
              <a:rPr kumimoji="0" lang="en-US" sz="2000" b="0" i="1" u="none" strike="noStrike" kern="1200" cap="none" spc="0" normalizeH="0" baseline="0" noProof="0">
                <a:ln>
                  <a:noFill/>
                </a:ln>
                <a:solidFill>
                  <a:prstClr val="black"/>
                </a:solidFill>
                <a:effectLst/>
                <a:uLnTx/>
                <a:uFillTx/>
                <a:latin typeface="Poppins" panose="00000500000000000000" pitchFamily="2" charset="0"/>
                <a:ea typeface="+mj-ea"/>
                <a:cs typeface="Poppins" panose="00000500000000000000" pitchFamily="2" charset="0"/>
                <a:sym typeface="Arial"/>
              </a:rPr>
              <a:t>as I go.</a:t>
            </a:r>
          </a:p>
        </p:txBody>
      </p:sp>
      <p:sp>
        <p:nvSpPr>
          <p:cNvPr id="4" name="Slide Number Placeholder 3">
            <a:extLst>
              <a:ext uri="{FF2B5EF4-FFF2-40B4-BE49-F238E27FC236}">
                <a16:creationId xmlns:a16="http://schemas.microsoft.com/office/drawing/2014/main" id="{45CEF20F-F5BA-6B9E-2BF1-132A00F0F35C}"/>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6</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20635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94" fill="hold"/>
                                        <p:tgtEl>
                                          <p:spTgt spid="5"/>
                                        </p:tgtEl>
                                      </p:cBhvr>
                                    </p:cmd>
                                  </p:childTnLst>
                                </p:cTn>
                              </p:par>
                              <p:par>
                                <p:cTn id="7" presetID="1" presetClass="entr" presetSubtype="0" fill="hold" grpId="0" nodeType="withEffect">
                                  <p:stCondLst>
                                    <p:cond delay="2300"/>
                                  </p:stCondLst>
                                  <p:iterate type="wd">
                                    <p:tmAbs val="100"/>
                                  </p:iterate>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5000"/>
                                  </p:stCondLst>
                                  <p:iterate type="wd">
                                    <p:tmAbs val="100"/>
                                  </p:iterate>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7200"/>
                                  </p:stCondLst>
                                  <p:iterate type="wd">
                                    <p:tmAbs val="100"/>
                                  </p:iterate>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9600"/>
                                  </p:stCondLst>
                                  <p:iterate type="wd">
                                    <p:tmAbs val="100"/>
                                  </p:iterate>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10900"/>
                                  </p:stCondLst>
                                  <p:iterate type="wd">
                                    <p:tmAbs val="100"/>
                                  </p:iterate>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11200"/>
                                  </p:stCondLst>
                                  <p:iterate type="wd">
                                    <p:tmAbs val="100"/>
                                  </p:iterate>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11600"/>
                                  </p:stCondLst>
                                  <p:iterate type="wd">
                                    <p:tmAbs val="100"/>
                                  </p:iterate>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12100"/>
                                  </p:stCondLst>
                                  <p:iterate type="wd">
                                    <p:tmAbs val="100"/>
                                  </p:iterate>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12800"/>
                                  </p:stCondLst>
                                  <p:iterate type="wd">
                                    <p:tmAbs val="100"/>
                                  </p:iterate>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13900"/>
                                  </p:stCondLst>
                                  <p:iterate type="wd">
                                    <p:tmAbs val="100"/>
                                  </p:iterate>
                                  <p:childTnLst>
                                    <p:set>
                                      <p:cBhvr>
                                        <p:cTn id="26" dur="1" fill="hold">
                                          <p:stCondLst>
                                            <p:cond delay="0"/>
                                          </p:stCondLst>
                                        </p:cTn>
                                        <p:tgtEl>
                                          <p:spTgt spid="52"/>
                                        </p:tgtEl>
                                        <p:attrNameLst>
                                          <p:attrName>style.visibility</p:attrName>
                                        </p:attrNameLst>
                                      </p:cBhvr>
                                      <p:to>
                                        <p:strVal val="visible"/>
                                      </p:to>
                                    </p:set>
                                  </p:childTnLst>
                                </p:cTn>
                              </p:par>
                            </p:childTnLst>
                          </p:cTn>
                        </p:par>
                        <p:par>
                          <p:cTn id="27" fill="hold">
                            <p:stCondLst>
                              <p:cond delay="14294"/>
                            </p:stCondLst>
                            <p:childTnLst>
                              <p:par>
                                <p:cTn id="28" presetID="1" presetClass="entr" presetSubtype="0" fill="hold" grpId="0" nodeType="afterEffect">
                                  <p:stCondLst>
                                    <p:cond delay="506"/>
                                  </p:stCondLst>
                                  <p:iterate type="wd">
                                    <p:tmAbs val="100"/>
                                  </p:iterate>
                                  <p:childTnLst>
                                    <p:set>
                                      <p:cBhvr>
                                        <p:cTn id="29"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fill="hold" display="0">
                  <p:stCondLst>
                    <p:cond delay="indefinite"/>
                  </p:stCondLst>
                  <p:endCondLst>
                    <p:cond evt="onStopAudio" delay="0">
                      <p:tgtEl>
                        <p:sldTgt/>
                      </p:tgtEl>
                    </p:cond>
                  </p:endCondLst>
                </p:cTn>
                <p:tgtEl>
                  <p:spTgt spid="24"/>
                </p:tgtEl>
              </p:cMediaNode>
            </p:audi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video>
              <p:cMediaNode vol="100000">
                <p:cTn id="36" fill="hold" display="0">
                  <p:stCondLst>
                    <p:cond delay="indefinite"/>
                  </p:stCondLst>
                </p:cTn>
                <p:tgtEl>
                  <p:spTgt spid="5"/>
                </p:tgtEl>
              </p:cMediaNode>
            </p:video>
          </p:childTnLst>
        </p:cTn>
      </p:par>
    </p:tnLst>
    <p:bldLst>
      <p:bldP spid="43" grpId="0"/>
      <p:bldP spid="44" grpId="0"/>
      <p:bldP spid="45" grpId="0"/>
      <p:bldP spid="46" grpId="0"/>
      <p:bldP spid="47" grpId="0"/>
      <p:bldP spid="48" grpId="0"/>
      <p:bldP spid="49" grpId="0"/>
      <p:bldP spid="50" grpId="0"/>
      <p:bldP spid="51" grpId="0"/>
      <p:bldP spid="5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CBDEF-5323-632A-B9C9-AA8E9A9AF8D4}"/>
              </a:ext>
            </a:extLst>
          </p:cNvPr>
          <p:cNvSpPr>
            <a:spLocks noGrp="1"/>
          </p:cNvSpPr>
          <p:nvPr>
            <p:ph type="title"/>
          </p:nvPr>
        </p:nvSpPr>
        <p:spPr/>
        <p:txBody>
          <a:bodyPr/>
          <a:lstStyle/>
          <a:p>
            <a:r>
              <a:rPr lang="en-US" dirty="0"/>
              <a:t>Semantic Accuracy is Critical: Example 2</a:t>
            </a:r>
          </a:p>
        </p:txBody>
      </p:sp>
      <p:grpSp>
        <p:nvGrpSpPr>
          <p:cNvPr id="5" name="Group 4" descr="This image displays inaccurate transcription in a Zoom meeting in which a person who stutters said &quot;I deserve to be heard,&quot; but it was transcribed as &quot;I deserve to be hurt.&quot;">
            <a:extLst>
              <a:ext uri="{FF2B5EF4-FFF2-40B4-BE49-F238E27FC236}">
                <a16:creationId xmlns:a16="http://schemas.microsoft.com/office/drawing/2014/main" id="{44722ABF-59D0-C37E-1952-B2F5204A5133}"/>
              </a:ext>
            </a:extLst>
          </p:cNvPr>
          <p:cNvGrpSpPr/>
          <p:nvPr/>
        </p:nvGrpSpPr>
        <p:grpSpPr>
          <a:xfrm>
            <a:off x="429936" y="1384921"/>
            <a:ext cx="11319933" cy="4408074"/>
            <a:chOff x="472440" y="1701473"/>
            <a:chExt cx="11319933" cy="4408074"/>
          </a:xfrm>
        </p:grpSpPr>
        <p:grpSp>
          <p:nvGrpSpPr>
            <p:cNvPr id="6" name="Group 23">
              <a:extLst>
                <a:ext uri="{FF2B5EF4-FFF2-40B4-BE49-F238E27FC236}">
                  <a16:creationId xmlns:a16="http://schemas.microsoft.com/office/drawing/2014/main" id="{B049CE0C-9020-D732-533E-C776C00FBE10}"/>
                </a:ext>
              </a:extLst>
            </p:cNvPr>
            <p:cNvGrpSpPr>
              <a:grpSpLocks noChangeAspect="1"/>
            </p:cNvGrpSpPr>
            <p:nvPr/>
          </p:nvGrpSpPr>
          <p:grpSpPr bwMode="auto">
            <a:xfrm>
              <a:off x="472440" y="1701473"/>
              <a:ext cx="11247120" cy="4334798"/>
              <a:chOff x="0" y="0"/>
              <a:chExt cx="59436" cy="22904"/>
            </a:xfrm>
          </p:grpSpPr>
          <p:pic>
            <p:nvPicPr>
              <p:cNvPr id="9" name="Picture 17331930" descr="A person sitting in a room&#10;&#10;Description automatically generated">
                <a:extLst>
                  <a:ext uri="{FF2B5EF4-FFF2-40B4-BE49-F238E27FC236}">
                    <a16:creationId xmlns:a16="http://schemas.microsoft.com/office/drawing/2014/main" id="{567FEF31-BD5E-B494-8684-15B0BD74D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 cy="229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062179927">
                <a:extLst>
                  <a:ext uri="{FF2B5EF4-FFF2-40B4-BE49-F238E27FC236}">
                    <a16:creationId xmlns:a16="http://schemas.microsoft.com/office/drawing/2014/main" id="{FB6F97A7-7560-20E6-30B5-5A44BA5EAC2E}"/>
                  </a:ext>
                </a:extLst>
              </p:cNvPr>
              <p:cNvSpPr>
                <a:spLocks noChangeArrowheads="1"/>
              </p:cNvSpPr>
              <p:nvPr/>
            </p:nvSpPr>
            <p:spPr bwMode="auto">
              <a:xfrm>
                <a:off x="42443" y="16281"/>
                <a:ext cx="16993" cy="4315"/>
              </a:xfrm>
              <a:prstGeom prst="roundRect">
                <a:avLst>
                  <a:gd name="adj" fmla="val 16667"/>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Rounded Corners 6">
              <a:extLst>
                <a:ext uri="{FF2B5EF4-FFF2-40B4-BE49-F238E27FC236}">
                  <a16:creationId xmlns:a16="http://schemas.microsoft.com/office/drawing/2014/main" id="{500ADFD3-7179-6C1E-492B-946465CAB0DD}"/>
                </a:ext>
              </a:extLst>
            </p:cNvPr>
            <p:cNvSpPr/>
            <p:nvPr/>
          </p:nvSpPr>
          <p:spPr>
            <a:xfrm>
              <a:off x="472440" y="1774749"/>
              <a:ext cx="11319933" cy="4334798"/>
            </a:xfrm>
            <a:prstGeom prst="roundRect">
              <a:avLst>
                <a:gd name="adj" fmla="val 46"/>
              </a:avLst>
            </a:prstGeom>
            <a:noFill/>
            <a:ln w="158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Rectangle: Rounded Corners 7">
              <a:extLst>
                <a:ext uri="{FF2B5EF4-FFF2-40B4-BE49-F238E27FC236}">
                  <a16:creationId xmlns:a16="http://schemas.microsoft.com/office/drawing/2014/main" id="{E68B0E81-E996-5676-12DA-9A2CC64BA857}"/>
                </a:ext>
              </a:extLst>
            </p:cNvPr>
            <p:cNvSpPr/>
            <p:nvPr/>
          </p:nvSpPr>
          <p:spPr>
            <a:xfrm>
              <a:off x="642939" y="1774749"/>
              <a:ext cx="11149434" cy="4334798"/>
            </a:xfrm>
            <a:prstGeom prst="roundRect">
              <a:avLst>
                <a:gd name="adj" fmla="val 2165"/>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 name="Slide Number Placeholder 3">
            <a:extLst>
              <a:ext uri="{FF2B5EF4-FFF2-40B4-BE49-F238E27FC236}">
                <a16:creationId xmlns:a16="http://schemas.microsoft.com/office/drawing/2014/main" id="{28EB9B03-CFAE-D7E1-AD5E-0A8D0A4862F9}"/>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7</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864802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AD43-B546-E484-3FB5-4EDADD37B0B9}"/>
              </a:ext>
            </a:extLst>
          </p:cNvPr>
          <p:cNvSpPr>
            <a:spLocks noGrp="1"/>
          </p:cNvSpPr>
          <p:nvPr>
            <p:ph type="title"/>
          </p:nvPr>
        </p:nvSpPr>
        <p:spPr/>
        <p:txBody>
          <a:bodyPr/>
          <a:lstStyle/>
          <a:p>
            <a:r>
              <a:rPr lang="en-US" dirty="0"/>
              <a:t>Voice AI: Helpful for Many, Barrier for Others</a:t>
            </a:r>
          </a:p>
        </p:txBody>
      </p:sp>
      <p:sp>
        <p:nvSpPr>
          <p:cNvPr id="3" name="Text Placeholder 2">
            <a:extLst>
              <a:ext uri="{FF2B5EF4-FFF2-40B4-BE49-F238E27FC236}">
                <a16:creationId xmlns:a16="http://schemas.microsoft.com/office/drawing/2014/main" id="{F15B0673-1EE7-623E-9806-A3CA8FF3C4E6}"/>
              </a:ext>
            </a:extLst>
          </p:cNvPr>
          <p:cNvSpPr>
            <a:spLocks noGrp="1"/>
          </p:cNvSpPr>
          <p:nvPr>
            <p:ph type="body" idx="1"/>
          </p:nvPr>
        </p:nvSpPr>
        <p:spPr/>
        <p:txBody>
          <a:bodyPr/>
          <a:lstStyle/>
          <a:p>
            <a:r>
              <a:rPr lang="en-US" sz="1800" b="0" i="0">
                <a:solidFill>
                  <a:srgbClr val="000000"/>
                </a:solidFill>
                <a:effectLst/>
                <a:latin typeface="Times New Roman"/>
              </a:rPr>
              <a:t>Accessibility barriers in voice AI extend far beyond word and semantic error rates, and include…</a:t>
            </a:r>
          </a:p>
          <a:p>
            <a:pPr lvl="1"/>
            <a:r>
              <a:rPr lang="en-US" sz="1800" b="0" i="0">
                <a:solidFill>
                  <a:srgbClr val="000000"/>
                </a:solidFill>
                <a:effectLst/>
                <a:latin typeface="Times New Roman"/>
              </a:rPr>
              <a:t>Activation failures</a:t>
            </a:r>
          </a:p>
          <a:p>
            <a:pPr lvl="1"/>
            <a:r>
              <a:rPr lang="en-US" sz="1800">
                <a:solidFill>
                  <a:srgbClr val="000000"/>
                </a:solidFill>
                <a:latin typeface="Times New Roman"/>
              </a:rPr>
              <a:t>Interruptions</a:t>
            </a:r>
          </a:p>
          <a:p>
            <a:pPr lvl="1"/>
            <a:r>
              <a:rPr lang="en-US" sz="1800">
                <a:solidFill>
                  <a:srgbClr val="000000"/>
                </a:solidFill>
                <a:latin typeface="Times New Roman"/>
              </a:rPr>
              <a:t>Misunderstanding</a:t>
            </a:r>
          </a:p>
          <a:p>
            <a:pPr lvl="1"/>
            <a:r>
              <a:rPr lang="en-US" sz="1800">
                <a:solidFill>
                  <a:srgbClr val="000000"/>
                </a:solidFill>
                <a:latin typeface="Times New Roman"/>
              </a:rPr>
              <a:t>Usability issues</a:t>
            </a:r>
          </a:p>
          <a:p>
            <a:pPr lvl="1"/>
            <a:r>
              <a:rPr lang="en-US" sz="1800">
                <a:solidFill>
                  <a:srgbClr val="000000"/>
                </a:solidFill>
                <a:latin typeface="Times New Roman"/>
              </a:rPr>
              <a:t>Embarrassing risks</a:t>
            </a:r>
            <a:endParaRPr lang="en-US" sz="1800">
              <a:solidFill>
                <a:srgbClr val="000000"/>
              </a:solidFill>
              <a:latin typeface="Times New Roman" panose="02020603050405020304" pitchFamily="18" charset="0"/>
            </a:endParaRPr>
          </a:p>
          <a:p>
            <a:pPr lvl="1">
              <a:defRPr/>
            </a:pPr>
            <a:r>
              <a:rPr lang="en-US" sz="1800">
                <a:solidFill>
                  <a:srgbClr val="000000"/>
                </a:solidFill>
                <a:latin typeface="Times New Roman"/>
              </a:rPr>
              <a:t>Task failures</a:t>
            </a:r>
            <a:endParaRPr lang="en-US" sz="1800">
              <a:solidFill>
                <a:srgbClr val="000000"/>
              </a:solidFill>
              <a:latin typeface="Times New Roman" panose="02020603050405020304" pitchFamily="18" charset="0"/>
            </a:endParaRPr>
          </a:p>
          <a:p>
            <a:pPr lvl="1">
              <a:defRPr/>
            </a:pPr>
            <a:r>
              <a:rPr lang="en-US" sz="1800">
                <a:solidFill>
                  <a:srgbClr val="000000"/>
                </a:solidFill>
                <a:latin typeface="Times New Roman"/>
              </a:rPr>
              <a:t>Harmful outcomes</a:t>
            </a:r>
            <a:endParaRPr lang="en-US" sz="1800">
              <a:solidFill>
                <a:srgbClr val="000000"/>
              </a:solidFill>
              <a:latin typeface="Times New Roman" panose="02020603050405020304" pitchFamily="18" charset="0"/>
            </a:endParaRPr>
          </a:p>
          <a:p>
            <a:pPr lvl="1">
              <a:defRPr/>
            </a:pPr>
            <a:endParaRPr lang="en-US" sz="1800">
              <a:solidFill>
                <a:srgbClr val="000000"/>
              </a:solidFill>
              <a:latin typeface="Times New Roman" panose="02020603050405020304" pitchFamily="18" charset="0"/>
            </a:endParaRPr>
          </a:p>
          <a:p>
            <a:pPr marL="457200" marR="0" lvl="0" indent="-406400" algn="l" defTabSz="914400" rtl="0" eaLnBrk="1" fontAlgn="auto" latinLnBrk="0" hangingPunct="1">
              <a:lnSpc>
                <a:spcPct val="100000"/>
              </a:lnSpc>
              <a:spcBef>
                <a:spcPts val="700"/>
              </a:spcBef>
              <a:spcAft>
                <a:spcPts val="0"/>
              </a:spcAft>
              <a:buClr>
                <a:srgbClr val="0E8775"/>
              </a:buClr>
              <a:buSzPts val="2800"/>
              <a:buFont typeface="Arial"/>
              <a:buChar char="•"/>
              <a:tabLst/>
              <a:defRPr/>
            </a:pPr>
            <a:r>
              <a:rPr kumimoji="0" lang="en-US" sz="1800" b="0" i="0" u="none" strike="noStrike" kern="0" cap="none" spc="0" normalizeH="0" baseline="0" noProof="0">
                <a:ln>
                  <a:noFill/>
                </a:ln>
                <a:solidFill>
                  <a:srgbClr val="000000"/>
                </a:solidFill>
                <a:effectLst/>
                <a:uLnTx/>
                <a:uFillTx/>
                <a:latin typeface="Times New Roman"/>
                <a:cs typeface="Arial"/>
                <a:sym typeface="Arial"/>
              </a:rPr>
              <a:t>Making voice AI accessible requires intimate understanding of the nature of speaking differences and their intersections with the subtle but critical design choices in technology</a:t>
            </a:r>
            <a:endParaRPr lang="en-US" sz="1800" b="0" i="0" u="none" strike="noStrike" kern="0" cap="none" spc="0" normalizeH="0" baseline="0" noProof="0">
              <a:ln>
                <a:noFill/>
              </a:ln>
              <a:solidFill>
                <a:srgbClr val="000000"/>
              </a:solidFill>
              <a:effectLst/>
              <a:uLnTx/>
              <a:uFillTx/>
              <a:latin typeface="Times New Roman"/>
              <a:cs typeface="Arial"/>
            </a:endParaRPr>
          </a:p>
          <a:p>
            <a:endParaRPr lang="en-US" sz="1000">
              <a:solidFill>
                <a:srgbClr val="000000"/>
              </a:solidFill>
              <a:latin typeface="Times New Roman" panose="02020603050405020304" pitchFamily="18" charset="0"/>
            </a:endParaRPr>
          </a:p>
          <a:p>
            <a:pPr lvl="1"/>
            <a:endParaRPr lang="en-US">
              <a:solidFill>
                <a:srgbClr val="000000"/>
              </a:solidFill>
              <a:latin typeface="Times New Roman" panose="02020603050405020304" pitchFamily="18" charset="0"/>
            </a:endParaRPr>
          </a:p>
          <a:p>
            <a:pPr lvl="1"/>
            <a:endParaRPr lang="en-US" b="0" i="0">
              <a:solidFill>
                <a:srgbClr val="000000"/>
              </a:solidFill>
              <a:effectLst/>
              <a:latin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589FED40-5A8C-C4D9-DE8A-5104F1D35CDE}"/>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8</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3007952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FE25-EDDD-2F86-22E2-E30D074125AF}"/>
              </a:ext>
            </a:extLst>
          </p:cNvPr>
          <p:cNvSpPr>
            <a:spLocks noGrp="1"/>
          </p:cNvSpPr>
          <p:nvPr>
            <p:ph type="title"/>
          </p:nvPr>
        </p:nvSpPr>
        <p:spPr/>
        <p:txBody>
          <a:bodyPr/>
          <a:lstStyle/>
          <a:p>
            <a:r>
              <a:rPr lang="en-US"/>
              <a:t>About </a:t>
            </a:r>
            <a:r>
              <a:rPr lang="en-US" err="1"/>
              <a:t>HeardAI</a:t>
            </a:r>
            <a:r>
              <a:rPr lang="en-US"/>
              <a:t> </a:t>
            </a:r>
          </a:p>
        </p:txBody>
      </p:sp>
      <p:sp>
        <p:nvSpPr>
          <p:cNvPr id="3" name="Text Placeholder 2">
            <a:extLst>
              <a:ext uri="{FF2B5EF4-FFF2-40B4-BE49-F238E27FC236}">
                <a16:creationId xmlns:a16="http://schemas.microsoft.com/office/drawing/2014/main" id="{75B38C67-1CA0-65C5-4B92-E97C0A20F1C3}"/>
              </a:ext>
            </a:extLst>
          </p:cNvPr>
          <p:cNvSpPr>
            <a:spLocks noGrp="1"/>
          </p:cNvSpPr>
          <p:nvPr>
            <p:ph type="body" idx="1"/>
          </p:nvPr>
        </p:nvSpPr>
        <p:spPr/>
        <p:txBody>
          <a:bodyPr/>
          <a:lstStyle/>
          <a:p>
            <a:r>
              <a:rPr lang="en-US" dirty="0">
                <a:latin typeface="Times New Roman"/>
              </a:rPr>
              <a:t>At </a:t>
            </a:r>
            <a:r>
              <a:rPr lang="en-US" dirty="0" err="1">
                <a:latin typeface="Times New Roman"/>
              </a:rPr>
              <a:t>HeardAI</a:t>
            </a:r>
            <a:r>
              <a:rPr lang="en-US" dirty="0">
                <a:latin typeface="Times New Roman"/>
              </a:rPr>
              <a:t>, our mission is to transform voice AI by…</a:t>
            </a:r>
          </a:p>
          <a:p>
            <a:pPr lvl="1"/>
            <a:r>
              <a:rPr lang="en-US" sz="1800" dirty="0">
                <a:solidFill>
                  <a:schemeClr val="tx1"/>
                </a:solidFill>
                <a:latin typeface="Times New Roman"/>
              </a:rPr>
              <a:t>Designing it to work well for everyone</a:t>
            </a:r>
          </a:p>
          <a:p>
            <a:pPr lvl="1"/>
            <a:r>
              <a:rPr lang="en-US" sz="1800" dirty="0">
                <a:solidFill>
                  <a:schemeClr val="tx1"/>
                </a:solidFill>
                <a:latin typeface="Times New Roman"/>
              </a:rPr>
              <a:t>Evaluating it with many different communicators, and</a:t>
            </a:r>
          </a:p>
          <a:p>
            <a:pPr lvl="1"/>
            <a:r>
              <a:rPr lang="en-US" sz="1800" dirty="0">
                <a:solidFill>
                  <a:schemeClr val="tx1"/>
                </a:solidFill>
                <a:latin typeface="Times New Roman"/>
              </a:rPr>
              <a:t>Offering guidelines to promote successful adoption and use</a:t>
            </a:r>
          </a:p>
          <a:p>
            <a:pPr lvl="1"/>
            <a:endParaRPr lang="en-US" sz="1800" dirty="0">
              <a:solidFill>
                <a:schemeClr val="tx1"/>
              </a:solidFill>
              <a:latin typeface="Times New Roman"/>
            </a:endParaRPr>
          </a:p>
          <a:p>
            <a:pPr>
              <a:defRPr/>
            </a:pPr>
            <a:r>
              <a:rPr lang="en-US" dirty="0">
                <a:solidFill>
                  <a:srgbClr val="000000"/>
                </a:solidFill>
                <a:latin typeface="Times New Roman"/>
              </a:rPr>
              <a:t>We have been collecting speech samples from diverse communicators, starting with speakers who stutter, to inform development of an ASR that accurately decodes all human speech</a:t>
            </a:r>
          </a:p>
          <a:p>
            <a:pPr marL="457200" marR="0" lvl="0" indent="-406400" algn="l" defTabSz="914400" rtl="0" eaLnBrk="1" fontAlgn="auto" latinLnBrk="0" hangingPunct="1">
              <a:lnSpc>
                <a:spcPct val="100000"/>
              </a:lnSpc>
              <a:spcBef>
                <a:spcPts val="700"/>
              </a:spcBef>
              <a:spcAft>
                <a:spcPts val="0"/>
              </a:spcAft>
              <a:buClr>
                <a:srgbClr val="0E8775"/>
              </a:buClr>
              <a:buSzPts val="2800"/>
              <a:buFont typeface="Arial"/>
              <a:buChar char="•"/>
              <a:tabLst/>
              <a:defRPr/>
            </a:pPr>
            <a:endParaRPr lang="en-US" dirty="0">
              <a:solidFill>
                <a:srgbClr val="000000"/>
              </a:solidFill>
              <a:latin typeface="Times New Roman"/>
            </a:endParaRPr>
          </a:p>
          <a:p>
            <a:pPr>
              <a:defRPr/>
            </a:pPr>
            <a:r>
              <a:rPr lang="en-US" dirty="0">
                <a:solidFill>
                  <a:srgbClr val="000000"/>
                </a:solidFill>
                <a:latin typeface="Times New Roman"/>
              </a:rPr>
              <a:t>Some key differentiators of our project:</a:t>
            </a:r>
          </a:p>
          <a:p>
            <a:pPr lvl="1">
              <a:defRPr/>
            </a:pPr>
            <a:r>
              <a:rPr lang="en-US" sz="1800" dirty="0">
                <a:solidFill>
                  <a:srgbClr val="000000"/>
                </a:solidFill>
                <a:latin typeface="Times New Roman"/>
              </a:rPr>
              <a:t>Deep engagement with end-user communities </a:t>
            </a:r>
            <a:endParaRPr lang="en-US" sz="1800" dirty="0"/>
          </a:p>
          <a:p>
            <a:pPr lvl="1">
              <a:defRPr/>
            </a:pPr>
            <a:r>
              <a:rPr lang="en-US" sz="1800" dirty="0">
                <a:solidFill>
                  <a:srgbClr val="000000"/>
                </a:solidFill>
                <a:latin typeface="Times New Roman"/>
              </a:rPr>
              <a:t>Personalization that is meaningful and specific to the needs of diverse speakers</a:t>
            </a:r>
            <a:endParaRPr lang="en-US" sz="1800" dirty="0"/>
          </a:p>
          <a:p>
            <a:pPr marL="457200" marR="0" lvl="0" indent="-406400" algn="l" defTabSz="914400" rtl="0" eaLnBrk="1" fontAlgn="auto" latinLnBrk="0" hangingPunct="1">
              <a:lnSpc>
                <a:spcPct val="100000"/>
              </a:lnSpc>
              <a:spcBef>
                <a:spcPts val="700"/>
              </a:spcBef>
              <a:spcAft>
                <a:spcPts val="0"/>
              </a:spcAft>
              <a:buClr>
                <a:srgbClr val="0E8775"/>
              </a:buClr>
              <a:buSzPts val="2800"/>
              <a:buFont typeface="Arial"/>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06400" algn="l" defTabSz="914400" rtl="0" eaLnBrk="1" fontAlgn="auto" latinLnBrk="0" hangingPunct="1">
              <a:lnSpc>
                <a:spcPct val="100000"/>
              </a:lnSpc>
              <a:spcBef>
                <a:spcPts val="700"/>
              </a:spcBef>
              <a:spcAft>
                <a:spcPts val="0"/>
              </a:spcAft>
              <a:buClr>
                <a:srgbClr val="0E8775"/>
              </a:buClr>
              <a:buSzPts val="2800"/>
              <a:buFont typeface="Arial"/>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pPr marL="457200" marR="0" lvl="0" indent="-406400" algn="l" defTabSz="914400" rtl="0" eaLnBrk="1" fontAlgn="auto" latinLnBrk="0" hangingPunct="1">
              <a:lnSpc>
                <a:spcPct val="100000"/>
              </a:lnSpc>
              <a:spcBef>
                <a:spcPts val="700"/>
              </a:spcBef>
              <a:spcAft>
                <a:spcPts val="0"/>
              </a:spcAft>
              <a:buClr>
                <a:srgbClr val="0E8775"/>
              </a:buClr>
              <a:buSzPts val="2800"/>
              <a:buFont typeface="Arial"/>
              <a:buChar char="•"/>
              <a:tabLst/>
              <a:defRPr/>
            </a:pPr>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baseline="-25000" dirty="0">
              <a:solidFill>
                <a:schemeClr val="tx1"/>
              </a:solidFill>
            </a:endParaRPr>
          </a:p>
        </p:txBody>
      </p:sp>
      <p:sp>
        <p:nvSpPr>
          <p:cNvPr id="4" name="Slide Number Placeholder 3">
            <a:extLst>
              <a:ext uri="{FF2B5EF4-FFF2-40B4-BE49-F238E27FC236}">
                <a16:creationId xmlns:a16="http://schemas.microsoft.com/office/drawing/2014/main" id="{DB52E4CD-C1A5-0F99-5D50-FBE077E2A0F0}"/>
              </a:ext>
            </a:extLst>
          </p:cNvPr>
          <p:cNvSpPr>
            <a:spLocks noGrp="1"/>
          </p:cNvSpPr>
          <p:nvPr>
            <p:ph type="sldNum" idx="12"/>
          </p:nvPr>
        </p:nvSpPr>
        <p:spPr>
          <a:xfrm>
            <a:off x="10914323" y="6437376"/>
            <a:ext cx="5334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6197"/>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00619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9</a:t>
            </a:fld>
            <a:endParaRPr kumimoji="0" lang="en-US" sz="800" b="0" i="0" u="none" strike="noStrike" kern="0" cap="none" spc="0" normalizeH="0" baseline="0" noProof="0">
              <a:ln>
                <a:noFill/>
              </a:ln>
              <a:solidFill>
                <a:srgbClr val="006197"/>
              </a:solidFill>
              <a:effectLst/>
              <a:uLnTx/>
              <a:uFillTx/>
              <a:latin typeface="Arial"/>
              <a:cs typeface="Arial"/>
              <a:sym typeface="Arial"/>
            </a:endParaRPr>
          </a:p>
        </p:txBody>
      </p:sp>
    </p:spTree>
    <p:extLst>
      <p:ext uri="{BB962C8B-B14F-4D97-AF65-F5344CB8AC3E}">
        <p14:creationId xmlns:p14="http://schemas.microsoft.com/office/powerpoint/2010/main" val="2727612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791</Words>
  <Application>Microsoft Office PowerPoint</Application>
  <PresentationFormat>Widescreen</PresentationFormat>
  <Paragraphs>143</Paragraphs>
  <Slides>16</Slides>
  <Notes>10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Arial</vt:lpstr>
      <vt:lpstr>Calibri</vt:lpstr>
      <vt:lpstr>Calibri Light</vt:lpstr>
      <vt:lpstr>Lato</vt:lpstr>
      <vt:lpstr>Noto Sans Symbols</vt:lpstr>
      <vt:lpstr>Poppins</vt:lpstr>
      <vt:lpstr>Times New Roman</vt:lpstr>
      <vt:lpstr>1_Office Theme</vt:lpstr>
      <vt:lpstr>Voice AI for Everyone: Ensuring Usability and Access in Digital Environments</vt:lpstr>
      <vt:lpstr>Voice AI is Ubiquitous</vt:lpstr>
      <vt:lpstr>Voice AI and ASR</vt:lpstr>
      <vt:lpstr>Voice AI: Helpful for Many, Obstacle for Others</vt:lpstr>
      <vt:lpstr>Semantic Accuracy is Critical: Example 1 (Slide 1)</vt:lpstr>
      <vt:lpstr>Semantic Accuracy is Critical: Example 1 (Slide 2)</vt:lpstr>
      <vt:lpstr>Semantic Accuracy is Critical: Example 2</vt:lpstr>
      <vt:lpstr>Voice AI: Helpful for Many, Barrier for Others</vt:lpstr>
      <vt:lpstr>About HeardAI </vt:lpstr>
      <vt:lpstr>Our Data Collection App</vt:lpstr>
      <vt:lpstr>Data Collection: Scripted Utterances</vt:lpstr>
      <vt:lpstr>Data Collection: Unscripted Utterances</vt:lpstr>
      <vt:lpstr>HeardAI v0.2 ASR Evaluation (Slide 1)</vt:lpstr>
      <vt:lpstr>HeardAI v0.2 ASR Evaluation (Slide 2)</vt:lpstr>
      <vt:lpstr>Voice AI for All: Moving Forward</vt:lpstr>
      <vt:lpstr>HEARD 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AI for Everyone: Ensuring Usability and Access in Digital Environments</dc:title>
  <dc:creator>Hope Gerlach-Houck</dc:creator>
  <cp:lastModifiedBy>KristenMSmithOConn</cp:lastModifiedBy>
  <cp:revision>2</cp:revision>
  <dcterms:created xsi:type="dcterms:W3CDTF">2025-05-12T19:22:27Z</dcterms:created>
  <dcterms:modified xsi:type="dcterms:W3CDTF">2025-05-15T15:11:40Z</dcterms:modified>
</cp:coreProperties>
</file>