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63" r:id="rId6"/>
    <p:sldId id="264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134"/>
    <p:restoredTop sz="92895"/>
  </p:normalViewPr>
  <p:slideViewPr>
    <p:cSldViewPr snapToGrid="0">
      <p:cViewPr varScale="1">
        <p:scale>
          <a:sx n="52" d="100"/>
          <a:sy n="52" d="100"/>
        </p:scale>
        <p:origin x="216" y="2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2184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C193B-A2DC-0941-870E-60B1364262DA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47C008-FEBF-4041-A7B0-E850ECFE9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030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47C008-FEBF-4041-A7B0-E850ECFE918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09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47C008-FEBF-4041-A7B0-E850ECFE91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21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47C008-FEBF-4041-A7B0-E850ECFE91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6976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47C008-FEBF-4041-A7B0-E850ECFE918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9857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40442-AC54-0868-7026-4EBEE6242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639E649-3F23-9BF3-A0F8-32F3914DC7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448631-E681-2DB0-DCDB-2F09709FDC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8688F6-166A-06BA-27F5-2EBF2E0ADB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47C008-FEBF-4041-A7B0-E850ECFE918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704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47C008-FEBF-4041-A7B0-E850ECFE918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819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A3E7C-745D-869E-03F1-2A004C5DA6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9FFB63-6B54-D519-8562-B2C1E029A3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76CE31-B3E8-1B12-EBA7-4DE3250BA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D4BC-2B1E-B047-8ED0-EB9F97F9F449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A3D6E-E3CB-D8EB-B059-8AC902F16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DDAAA-EC06-7C68-3F74-B3CDC194A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4EF6-A24C-7646-ADB9-0A3B5810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359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5626A-C7F1-B8A1-8ACD-F837AE779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83635B-9194-3205-89A3-6B0BA9C6A6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088AAA-8104-968A-5187-50079153B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D4BC-2B1E-B047-8ED0-EB9F97F9F449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1DF831-1C98-A90D-F041-9F6B665C4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DD101-D2F9-000F-F084-8D7D3F85E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4EF6-A24C-7646-ADB9-0A3B5810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210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255F96-9522-246A-178B-6D03FD028D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E988EC-06F8-4D6D-BBBC-394ABD03EB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2446E-571D-0BA5-0CC4-2F482439D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D4BC-2B1E-B047-8ED0-EB9F97F9F449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270A2-C0B2-CC86-F050-0D0AF8BF6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2BFA8-4E61-904F-4EC8-861F7DF93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4EF6-A24C-7646-ADB9-0A3B5810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757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B9DFC-1C26-58CD-F305-D46D23D84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68988-E616-6F7E-84E5-CB06BD7EC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FD74B-D7D0-6EFA-2110-65C99C9D8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D4BC-2B1E-B047-8ED0-EB9F97F9F449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1F08A-D3CC-9499-7798-23C3CA4FE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DE26E5-16C5-966E-7A5E-21C045C5D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4EF6-A24C-7646-ADB9-0A3B5810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62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DB5D3-9905-5C88-13F7-BD913A3D0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4C6C54-2961-2D31-D597-DA12F7130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6FD233-1563-AF0E-7605-9206C6A8D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D4BC-2B1E-B047-8ED0-EB9F97F9F449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C16CD0-717D-AA9B-7ACE-28C20FC47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1DC8C-7D06-75C7-4030-ABF580571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4EF6-A24C-7646-ADB9-0A3B5810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07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85518-B96D-277D-C350-100EF2EC5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C9383-5110-D8F3-B33D-3925E19D53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C6536A-29A8-5636-DE91-2A784A463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8DFEC9-922C-C469-44AB-2A89F4087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D4BC-2B1E-B047-8ED0-EB9F97F9F449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99C06-E575-D2AC-9A2D-C90E1EA12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F05B23-8E98-6F06-F34F-D09621A94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4EF6-A24C-7646-ADB9-0A3B5810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12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D1588-9DFA-D604-8BAB-C9511E3F5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6812C0-0320-A271-8C1B-8595C8B11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7E04C0-9253-1092-FC78-A741072972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D86032-A25F-6418-8470-B7664B542E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AEA2D8-E593-04E2-01EA-4AC0D1428A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B42FE1-3384-0BC5-CDD8-0F6AAFB5B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D4BC-2B1E-B047-8ED0-EB9F97F9F449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B43272-1BC7-6396-B0C5-11E62BE24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746591-4CAF-D9BF-3571-71D1B4C02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4EF6-A24C-7646-ADB9-0A3B5810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36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F5644-7593-1CBF-2111-ECA405454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FD0859-D8D6-F9AA-DEC8-205AD32CD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D4BC-2B1E-B047-8ED0-EB9F97F9F449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CD7BC1-2B46-B388-61F5-AF4B4F0A0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31352B-1B38-D4A8-7939-B3B37D4B7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4EF6-A24C-7646-ADB9-0A3B5810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096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3A1985-610F-6E45-F605-6B91E8D64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D4BC-2B1E-B047-8ED0-EB9F97F9F449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7816FA-B231-ED9E-32B0-96C236C7F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33AAC3-D386-4FCA-13E9-668FE7709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4EF6-A24C-7646-ADB9-0A3B5810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317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D8FE3-D32D-8EDD-2E16-49ACCF37E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461C5-165B-90D3-2A30-A142B4DE37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34649-2E8A-9ADD-9CC7-272C86FDA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F865A2-0F6B-41D2-C37F-1FFB95F48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D4BC-2B1E-B047-8ED0-EB9F97F9F449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76F6D-DAF2-8742-5339-563286908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132209-E66B-4424-7562-148FB6316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4EF6-A24C-7646-ADB9-0A3B5810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195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AC92C-3141-2506-B639-211126E03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31DF5E-9133-F152-5AA1-B3631B2D1C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A5023C-A276-7057-B280-B715F8F6A6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4D5845-F440-9122-B919-6BF9199D0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5D4BC-2B1E-B047-8ED0-EB9F97F9F449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40DB9-D2B5-4D1A-C5AA-FAD394693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F0D382-A7A3-DEFB-4841-6F577EC4C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F4EF6-A24C-7646-ADB9-0A3B5810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47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89B823-2BA5-FC09-2CD7-44A053401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51E419-4B3D-F531-4117-4477473DE2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F87D4-D8E5-2ECD-A048-BA533F3516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5D4BC-2B1E-B047-8ED0-EB9F97F9F449}" type="datetimeFigureOut">
              <a:rPr lang="en-US" smtClean="0"/>
              <a:t>11/14/25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B4DC69-4E47-0A0D-E7B9-C775DFF3CD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5260C-EB88-086E-8594-1FB3BB1A32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F4EF6-A24C-7646-ADB9-0A3B581013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404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D42B8-3CD3-117A-4453-166A402FFA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17563"/>
            <a:ext cx="9144000" cy="2387600"/>
          </a:xfrm>
        </p:spPr>
        <p:txBody>
          <a:bodyPr/>
          <a:lstStyle/>
          <a:p>
            <a:r>
              <a:rPr lang="en-US" b="1" dirty="0"/>
              <a:t>Unique Presentation Titles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A7281A-B7B2-0E72-E6F0-76D93E871F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97238"/>
            <a:ext cx="9144000" cy="1655762"/>
          </a:xfrm>
        </p:spPr>
        <p:txBody>
          <a:bodyPr>
            <a:normAutofit/>
          </a:bodyPr>
          <a:lstStyle/>
          <a:p>
            <a:r>
              <a:rPr lang="en-US" sz="3200" dirty="0"/>
              <a:t>An Example of Accessible Descriptions for Each Slide</a:t>
            </a:r>
          </a:p>
        </p:txBody>
      </p:sp>
      <p:pic>
        <p:nvPicPr>
          <p:cNvPr id="1026" name="Picture 2" descr="Section508.gov Home; GSA logo with text: Section508.gov Buy. Build. Be Accessible.">
            <a:extLst>
              <a:ext uri="{FF2B5EF4-FFF2-40B4-BE49-F238E27FC236}">
                <a16:creationId xmlns:a16="http://schemas.microsoft.com/office/drawing/2014/main" id="{A5EDCBE6-D057-0855-3A96-F485028526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387" y="4175918"/>
            <a:ext cx="6193226" cy="1217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660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CF107-D701-2D4E-896F-E21729EFF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B1AE9-EA7C-9033-C568-41CEE9A6F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283498" cy="4351338"/>
          </a:xfrm>
        </p:spPr>
        <p:txBody>
          <a:bodyPr>
            <a:normAutofit/>
          </a:bodyPr>
          <a:lstStyle/>
          <a:p>
            <a:r>
              <a:rPr lang="en-US" sz="3600" dirty="0"/>
              <a:t>Welcome and Introductions</a:t>
            </a:r>
          </a:p>
          <a:p>
            <a:r>
              <a:rPr lang="en-US" sz="3600" dirty="0"/>
              <a:t>Purpose and Objectives</a:t>
            </a:r>
          </a:p>
          <a:p>
            <a:r>
              <a:rPr lang="en-US" sz="3600" dirty="0"/>
              <a:t>Agenda Overview </a:t>
            </a:r>
          </a:p>
          <a:p>
            <a:r>
              <a:rPr lang="en-US" sz="3600" dirty="0"/>
              <a:t>Background and Context</a:t>
            </a:r>
          </a:p>
          <a:p>
            <a:r>
              <a:rPr lang="en-US" sz="3600" dirty="0"/>
              <a:t>Key Issue and Problem Statement</a:t>
            </a:r>
          </a:p>
          <a:p>
            <a:r>
              <a:rPr lang="en-US" sz="3600" dirty="0"/>
              <a:t>Data and Insights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4B4073-3BB0-F7F0-3C3A-55F6E7D6C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8072" y="2516197"/>
            <a:ext cx="1841191" cy="1841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219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D9A1B-975C-E718-737F-0C872F71C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Agenda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4166A-E12C-67C5-33C0-EF62BC22D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079872" cy="4351338"/>
          </a:xfrm>
        </p:spPr>
        <p:txBody>
          <a:bodyPr>
            <a:normAutofit/>
          </a:bodyPr>
          <a:lstStyle/>
          <a:p>
            <a:r>
              <a:rPr lang="en-US" sz="3600" dirty="0"/>
              <a:t>Proposed Solutions &amp; Recommendations</a:t>
            </a:r>
          </a:p>
          <a:p>
            <a:r>
              <a:rPr lang="en-US" sz="3600" dirty="0"/>
              <a:t>Example and Case Study</a:t>
            </a:r>
          </a:p>
          <a:p>
            <a:r>
              <a:rPr lang="en-US" sz="3600" dirty="0"/>
              <a:t>Discussion, Questions and Answers</a:t>
            </a:r>
          </a:p>
          <a:p>
            <a:r>
              <a:rPr lang="en-US" sz="3600" dirty="0"/>
              <a:t>Next Steps &amp; Action Items</a:t>
            </a:r>
          </a:p>
          <a:p>
            <a:r>
              <a:rPr lang="en-US" sz="3600" dirty="0"/>
              <a:t>Summary &amp; Key Takeaways</a:t>
            </a:r>
          </a:p>
          <a:p>
            <a:r>
              <a:rPr lang="en-US" sz="3600" dirty="0"/>
              <a:t>Closing Remarks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4D6B39-4D3C-CF83-22AC-6BD3C30E4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8072" y="2516197"/>
            <a:ext cx="1825606" cy="1825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368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F9B45-EBC3-3BEA-80A1-8FAF387AE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A27EE-4A39-53AD-FFC9-3EAB3A9F2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What’s New on Section508.gov? (1/3)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CE3BD-683B-C1F1-5FAD-BAFE15A7CE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861663" cy="4351338"/>
          </a:xfrm>
        </p:spPr>
        <p:txBody>
          <a:bodyPr>
            <a:normAutofit/>
          </a:bodyPr>
          <a:lstStyle/>
          <a:p>
            <a:r>
              <a:rPr lang="en-US" sz="3600" dirty="0"/>
              <a:t>Integrating Section 508 into Federal Capital Planning and Investment Control</a:t>
            </a:r>
          </a:p>
          <a:p>
            <a:r>
              <a:rPr lang="en-US" sz="3600" dirty="0"/>
              <a:t>Accessibility Bytes No. 12: Data Tables in Microsoft Word, PowerPoint, Excel, and PDFs</a:t>
            </a:r>
          </a:p>
          <a:p>
            <a:r>
              <a:rPr lang="en-US" sz="3600" dirty="0"/>
              <a:t>Tools for Testing Information and Communications Technology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5D484E-B545-7636-E261-05F8E9896D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3200" y="2514600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797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1A7D36-693D-8FBD-86C6-EB4B8E086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3008A-926F-11F7-39DB-71502A53C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What’s New on Section508.gov? (2/3)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BAFF5-9625-5921-8599-F834E70C5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861663" cy="4351338"/>
          </a:xfrm>
        </p:spPr>
        <p:txBody>
          <a:bodyPr>
            <a:normAutofit/>
          </a:bodyPr>
          <a:lstStyle/>
          <a:p>
            <a:r>
              <a:rPr lang="en-US" sz="3600" dirty="0"/>
              <a:t>Accessibility Presentations and Workshop Materials</a:t>
            </a:r>
          </a:p>
          <a:p>
            <a:r>
              <a:rPr lang="en-US" sz="3600" dirty="0"/>
              <a:t>How to Use the Color Contrast Analyzer</a:t>
            </a:r>
          </a:p>
          <a:p>
            <a:r>
              <a:rPr lang="en-US" sz="3600" dirty="0"/>
              <a:t>Sample User Stories for Accessible ICT</a:t>
            </a:r>
          </a:p>
          <a:p>
            <a:r>
              <a:rPr lang="en-US" sz="3600" dirty="0"/>
              <a:t>Making Color Usage Accessible</a:t>
            </a:r>
          </a:p>
          <a:p>
            <a:r>
              <a:rPr lang="en-US" sz="3600" dirty="0"/>
              <a:t>How to Use the </a:t>
            </a:r>
            <a:r>
              <a:rPr lang="en-US" sz="3600" dirty="0" err="1"/>
              <a:t>WebAIM</a:t>
            </a:r>
            <a:r>
              <a:rPr lang="en-US" sz="3600" dirty="0"/>
              <a:t> Contrast Checker</a:t>
            </a:r>
          </a:p>
          <a:p>
            <a:endParaRPr lang="en-US" sz="3600" dirty="0"/>
          </a:p>
          <a:p>
            <a:endParaRPr lang="en-US" sz="36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2AC5DCA-90C2-2E21-92A6-DDD29450C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3200" y="2514600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454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BF12D6-F859-8309-FE52-B5AEBF0EF5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E190E-DE52-4611-7BF6-24D5F9834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What’s New on Section508.gov? (3/3)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B447F-674D-F126-391E-0ED4386DB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887789" cy="4351338"/>
          </a:xfrm>
        </p:spPr>
        <p:txBody>
          <a:bodyPr>
            <a:normAutofit/>
          </a:bodyPr>
          <a:lstStyle/>
          <a:p>
            <a:r>
              <a:rPr lang="en-US" sz="3600" dirty="0"/>
              <a:t>Conformance of ICT Prototypes and Pilots</a:t>
            </a:r>
          </a:p>
          <a:p>
            <a:r>
              <a:rPr lang="en-US" sz="3600" dirty="0"/>
              <a:t>Understanding Section 508 Exceptions</a:t>
            </a:r>
          </a:p>
          <a:p>
            <a:r>
              <a:rPr lang="en-US" sz="3600" dirty="0"/>
              <a:t> Section 508 Exceptions Request and Approval Process</a:t>
            </a:r>
          </a:p>
          <a:p>
            <a:r>
              <a:rPr lang="en-US" sz="3600" dirty="0"/>
              <a:t> Essential Elements of an Accessibility Test Report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BFC02D-C2BC-724E-BA65-BEE97D0619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93200" y="2514600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423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>
            <a:extLst>
              <a:ext uri="{FF2B5EF4-FFF2-40B4-BE49-F238E27FC236}">
                <a16:creationId xmlns:a16="http://schemas.microsoft.com/office/drawing/2014/main" id="{F518E70C-0AA9-D110-8E59-A463AC5A7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Questions?</a:t>
            </a:r>
          </a:p>
        </p:txBody>
      </p:sp>
      <p:pic>
        <p:nvPicPr>
          <p:cNvPr id="4" name="Picture 3" descr="Questions?">
            <a:extLst>
              <a:ext uri="{FF2B5EF4-FFF2-40B4-BE49-F238E27FC236}">
                <a16:creationId xmlns:a16="http://schemas.microsoft.com/office/drawing/2014/main" id="{0A8F92A4-EBCE-EE24-A52D-292D71A16F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8539" y="2401539"/>
            <a:ext cx="2054922" cy="205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726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187</Words>
  <Application>Microsoft Macintosh PowerPoint</Application>
  <PresentationFormat>Widescreen</PresentationFormat>
  <Paragraphs>38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Unique Presentation Titles</vt:lpstr>
      <vt:lpstr>Agenda</vt:lpstr>
      <vt:lpstr>Agenda (Continued)</vt:lpstr>
      <vt:lpstr>What’s New on Section508.gov? (1/3)</vt:lpstr>
      <vt:lpstr>What’s New on Section508.gov? (2/3)</vt:lpstr>
      <vt:lpstr>What’s New on Section508.gov? (3/3)</vt:lpstr>
      <vt:lpstr>Questions?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Unique Presentation Titles</dc:title>
  <dc:subject/>
  <dc:creator>GSA Government-wide IT Accessibiility Program</dc:creator>
  <cp:keywords/>
  <dc:description/>
  <cp:lastModifiedBy>MichaelDHorton</cp:lastModifiedBy>
  <cp:revision>12</cp:revision>
  <dcterms:created xsi:type="dcterms:W3CDTF">2025-08-20T11:15:03Z</dcterms:created>
  <dcterms:modified xsi:type="dcterms:W3CDTF">2025-11-14T14:14:36Z</dcterms:modified>
  <cp:category/>
</cp:coreProperties>
</file>