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71" r:id="rId6"/>
    <p:sldMasterId id="2147483678" r:id="rId7"/>
  </p:sldMasterIdLst>
  <p:notesMasterIdLst>
    <p:notesMasterId r:id="rId24"/>
  </p:notesMasterIdLst>
  <p:sldIdLst>
    <p:sldId id="257" r:id="rId8"/>
    <p:sldId id="261" r:id="rId9"/>
    <p:sldId id="368" r:id="rId10"/>
    <p:sldId id="284" r:id="rId11"/>
    <p:sldId id="369" r:id="rId12"/>
    <p:sldId id="370" r:id="rId13"/>
    <p:sldId id="371" r:id="rId14"/>
    <p:sldId id="375" r:id="rId15"/>
    <p:sldId id="376" r:id="rId16"/>
    <p:sldId id="377" r:id="rId17"/>
    <p:sldId id="374" r:id="rId18"/>
    <p:sldId id="378" r:id="rId19"/>
    <p:sldId id="379" r:id="rId20"/>
    <p:sldId id="330" r:id="rId21"/>
    <p:sldId id="373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of Training" id="{469FAF65-F7AA-4F46-A590-6EB8187E34CB}">
          <p14:sldIdLst>
            <p14:sldId id="257"/>
            <p14:sldId id="261"/>
            <p14:sldId id="368"/>
            <p14:sldId id="284"/>
            <p14:sldId id="369"/>
            <p14:sldId id="370"/>
            <p14:sldId id="371"/>
            <p14:sldId id="375"/>
            <p14:sldId id="376"/>
            <p14:sldId id="377"/>
            <p14:sldId id="374"/>
            <p14:sldId id="378"/>
            <p14:sldId id="379"/>
            <p14:sldId id="330"/>
            <p14:sldId id="373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5ADCA-56C0-4318-BDA0-37D162B5E66D}" v="1934" dt="2025-11-26T17:53:24.499"/>
    <p1510:client id="{41C92391-D139-F7AC-6243-7D21295980B1}" v="1" dt="2025-11-25T21:44:14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60" autoAdjust="0"/>
    <p:restoredTop sz="86455" autoAdjust="0"/>
  </p:normalViewPr>
  <p:slideViewPr>
    <p:cSldViewPr snapToGrid="0">
      <p:cViewPr varScale="1">
        <p:scale>
          <a:sx n="79" d="100"/>
          <a:sy n="79" d="100"/>
        </p:scale>
        <p:origin x="240" y="720"/>
      </p:cViewPr>
      <p:guideLst/>
    </p:cSldViewPr>
  </p:slideViewPr>
  <p:outlineViewPr>
    <p:cViewPr>
      <p:scale>
        <a:sx n="33" d="100"/>
        <a:sy n="33" d="100"/>
      </p:scale>
      <p:origin x="0" y="-97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699CC-86F4-43BE-B8FA-1BE1719A0127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4D808-E7D1-405D-9580-9D8FA3E5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D808-E7D1-405D-9580-9D8FA3E5FE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Jenny to Launch Poll, Brooke to read poll, answer in poll module, chat or Q&amp;A </a:t>
            </a:r>
          </a:p>
          <a:p>
            <a:endParaRPr lang="en-US" dirty="0"/>
          </a:p>
          <a:p>
            <a:r>
              <a:rPr lang="en-US" dirty="0"/>
              <a:t>Answer: FDIC deposit insurance covers $250,000 per depositor, per FDIC-insured bank, for each account ownership category.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D808-E7D1-405D-9580-9D8FA3E5FE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D808-E7D1-405D-9580-9D8FA3E5FE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0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838D01-E9CC-7049-AA50-E268295F3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1"/>
          <a:stretch/>
        </p:blipFill>
        <p:spPr>
          <a:xfrm>
            <a:off x="14200094" y="204462"/>
            <a:ext cx="42831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1982978"/>
            <a:ext cx="6998856" cy="182865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3965609"/>
            <a:ext cx="4717473" cy="903786"/>
          </a:xfrm>
          <a:ln cmpd="sng"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Insert Division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36B5DE-7E75-9B46-B84D-CD36B943B8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9"/>
          <a:stretch/>
        </p:blipFill>
        <p:spPr>
          <a:xfrm>
            <a:off x="0" y="-197752"/>
            <a:ext cx="3837244" cy="72668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983CDC-7376-2548-B80D-C3FED0BF66C7}"/>
              </a:ext>
            </a:extLst>
          </p:cNvPr>
          <p:cNvSpPr/>
          <p:nvPr/>
        </p:nvSpPr>
        <p:spPr>
          <a:xfrm>
            <a:off x="13186335" y="6680"/>
            <a:ext cx="215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717BF0-8E44-924C-B401-A0A490747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9578" y="5817182"/>
            <a:ext cx="1442643" cy="6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E860304-383D-664A-A622-EE46F54D4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336800"/>
            <a:ext cx="10515600" cy="3840160"/>
          </a:xfrm>
        </p:spPr>
        <p:txBody>
          <a:bodyPr numCol="2"/>
          <a:lstStyle>
            <a:lvl1pPr marL="0" indent="0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CB42B82-3F8F-4448-9A06-9589D073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412105"/>
            <a:ext cx="10515600" cy="749300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E8C1CA0-43F0-7B42-9772-AF4470155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681042"/>
            <a:ext cx="8479055" cy="6953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3632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059E9B-B2FB-F549-8273-EC62A84D6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681042"/>
            <a:ext cx="8479055" cy="6953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Sub-section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AFC86AF-9BC8-304B-9AA4-BB4946C38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40043"/>
            <a:ext cx="10515597" cy="463692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24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838D01-E9CC-7049-AA50-E268295F3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1"/>
          <a:stretch/>
        </p:blipFill>
        <p:spPr>
          <a:xfrm>
            <a:off x="14200094" y="204462"/>
            <a:ext cx="42831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1982978"/>
            <a:ext cx="6998856" cy="182865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3965609"/>
            <a:ext cx="4717473" cy="903786"/>
          </a:xfrm>
          <a:ln cmpd="sng"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Insert Division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36B5DE-7E75-9B46-B84D-CD36B943B8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9"/>
          <a:stretch/>
        </p:blipFill>
        <p:spPr>
          <a:xfrm>
            <a:off x="0" y="-197752"/>
            <a:ext cx="3837244" cy="72668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983CDC-7376-2548-B80D-C3FED0BF66C7}"/>
              </a:ext>
            </a:extLst>
          </p:cNvPr>
          <p:cNvSpPr/>
          <p:nvPr/>
        </p:nvSpPr>
        <p:spPr>
          <a:xfrm>
            <a:off x="13186335" y="6680"/>
            <a:ext cx="215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717BF0-8E44-924C-B401-A0A490747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9578" y="5817182"/>
            <a:ext cx="1442643" cy="6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2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E7DB7-A0F9-4BDA-BF65-DA5C38EF9E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CD4976-25FE-AE46-9B7E-E42F40194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681042"/>
            <a:ext cx="10515597" cy="69537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Sub-section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FA631CB-02C2-3540-B7B1-43F47B252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40043"/>
            <a:ext cx="10515597" cy="463692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81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E7DB7-A0F9-4BDA-BF65-DA5C38EF9E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8AE350B-6C5F-2D4B-BAC3-12932682DD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336800"/>
            <a:ext cx="10515600" cy="3840160"/>
          </a:xfrm>
        </p:spPr>
        <p:txBody>
          <a:bodyPr numCol="2"/>
          <a:lstStyle>
            <a:lvl1pPr marL="0" indent="0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7C1CDEA-FAD0-E54A-B28B-8AE370C1FE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412105"/>
            <a:ext cx="10515600" cy="749300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664EBAC-348D-494E-B778-30F7D5E08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681042"/>
            <a:ext cx="10515597" cy="69537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3834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E7DB7-A0F9-4BDA-BF65-DA5C38EF9E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097994-95D3-EF4D-BA09-4B2BDD726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681042"/>
            <a:ext cx="10515597" cy="69537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2849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E7DB7-A0F9-4BDA-BF65-DA5C38EF9E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C988B-6470-D247-B4D5-A57CF22BF7D7}"/>
              </a:ext>
            </a:extLst>
          </p:cNvPr>
          <p:cNvSpPr/>
          <p:nvPr/>
        </p:nvSpPr>
        <p:spPr>
          <a:xfrm>
            <a:off x="838200" y="1687776"/>
            <a:ext cx="5112257" cy="2133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74E0D-1658-DE4D-A7E9-53D49F8F376A}"/>
              </a:ext>
            </a:extLst>
          </p:cNvPr>
          <p:cNvSpPr/>
          <p:nvPr/>
        </p:nvSpPr>
        <p:spPr>
          <a:xfrm>
            <a:off x="6241542" y="1687776"/>
            <a:ext cx="5112257" cy="2133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E2C34-446B-2A49-8867-428ECEDA0D01}"/>
              </a:ext>
            </a:extLst>
          </p:cNvPr>
          <p:cNvSpPr/>
          <p:nvPr/>
        </p:nvSpPr>
        <p:spPr>
          <a:xfrm>
            <a:off x="838200" y="4085273"/>
            <a:ext cx="5112257" cy="2133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D768CA-36D1-7F4C-99E8-563E5BAFEBFB}"/>
              </a:ext>
            </a:extLst>
          </p:cNvPr>
          <p:cNvSpPr/>
          <p:nvPr/>
        </p:nvSpPr>
        <p:spPr>
          <a:xfrm>
            <a:off x="6241542" y="4085273"/>
            <a:ext cx="5112257" cy="2133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786F1DA5-44F6-1248-8CE8-A8F8E0B39E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3610" y="4225176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BA9E8FE-0295-604B-BCCD-DBD920C493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610" y="1810299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4727B97-8C80-A34D-8422-037DB58AFC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77855" y="1834032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3589A02F-E898-7F48-9CC7-4E68598D7C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77855" y="4249680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772B8D-784B-E84F-B9D7-DFF2D253D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681042"/>
            <a:ext cx="10515597" cy="69537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0887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E7DB7-A0F9-4BDA-BF65-DA5C38EF9E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6EEFDC-0485-E041-BFC2-C2C0F769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8"/>
            <a:ext cx="4023733" cy="1559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E860304-383D-664A-A622-EE46F54D4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3155795"/>
            <a:ext cx="4023733" cy="3021165"/>
          </a:xfrm>
        </p:spPr>
        <p:txBody>
          <a:bodyPr numCol="2"/>
          <a:lstStyle>
            <a:lvl1pPr marL="0" indent="0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CB42B82-3F8F-4448-9A06-9589D073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2323717"/>
            <a:ext cx="4023733" cy="749300"/>
          </a:xfrm>
          <a:noFill/>
        </p:spPr>
        <p:txBody>
          <a:bodyPr anchor="b"/>
          <a:lstStyle>
            <a:lvl1pPr marL="0" indent="0">
              <a:buNone/>
              <a:defRPr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9E30DD0-FB39-F646-B9E1-7CB1E75647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07259" y="681038"/>
            <a:ext cx="6246541" cy="5495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75160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838D01-E9CC-7049-AA50-E268295F30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1"/>
          <a:stretch/>
        </p:blipFill>
        <p:spPr>
          <a:xfrm>
            <a:off x="14200095" y="204462"/>
            <a:ext cx="42831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1982988"/>
            <a:ext cx="6998856" cy="1828655"/>
          </a:xfrm>
        </p:spPr>
        <p:txBody>
          <a:bodyPr anchor="b">
            <a:normAutofit/>
          </a:bodyPr>
          <a:lstStyle>
            <a:lvl1pPr algn="l">
              <a:defRPr sz="4052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72" y="3965609"/>
            <a:ext cx="4717473" cy="903786"/>
          </a:xfrm>
          <a:ln cmpd="sng"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342875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5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Insert Division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36B5DE-7E75-9B46-B84D-CD36B943B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9"/>
          <a:stretch/>
        </p:blipFill>
        <p:spPr>
          <a:xfrm>
            <a:off x="3" y="-197752"/>
            <a:ext cx="3837244" cy="72668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983CDC-7376-2548-B80D-C3FED0BF66C7}"/>
              </a:ext>
            </a:extLst>
          </p:cNvPr>
          <p:cNvSpPr/>
          <p:nvPr/>
        </p:nvSpPr>
        <p:spPr>
          <a:xfrm>
            <a:off x="13186335" y="6680"/>
            <a:ext cx="215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717BF0-8E44-924C-B401-A0A490747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9581" y="5817182"/>
            <a:ext cx="1442643" cy="6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14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E7DB7-A0F9-4BDA-BF65-DA5C38EF9E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CD4976-25FE-AE46-9B7E-E42F40194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9" y="681042"/>
            <a:ext cx="8479055" cy="69537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Sub-section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FA631CB-02C2-3540-B7B1-43F47B252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1540043"/>
            <a:ext cx="10515597" cy="463692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95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CD4976-25FE-AE46-9B7E-E42F40194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681042"/>
            <a:ext cx="8479055" cy="6953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Sub-section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FA631CB-02C2-3540-B7B1-43F47B252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40043"/>
            <a:ext cx="10515597" cy="463692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623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E7DB7-A0F9-4BDA-BF65-DA5C38EF9E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8AE350B-6C5F-2D4B-BAC3-12932682DD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336800"/>
            <a:ext cx="10515600" cy="3840160"/>
          </a:xfrm>
        </p:spPr>
        <p:txBody>
          <a:bodyPr numCol="2"/>
          <a:lstStyle>
            <a:lvl1pPr marL="0" indent="0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882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685767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028649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371531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7C1CDEA-FAD0-E54A-B28B-8AE370C1FE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412105"/>
            <a:ext cx="10515600" cy="749300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664EBAC-348D-494E-B778-30F7D5E08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9" y="681042"/>
            <a:ext cx="8479055" cy="69537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98503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E7DB7-A0F9-4BDA-BF65-DA5C38EF9E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097994-95D3-EF4D-BA09-4B2BDD726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9" y="681042"/>
            <a:ext cx="8479055" cy="69537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20524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E7DB7-A0F9-4BDA-BF65-DA5C38EF9E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C988B-6470-D247-B4D5-A57CF22BF7D7}"/>
              </a:ext>
            </a:extLst>
          </p:cNvPr>
          <p:cNvSpPr/>
          <p:nvPr/>
        </p:nvSpPr>
        <p:spPr>
          <a:xfrm>
            <a:off x="838206" y="1687776"/>
            <a:ext cx="5112257" cy="2133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74E0D-1658-DE4D-A7E9-53D49F8F376A}"/>
              </a:ext>
            </a:extLst>
          </p:cNvPr>
          <p:cNvSpPr/>
          <p:nvPr/>
        </p:nvSpPr>
        <p:spPr>
          <a:xfrm>
            <a:off x="6241549" y="1687776"/>
            <a:ext cx="5112257" cy="2133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E2C34-446B-2A49-8867-428ECEDA0D01}"/>
              </a:ext>
            </a:extLst>
          </p:cNvPr>
          <p:cNvSpPr/>
          <p:nvPr/>
        </p:nvSpPr>
        <p:spPr>
          <a:xfrm>
            <a:off x="838206" y="4085273"/>
            <a:ext cx="5112257" cy="2133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D768CA-36D1-7F4C-99E8-563E5BAFEBFB}"/>
              </a:ext>
            </a:extLst>
          </p:cNvPr>
          <p:cNvSpPr/>
          <p:nvPr/>
        </p:nvSpPr>
        <p:spPr>
          <a:xfrm>
            <a:off x="6241549" y="4085273"/>
            <a:ext cx="5112257" cy="2133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786F1DA5-44F6-1248-8CE8-A8F8E0B39E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3612" y="4225176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1500"/>
            </a:lvl2pPr>
            <a:lvl3pPr marL="685767" indent="0">
              <a:buNone/>
              <a:defRPr/>
            </a:lvl3pPr>
            <a:lvl4pPr marL="1028649" indent="0">
              <a:buNone/>
              <a:defRPr/>
            </a:lvl4pPr>
            <a:lvl5pPr marL="137153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BA9E8FE-0295-604B-BCCD-DBD920C493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612" y="1810299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1500"/>
            </a:lvl2pPr>
            <a:lvl3pPr marL="685767" indent="0">
              <a:buNone/>
              <a:defRPr/>
            </a:lvl3pPr>
            <a:lvl4pPr marL="1028649" indent="0">
              <a:buNone/>
              <a:defRPr/>
            </a:lvl4pPr>
            <a:lvl5pPr marL="137153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4727B97-8C80-A34D-8422-037DB58AFC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77856" y="1834032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1500"/>
            </a:lvl2pPr>
            <a:lvl3pPr marL="685767" indent="0">
              <a:buNone/>
              <a:defRPr/>
            </a:lvl3pPr>
            <a:lvl4pPr marL="1028649" indent="0">
              <a:buNone/>
              <a:defRPr/>
            </a:lvl4pPr>
            <a:lvl5pPr marL="137153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3589A02F-E898-7F48-9CC7-4E68598D7C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77856" y="4249680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1500"/>
            </a:lvl2pPr>
            <a:lvl3pPr marL="685767" indent="0">
              <a:buNone/>
              <a:defRPr/>
            </a:lvl3pPr>
            <a:lvl4pPr marL="1028649" indent="0">
              <a:buNone/>
              <a:defRPr/>
            </a:lvl4pPr>
            <a:lvl5pPr marL="137153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772B8D-784B-E84F-B9D7-DFF2D253D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9" y="681042"/>
            <a:ext cx="8479055" cy="69537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23556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E7DB7-A0F9-4BDA-BF65-DA5C38EF9E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6EEFDC-0485-E041-BFC2-C2C0F769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48"/>
            <a:ext cx="4023733" cy="1559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E860304-383D-664A-A622-EE46F54D4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155805"/>
            <a:ext cx="4023733" cy="3021165"/>
          </a:xfrm>
        </p:spPr>
        <p:txBody>
          <a:bodyPr numCol="2"/>
          <a:lstStyle>
            <a:lvl1pPr marL="0" indent="0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88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685767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028649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371531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CB42B82-3F8F-4448-9A06-9589D073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323717"/>
            <a:ext cx="4023733" cy="749300"/>
          </a:xfrm>
          <a:noFill/>
        </p:spPr>
        <p:txBody>
          <a:bodyPr anchor="b"/>
          <a:lstStyle>
            <a:lvl1pPr marL="0" indent="0">
              <a:buNone/>
              <a:defRPr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9E30DD0-FB39-F646-B9E1-7CB1E75647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07260" y="681041"/>
            <a:ext cx="6246541" cy="5495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56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1" y="95251"/>
            <a:ext cx="10474900" cy="762000"/>
          </a:xfrm>
        </p:spPr>
        <p:txBody>
          <a:bodyPr anchor="ctr"/>
          <a:lstStyle>
            <a:lvl1pPr>
              <a:defRPr sz="2000" b="1" i="0">
                <a:latin typeface="DM Sa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57474" y="6355293"/>
            <a:ext cx="2411185" cy="365125"/>
          </a:xfrm>
        </p:spPr>
        <p:txBody>
          <a:bodyPr/>
          <a:lstStyle>
            <a:lvl1pPr>
              <a:defRPr sz="688"/>
            </a:lvl1pPr>
          </a:lstStyle>
          <a:p>
            <a:fld id="{F384092C-9B9C-9748-AC6A-F06C9D03AD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52C573-0C30-824A-9998-990960154B3C}"/>
              </a:ext>
            </a:extLst>
          </p:cNvPr>
          <p:cNvCxnSpPr>
            <a:cxnSpLocks/>
          </p:cNvCxnSpPr>
          <p:nvPr userDrawn="1"/>
        </p:nvCxnSpPr>
        <p:spPr>
          <a:xfrm>
            <a:off x="445975" y="1255832"/>
            <a:ext cx="11231831" cy="0"/>
          </a:xfrm>
          <a:prstGeom prst="line">
            <a:avLst/>
          </a:prstGeom>
          <a:ln w="635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13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8AE350B-6C5F-2D4B-BAC3-12932682DD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336800"/>
            <a:ext cx="10515600" cy="3840160"/>
          </a:xfrm>
        </p:spPr>
        <p:txBody>
          <a:bodyPr numCol="2"/>
          <a:lstStyle>
            <a:lvl1pPr marL="0" indent="0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7C1CDEA-FAD0-E54A-B28B-8AE370C1FE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412105"/>
            <a:ext cx="10515600" cy="749300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664EBAC-348D-494E-B778-30F7D5E08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681042"/>
            <a:ext cx="8479055" cy="6953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0019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097994-95D3-EF4D-BA09-4B2BDD726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681042"/>
            <a:ext cx="8479055" cy="6953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5850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C988B-6470-D247-B4D5-A57CF22BF7D7}"/>
              </a:ext>
            </a:extLst>
          </p:cNvPr>
          <p:cNvSpPr/>
          <p:nvPr/>
        </p:nvSpPr>
        <p:spPr>
          <a:xfrm>
            <a:off x="838200" y="1687776"/>
            <a:ext cx="5112257" cy="2133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74E0D-1658-DE4D-A7E9-53D49F8F376A}"/>
              </a:ext>
            </a:extLst>
          </p:cNvPr>
          <p:cNvSpPr/>
          <p:nvPr/>
        </p:nvSpPr>
        <p:spPr>
          <a:xfrm>
            <a:off x="6241542" y="1687776"/>
            <a:ext cx="5112257" cy="2133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E2C34-446B-2A49-8867-428ECEDA0D01}"/>
              </a:ext>
            </a:extLst>
          </p:cNvPr>
          <p:cNvSpPr/>
          <p:nvPr/>
        </p:nvSpPr>
        <p:spPr>
          <a:xfrm>
            <a:off x="838200" y="4085273"/>
            <a:ext cx="5112257" cy="2133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D768CA-36D1-7F4C-99E8-563E5BAFEBFB}"/>
              </a:ext>
            </a:extLst>
          </p:cNvPr>
          <p:cNvSpPr/>
          <p:nvPr/>
        </p:nvSpPr>
        <p:spPr>
          <a:xfrm>
            <a:off x="6241542" y="4085273"/>
            <a:ext cx="5112257" cy="2133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786F1DA5-44F6-1248-8CE8-A8F8E0B39E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3610" y="4225176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BA9E8FE-0295-604B-BCCD-DBD920C493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610" y="1810299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4727B97-8C80-A34D-8422-037DB58AFC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77855" y="1834032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3589A02F-E898-7F48-9CC7-4E68598D7C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77855" y="4249680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772B8D-784B-E84F-B9D7-DFF2D253D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681042"/>
            <a:ext cx="8479055" cy="6953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632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6EEFDC-0485-E041-BFC2-C2C0F769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8"/>
            <a:ext cx="4023733" cy="1559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E860304-383D-664A-A622-EE46F54D4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3155795"/>
            <a:ext cx="4023733" cy="3021165"/>
          </a:xfrm>
        </p:spPr>
        <p:txBody>
          <a:bodyPr numCol="2"/>
          <a:lstStyle>
            <a:lvl1pPr marL="0" indent="0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CB42B82-3F8F-4448-9A06-9589D073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2323717"/>
            <a:ext cx="4023733" cy="749300"/>
          </a:xfrm>
          <a:noFill/>
        </p:spPr>
        <p:txBody>
          <a:bodyPr anchor="b"/>
          <a:lstStyle>
            <a:lvl1pPr marL="0" indent="0">
              <a:buNone/>
              <a:defRPr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9E30DD0-FB39-F646-B9E1-7CB1E75647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07259" y="681038"/>
            <a:ext cx="6246541" cy="5495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31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4976-25FE-AE46-9B7E-E42F40194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748553"/>
            <a:ext cx="7682231" cy="627864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none" lIns="182880" tIns="91440" rIns="182880" bIns="91440">
            <a:spAutoFit/>
          </a:bodyPr>
          <a:lstStyle>
            <a:lvl1pPr>
              <a:defRPr sz="3200"/>
            </a:lvl1pPr>
          </a:lstStyle>
          <a:p>
            <a:r>
              <a:rPr lang="en-US"/>
              <a:t>Sub-section title                                       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A631CB-02C2-3540-B7B1-43F47B252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40043"/>
            <a:ext cx="10515597" cy="463692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0942E-3F9C-D7C1-9842-4BADACBFA2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42" y="6274055"/>
            <a:ext cx="1681483" cy="4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74157"/>
            <a:ext cx="5181600" cy="4602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4157"/>
            <a:ext cx="5181600" cy="4602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397070-A383-5346-967B-F4FA097542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35830-BE28-5141-B07C-11A3352B6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042DE0-3469-0044-8C76-869E34C09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748553"/>
            <a:ext cx="7682231" cy="627864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none" lIns="182880" tIns="91440" rIns="182880" bIns="91440">
            <a:spAutoFit/>
          </a:bodyPr>
          <a:lstStyle>
            <a:lvl1pPr>
              <a:defRPr sz="3200"/>
            </a:lvl1pPr>
          </a:lstStyle>
          <a:p>
            <a:r>
              <a:rPr lang="en-US"/>
              <a:t>Sub-section title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0963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059E9B-B2FB-F549-8273-EC62A84D6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681042"/>
            <a:ext cx="8479055" cy="6953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Sub-section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53D7E2F-BFF0-7B49-83B2-554B783449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2" y="1540043"/>
            <a:ext cx="10515597" cy="47879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00089" indent="-342900">
              <a:buFont typeface="Arial" panose="020B0604020202020204" pitchFamily="34" charset="0"/>
              <a:buChar char="•"/>
              <a:defRPr/>
            </a:lvl2pPr>
            <a:lvl3pPr marL="1257277" indent="-342900">
              <a:buFont typeface="Arial" panose="020B0604020202020204" pitchFamily="34" charset="0"/>
              <a:buChar char="•"/>
              <a:defRPr/>
            </a:lvl3pPr>
            <a:lvl4pPr marL="1657316" indent="-285750">
              <a:buFont typeface="Arial" panose="020B0604020202020204" pitchFamily="34" charset="0"/>
              <a:buChar char="•"/>
              <a:defRPr/>
            </a:lvl4pPr>
            <a:lvl5pPr marL="2114504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58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80900B-D60D-EB4F-975A-889C90EC8F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9"/>
          <a:stretch/>
        </p:blipFill>
        <p:spPr>
          <a:xfrm>
            <a:off x="0" y="-197752"/>
            <a:ext cx="3837244" cy="72668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681042"/>
            <a:ext cx="8479055" cy="6953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Sub-section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540043"/>
            <a:ext cx="4936959" cy="463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71D67A-3808-8C48-A3CD-EFF8101B6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55687" y="6354247"/>
            <a:ext cx="1298112" cy="369332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182880" tIns="91440" rIns="548640" bIns="9144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8B30BA-9332-494C-890E-19E973D6E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6470" y="6356350"/>
            <a:ext cx="397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18FBD70-6B25-4B7C-8BBA-CD75C21C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0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6" r:id="rId7"/>
    <p:sldLayoutId id="2147483687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Merriweather" pitchFamily="2" charset="77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 baseline="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80900B-D60D-EB4F-975A-889C90EC8F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9"/>
          <a:stretch/>
        </p:blipFill>
        <p:spPr>
          <a:xfrm>
            <a:off x="0" y="-197752"/>
            <a:ext cx="3837244" cy="7266865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2" y="681042"/>
            <a:ext cx="8479055" cy="6953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Sub-section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2" y="1540043"/>
            <a:ext cx="4936959" cy="463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71D67A-3808-8C48-A3CD-EFF8101B6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55687" y="6354247"/>
            <a:ext cx="1298112" cy="369332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182880" tIns="91440" rIns="548640" bIns="9144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88B30BA-9332-494C-890E-19E973D6E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6470" y="6356350"/>
            <a:ext cx="397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267BF92-073C-4ECE-B084-A7F2B1313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80900B-D60D-EB4F-975A-889C90EC8F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9"/>
          <a:stretch/>
        </p:blipFill>
        <p:spPr>
          <a:xfrm>
            <a:off x="0" y="-197752"/>
            <a:ext cx="3837244" cy="72668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681042"/>
            <a:ext cx="8479055" cy="6953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Sub-section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540043"/>
            <a:ext cx="4936959" cy="463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71D67A-3808-8C48-A3CD-EFF8101B6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55687" y="6354247"/>
            <a:ext cx="1298112" cy="369332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182880" tIns="91440" rIns="548640" bIns="9144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8B30BA-9332-494C-890E-19E973D6E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6470" y="6356350"/>
            <a:ext cx="397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2E7DB7-A0F9-4BDA-BF65-DA5C38EF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7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Merriweather" pitchFamily="2" charset="77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 baseline="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80900B-D60D-EB4F-975A-889C90EC8F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9"/>
          <a:stretch/>
        </p:blipFill>
        <p:spPr>
          <a:xfrm>
            <a:off x="3" y="-197752"/>
            <a:ext cx="3837244" cy="72668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9" y="681042"/>
            <a:ext cx="8479055" cy="6953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Sub-section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9" y="1540043"/>
            <a:ext cx="4936959" cy="463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71D67A-3808-8C48-A3CD-EFF8101B6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15073" y="6377338"/>
            <a:ext cx="738727" cy="32316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182880" tIns="91440" rIns="548640" bIns="9144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8B30BA-9332-494C-890E-19E973D6E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6477" y="6356360"/>
            <a:ext cx="397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2E7DB7-A0F9-4BDA-BF65-DA5C38EF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5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748" rtl="0" eaLnBrk="1" latinLnBrk="0" hangingPunct="1">
        <a:lnSpc>
          <a:spcPct val="90000"/>
        </a:lnSpc>
        <a:spcBef>
          <a:spcPct val="0"/>
        </a:spcBef>
        <a:buNone/>
        <a:defRPr sz="2700" kern="1200" baseline="0">
          <a:solidFill>
            <a:schemeClr val="tx1"/>
          </a:solidFill>
          <a:latin typeface="Merriweather" pitchFamily="2" charset="77"/>
          <a:ea typeface="+mj-ea"/>
          <a:cs typeface="+mj-cs"/>
        </a:defRPr>
      </a:lvl1pPr>
    </p:titleStyle>
    <p:bodyStyle>
      <a:lvl1pPr marL="0" indent="0" algn="l" defTabSz="685748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None/>
        <a:defRPr sz="1801" b="0" i="0" kern="1200" baseline="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342875" indent="0" algn="l" defTabSz="6857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8" indent="0" algn="l" defTabSz="6857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indent="0" algn="l" defTabSz="6857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indent="0" algn="l" defTabSz="6857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8" indent="-171438" algn="l" defTabSz="6857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8" algn="l" defTabSz="6857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8" algn="l" defTabSz="68574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4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5" algn="l" defTabSz="68574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dicprod.servicenowservices.com/esc?id=tech_services_taxonomy_topic&amp;topic_id=3490e4441b8242541228a93be54bcb93" TargetMode="External"/><Relationship Id="rId2" Type="http://schemas.openxmlformats.org/officeDocument/2006/relationships/hyperlink" Target="https://fdicnet.fdic.gov/content/dit/home/itgovernance/section508complianc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ction508@fdic.g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raiken@FDIC.gov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Section508@fdic.gov" TargetMode="External"/><Relationship Id="rId4" Type="http://schemas.openxmlformats.org/officeDocument/2006/relationships/hyperlink" Target="mailto:Rybenson@fdic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0312" y="838899"/>
            <a:ext cx="9381688" cy="90065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+mj-lt"/>
                <a:ea typeface="Source Sans Pro" panose="020B0503030403020204" pitchFamily="34" charset="0"/>
              </a:rPr>
              <a:t>IT Accessibility Community Meeting </a:t>
            </a:r>
            <a:endParaRPr lang="en-US" sz="44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784" y="2445006"/>
            <a:ext cx="5966306" cy="235494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Merriweather"/>
                <a:ea typeface="Source Sans Pro"/>
              </a:rPr>
              <a:t>Brooke Aiken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Merriweather"/>
                <a:ea typeface="Source Sans Pro"/>
              </a:rPr>
              <a:t>FDIC Section 508 Program Manager</a:t>
            </a:r>
          </a:p>
          <a:p>
            <a:pPr algn="ctr"/>
            <a:endParaRPr lang="en-US" dirty="0">
              <a:solidFill>
                <a:srgbClr val="002060"/>
              </a:solidFill>
              <a:latin typeface="Merriweather"/>
              <a:ea typeface="Source Sans Pro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Merriweather"/>
                <a:ea typeface="Source Sans Pro"/>
              </a:rPr>
              <a:t>Ryan E. Benson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Merriweather"/>
                <a:ea typeface="Source Sans Pro"/>
              </a:rPr>
              <a:t>FDIC Deputy Section 508 Program Manager</a:t>
            </a:r>
          </a:p>
          <a:p>
            <a:pPr algn="ctr"/>
            <a:endParaRPr lang="en-US" dirty="0">
              <a:solidFill>
                <a:srgbClr val="002060"/>
              </a:solidFill>
              <a:latin typeface="Merriweather"/>
              <a:ea typeface="Source Sans Pro"/>
            </a:endParaRPr>
          </a:p>
          <a:p>
            <a:pPr algn="ctr"/>
            <a:endParaRPr lang="en-US" dirty="0">
              <a:solidFill>
                <a:srgbClr val="002060"/>
              </a:solidFill>
              <a:latin typeface="Merriweathe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9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DA9CBC-7FBC-4463-58E1-0A538599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26" y="175369"/>
            <a:ext cx="8479055" cy="695375"/>
          </a:xfrm>
        </p:spPr>
        <p:txBody>
          <a:bodyPr/>
          <a:lstStyle/>
          <a:p>
            <a:pPr algn="ctr"/>
            <a:r>
              <a:rPr lang="en-US" dirty="0"/>
              <a:t>Workflows </a:t>
            </a:r>
          </a:p>
        </p:txBody>
      </p:sp>
      <p:pic>
        <p:nvPicPr>
          <p:cNvPr id="6" name="Content Placeholder 5" descr="Section 508 Exception Request Workflow , the workflow moves from the requestor through service now, to the Section 508 PM for approval or denial ">
            <a:extLst>
              <a:ext uri="{FF2B5EF4-FFF2-40B4-BE49-F238E27FC236}">
                <a16:creationId xmlns:a16="http://schemas.microsoft.com/office/drawing/2014/main" id="{128AC68F-C2D6-1536-A037-83196F951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786" y="943896"/>
            <a:ext cx="9685714" cy="42095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622527-37D5-EDD4-ED1D-F2247E5B9F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6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CEB70C-77AE-C876-C118-79BBCD40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890" y="432447"/>
            <a:ext cx="8479055" cy="695375"/>
          </a:xfrm>
        </p:spPr>
        <p:txBody>
          <a:bodyPr/>
          <a:lstStyle/>
          <a:p>
            <a:pPr algn="ctr"/>
            <a:r>
              <a:rPr lang="en-US" dirty="0"/>
              <a:t>“If You Build It… They Will Come” </a:t>
            </a:r>
          </a:p>
        </p:txBody>
      </p:sp>
      <p:pic>
        <p:nvPicPr>
          <p:cNvPr id="6" name="Content Placeholder 5" descr="Section 508 ServiceNow Module:&#10;Document Review, Section 508 Training Request, IT Reasonable Accommodations, ICT Application Test Requests, VPAT/ACR Reviews, Section 508 Exceptions ">
            <a:extLst>
              <a:ext uri="{FF2B5EF4-FFF2-40B4-BE49-F238E27FC236}">
                <a16:creationId xmlns:a16="http://schemas.microsoft.com/office/drawing/2014/main" id="{1368095B-C2E8-E806-6FD6-FB25EDB43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80" y="1394130"/>
            <a:ext cx="11876640" cy="40697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8AF75E-F72D-EB95-B41E-ED614CBBF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6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15A1B4-55CC-271F-5382-8B162339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83229"/>
            <a:ext cx="8479055" cy="695375"/>
          </a:xfrm>
        </p:spPr>
        <p:txBody>
          <a:bodyPr/>
          <a:lstStyle/>
          <a:p>
            <a:pPr algn="ctr"/>
            <a:r>
              <a:rPr lang="en-US" dirty="0"/>
              <a:t> Ticket Management and Expectations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5E6D2-7952-56D0-E412-C6BEA4F5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96" y="912515"/>
            <a:ext cx="10515597" cy="2516485"/>
          </a:xfrm>
        </p:spPr>
        <p:txBody>
          <a:bodyPr numCol="1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ONE team member manages the distribution of the ServiceNow tickets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Set clear expectations for turn around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Understand the transition for customers will take time to acclimate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1" u="sng" dirty="0"/>
          </a:p>
          <a:p>
            <a:pPr algn="ctr"/>
            <a:r>
              <a:rPr lang="en-US" sz="2600" b="1" u="sng" dirty="0"/>
              <a:t>Examples of expectations within ServiceNow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r>
              <a:rPr lang="en-US" sz="2900" dirty="0"/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A1108B-19B1-580A-4A85-084E0FC77364}"/>
              </a:ext>
            </a:extLst>
          </p:cNvPr>
          <p:cNvSpPr/>
          <p:nvPr/>
        </p:nvSpPr>
        <p:spPr>
          <a:xfrm>
            <a:off x="1366576" y="3429000"/>
            <a:ext cx="9589894" cy="33547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ithin the Service Now ICT Application Testing Module: Calendar Section for a Request start date, Calendar Selection for a request end date, Allow 3 to 4 weeks for testing">
            <a:extLst>
              <a:ext uri="{FF2B5EF4-FFF2-40B4-BE49-F238E27FC236}">
                <a16:creationId xmlns:a16="http://schemas.microsoft.com/office/drawing/2014/main" id="{806AF6CB-C5F2-C6C6-ACEF-D54A6DF4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91" y="4209810"/>
            <a:ext cx="4523809" cy="2342857"/>
          </a:xfrm>
          <a:prstGeom prst="rect">
            <a:avLst/>
          </a:prstGeom>
        </p:spPr>
      </p:pic>
      <p:pic>
        <p:nvPicPr>
          <p:cNvPr id="8" name="Picture 7" descr="Note within Service Now ICT application testing module: Test Request details: NOTE: Start date doesn't begin until access has been granted ">
            <a:extLst>
              <a:ext uri="{FF2B5EF4-FFF2-40B4-BE49-F238E27FC236}">
                <a16:creationId xmlns:a16="http://schemas.microsoft.com/office/drawing/2014/main" id="{C267D50D-9415-C3C0-17EA-989C1BB88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166" y="4540322"/>
            <a:ext cx="4365258" cy="11333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0FA834-7C0C-BB49-297C-66D19521A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9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F9497-8273-6247-7099-C4E2A78A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87299"/>
            <a:ext cx="7682231" cy="627864"/>
          </a:xfrm>
          <a:ln>
            <a:noFill/>
          </a:ln>
        </p:spPr>
        <p:txBody>
          <a:bodyPr wrap="none" anchor="b">
            <a:normAutofit/>
          </a:bodyPr>
          <a:lstStyle/>
          <a:p>
            <a:pPr algn="ctr"/>
            <a:r>
              <a:rPr lang="en-US" dirty="0"/>
              <a:t>Reporting and Executive Feedback  </a:t>
            </a:r>
          </a:p>
        </p:txBody>
      </p:sp>
      <p:sp>
        <p:nvSpPr>
          <p:cNvPr id="1031" name="Content Placeholder 2">
            <a:extLst>
              <a:ext uri="{FF2B5EF4-FFF2-40B4-BE49-F238E27FC236}">
                <a16:creationId xmlns:a16="http://schemas.microsoft.com/office/drawing/2014/main" id="{5336E090-EBB4-CC10-9005-F16D22430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6298" y="1556798"/>
            <a:ext cx="5736098" cy="24299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Executives love metrics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Executives love charts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Executives love the bottom line  </a:t>
            </a:r>
          </a:p>
        </p:txBody>
      </p:sp>
      <p:pic>
        <p:nvPicPr>
          <p:cNvPr id="1026" name="Picture 2" descr="Document reviews for 2023 - 2025. in 2023, 242 documents were reviewed, in 2024, 394 documents were reviewed, in 2025, 814 documents were reviewed ">
            <a:extLst>
              <a:ext uri="{FF2B5EF4-FFF2-40B4-BE49-F238E27FC236}">
                <a16:creationId xmlns:a16="http://schemas.microsoft.com/office/drawing/2014/main" id="{642EDB25-ACC9-C3C1-F7CD-CCC0077F301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242" y="1556798"/>
            <a:ext cx="3902882" cy="298570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</p:pic>
      <p:pic>
        <p:nvPicPr>
          <p:cNvPr id="7" name="Picture 6" descr="Data received from Service Now that is shown in a Microsoft PowerPlatform dashboard. Image is training requests by division with 9 divisions shown ">
            <a:extLst>
              <a:ext uri="{FF2B5EF4-FFF2-40B4-BE49-F238E27FC236}">
                <a16:creationId xmlns:a16="http://schemas.microsoft.com/office/drawing/2014/main" id="{3D78844E-1A06-D5A7-E683-1EDB98971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19" y="3646256"/>
            <a:ext cx="5405281" cy="24299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B90D5-7947-B0DA-5860-AD5374E2D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6470" y="6356350"/>
            <a:ext cx="3973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18FBD70-6B25-4B7C-8BBA-CD75C21C6D2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6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2C194A-CF53-64B3-55C3-A4CD44CC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Request a 508 Service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2" y="1258694"/>
            <a:ext cx="10515597" cy="4636920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endParaRPr lang="en-US" sz="3000" dirty="0"/>
          </a:p>
          <a:p>
            <a:r>
              <a:rPr lang="en-US" sz="3000" dirty="0">
                <a:hlinkClick r:id="rId2"/>
              </a:rPr>
              <a:t>FDIC Section 508 Intranet Site </a:t>
            </a:r>
            <a:r>
              <a:rPr lang="en-US" sz="3000" dirty="0"/>
              <a:t>– The FDIC’s internal site for information and resources on Section 508 compliancy.</a:t>
            </a:r>
          </a:p>
          <a:p>
            <a:endParaRPr lang="en-US" sz="3000" dirty="0"/>
          </a:p>
          <a:p>
            <a:r>
              <a:rPr lang="en-US" sz="3000" dirty="0">
                <a:latin typeface="Source Sans Pro"/>
                <a:ea typeface="Source Sans Pro"/>
                <a:hlinkClick r:id="rId3"/>
              </a:rPr>
              <a:t>Section 508 Service Now Portal </a:t>
            </a:r>
            <a:r>
              <a:rPr lang="en-US" sz="3000" dirty="0">
                <a:latin typeface="Source Sans Pro"/>
                <a:ea typeface="Source Sans Pro"/>
              </a:rPr>
              <a:t> - Any </a:t>
            </a:r>
            <a:r>
              <a:rPr lang="en-US" sz="3000" dirty="0"/>
              <a:t>Section 508 Service requests (Application Test Requests, Document Reviews, Trainings, etc..) can be made here. </a:t>
            </a:r>
          </a:p>
          <a:p>
            <a:endParaRPr lang="en-US" sz="3000" dirty="0"/>
          </a:p>
          <a:p>
            <a:r>
              <a:rPr lang="en-US" sz="3000" dirty="0">
                <a:hlinkClick r:id="rId4"/>
              </a:rPr>
              <a:t>Section508@fdic.gov</a:t>
            </a:r>
            <a:r>
              <a:rPr lang="en-US" sz="3000" dirty="0"/>
              <a:t> – Use this email address to reach out to the entire team for any questions about Section 508.</a:t>
            </a:r>
          </a:p>
          <a:p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FBD70-6B25-4B7C-8BBA-CD75C21C6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25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25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60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3719FD-655A-944F-3756-D1350673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507394"/>
            <a:ext cx="7682231" cy="627864"/>
          </a:xfrm>
          <a:ln>
            <a:noFill/>
          </a:ln>
        </p:spPr>
        <p:txBody>
          <a:bodyPr wrap="none" anchor="b">
            <a:normAutofit/>
          </a:bodyPr>
          <a:lstStyle/>
          <a:p>
            <a:pPr algn="ctr"/>
            <a:r>
              <a:rPr lang="en-US" dirty="0"/>
              <a:t>Takeaways and Lessons Learned </a:t>
            </a:r>
          </a:p>
        </p:txBody>
      </p:sp>
      <p:pic>
        <p:nvPicPr>
          <p:cNvPr id="2050" name="Picture 2" descr=" Alabama Crimson Tide football stadium">
            <a:extLst>
              <a:ext uri="{FF2B5EF4-FFF2-40B4-BE49-F238E27FC236}">
                <a16:creationId xmlns:a16="http://schemas.microsoft.com/office/drawing/2014/main" id="{BE5B1D72-8C13-D82B-CE80-856AE1E6C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r="18101"/>
          <a:stretch>
            <a:fillRect/>
          </a:stretch>
        </p:blipFill>
        <p:spPr bwMode="auto">
          <a:xfrm>
            <a:off x="1365184" y="1541367"/>
            <a:ext cx="4302491" cy="382189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B6A2BA-C96A-26BF-E59A-E1DE597DF25E}"/>
              </a:ext>
            </a:extLst>
          </p:cNvPr>
          <p:cNvSpPr txBox="1"/>
          <p:nvPr/>
        </p:nvSpPr>
        <p:spPr>
          <a:xfrm>
            <a:off x="1203157" y="5386575"/>
            <a:ext cx="501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“If You Build It, They Will Come”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673DA-E76F-942F-71A7-39DE105C2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9701" y="1518053"/>
            <a:ext cx="5876629" cy="4237854"/>
          </a:xfrm>
        </p:spPr>
        <p:txBody>
          <a:bodyPr numCol="1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Utilize what is available within your 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Learn and value what is important to your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Establish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Communicate what will enhance your 508 program</a:t>
            </a:r>
          </a:p>
          <a:p>
            <a:endParaRPr lang="en-US" sz="3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DA8ACF-0AEB-D0D5-4D7A-F18A7C0E96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6470" y="6356350"/>
            <a:ext cx="3973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18FBD70-6B25-4B7C-8BBA-CD75C21C6D2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itle 4: Questions and Contact Information">
            <a:extLst>
              <a:ext uri="{FF2B5EF4-FFF2-40B4-BE49-F238E27FC236}">
                <a16:creationId xmlns:a16="http://schemas.microsoft.com/office/drawing/2014/main" id="{CE7808EC-7878-D9A2-411F-2B1B5EFA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416708"/>
            <a:ext cx="8479055" cy="695375"/>
          </a:xfrm>
        </p:spPr>
        <p:txBody>
          <a:bodyPr/>
          <a:lstStyle/>
          <a:p>
            <a:pPr algn="ctr"/>
            <a:r>
              <a:rPr lang="en-US" dirty="0"/>
              <a:t>Questions &amp; Contact Information </a:t>
            </a:r>
          </a:p>
        </p:txBody>
      </p:sp>
      <p:pic>
        <p:nvPicPr>
          <p:cNvPr id="3074" name="Picture 2" descr="Willy Wonka with a silly smile and the text stating: So the Powerpoint is over, I'm sure you have a ton of questions. ">
            <a:extLst>
              <a:ext uri="{FF2B5EF4-FFF2-40B4-BE49-F238E27FC236}">
                <a16:creationId xmlns:a16="http://schemas.microsoft.com/office/drawing/2014/main" id="{B2AB7841-08D4-65E1-DBA7-B5CEE94CCF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/>
          <a:stretch>
            <a:fillRect/>
          </a:stretch>
        </p:blipFill>
        <p:spPr bwMode="auto">
          <a:xfrm>
            <a:off x="838201" y="1544277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81" name="Content Placeholder 3">
            <a:extLst>
              <a:ext uri="{FF2B5EF4-FFF2-40B4-BE49-F238E27FC236}">
                <a16:creationId xmlns:a16="http://schemas.microsoft.com/office/drawing/2014/main" id="{BD2C5758-7791-03AA-8817-C73BAF187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/>
              <a:t>Brooke Aiken</a:t>
            </a:r>
          </a:p>
          <a:p>
            <a:r>
              <a:rPr lang="en-US" dirty="0">
                <a:hlinkClick r:id="rId3"/>
              </a:rPr>
              <a:t>Braiken@FDIC.gov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Ryan Benson</a:t>
            </a:r>
          </a:p>
          <a:p>
            <a:r>
              <a:rPr lang="en-US" dirty="0">
                <a:hlinkClick r:id="rId4"/>
              </a:rPr>
              <a:t>Rybenson@fdic.gov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Section 508 Team Mailbox </a:t>
            </a:r>
          </a:p>
          <a:p>
            <a:r>
              <a:rPr lang="en-US" dirty="0">
                <a:hlinkClick r:id="rId5"/>
              </a:rPr>
              <a:t>Section508@fdic.gov</a:t>
            </a:r>
            <a:r>
              <a:rPr lang="en-US" dirty="0"/>
              <a:t> </a:t>
            </a:r>
          </a:p>
        </p:txBody>
      </p:sp>
      <p:sp>
        <p:nvSpPr>
          <p:cNvPr id="3079" name="Slide Number Placeholder 1">
            <a:extLst>
              <a:ext uri="{FF2B5EF4-FFF2-40B4-BE49-F238E27FC236}">
                <a16:creationId xmlns:a16="http://schemas.microsoft.com/office/drawing/2014/main" id="{10CEF3E4-88E7-8DA1-1165-C576B2FCE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6470" y="6356350"/>
            <a:ext cx="397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18FBD70-6B25-4B7C-8BBA-CD75C21C6D22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316" y="205554"/>
            <a:ext cx="7923961" cy="695375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Source Sans Pro" panose="020B0503030403020204" pitchFamily="34" charset="0"/>
              </a:rPr>
              <a:t>What is the FDIC? 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69" y="1008109"/>
            <a:ext cx="11000166" cy="5064918"/>
          </a:xfrm>
        </p:spPr>
        <p:txBody>
          <a:bodyPr numCol="2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The Federal Deposit Insurance Corporation (FDIC) is an independent agency created by Congress to maintain stability and public confidence in the nation's financial system. 					</a:t>
            </a:r>
          </a:p>
          <a:p>
            <a:endParaRPr lang="en-US" sz="2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To accomplish this mission, the FDIC insures deposits; examines and supervises financial institutions for safety, soundness, and consumer protection; makes large and complex financial institutions resolvable; and manages receivership                                                                                                                                                                                                                                                            					      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	The FDIC is an independent U.S. 	agency that protects depositors 	by  insuring their bank accounts, 	up </a:t>
            </a:r>
            <a:r>
              <a:rPr lang="en-US" dirty="0">
                <a:latin typeface="+mn-lt"/>
              </a:rPr>
              <a:t>to </a:t>
            </a:r>
            <a:r>
              <a:rPr lang="en-US" b="1" u="sng" dirty="0"/>
              <a:t>$XXXX</a:t>
            </a:r>
            <a:r>
              <a:rPr lang="en-US" sz="1800" dirty="0"/>
              <a:t>,</a:t>
            </a:r>
            <a:r>
              <a:rPr lang="en-US" dirty="0">
                <a:latin typeface="+mn-lt"/>
              </a:rPr>
              <a:t> per depositor, per	insured bank, for each account 	ownership category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/>
          </a:p>
        </p:txBody>
      </p:sp>
      <p:pic>
        <p:nvPicPr>
          <p:cNvPr id="1026" name="Picture 2" descr="FDIC - Federal Deposit Insurance Corporation - Logo ">
            <a:extLst>
              <a:ext uri="{FF2B5EF4-FFF2-40B4-BE49-F238E27FC236}">
                <a16:creationId xmlns:a16="http://schemas.microsoft.com/office/drawing/2014/main" id="{7AECC7BA-5B77-26F1-9298-6285800F3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32" y="3683191"/>
            <a:ext cx="2949650" cy="19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0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01BE7-24D0-4824-93EB-63B8E5D2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7" y="87644"/>
            <a:ext cx="8479055" cy="69537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FDIC Section 508 Team</a:t>
            </a:r>
          </a:p>
        </p:txBody>
      </p:sp>
      <p:pic>
        <p:nvPicPr>
          <p:cNvPr id="5" name="Picture 4" descr="FDICOfficialPhoto-BrookeAiken-White female, long brown hair, green eyes, black shirt ">
            <a:extLst>
              <a:ext uri="{FF2B5EF4-FFF2-40B4-BE49-F238E27FC236}">
                <a16:creationId xmlns:a16="http://schemas.microsoft.com/office/drawing/2014/main" id="{DF2FCCC5-9B67-2BFE-6C30-CE6E865BDC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46" y="836820"/>
            <a:ext cx="1700773" cy="24648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019DB6-EA92-24FB-622F-9931CEE75109}"/>
              </a:ext>
            </a:extLst>
          </p:cNvPr>
          <p:cNvSpPr txBox="1"/>
          <p:nvPr/>
        </p:nvSpPr>
        <p:spPr>
          <a:xfrm>
            <a:off x="3069173" y="3301710"/>
            <a:ext cx="161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Brooke Aiken</a:t>
            </a:r>
          </a:p>
        </p:txBody>
      </p:sp>
      <p:pic>
        <p:nvPicPr>
          <p:cNvPr id="13" name="Picture 12" descr="Ryan Benson photo - White male with red hair and beard with glasses ">
            <a:extLst>
              <a:ext uri="{FF2B5EF4-FFF2-40B4-BE49-F238E27FC236}">
                <a16:creationId xmlns:a16="http://schemas.microsoft.com/office/drawing/2014/main" id="{0C96675D-865A-42DF-FB67-38284C766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87" y="822580"/>
            <a:ext cx="1643260" cy="24648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9A3CF4-4F8D-5DA4-AB81-68009286261C}"/>
              </a:ext>
            </a:extLst>
          </p:cNvPr>
          <p:cNvSpPr txBox="1"/>
          <p:nvPr/>
        </p:nvSpPr>
        <p:spPr>
          <a:xfrm>
            <a:off x="6549687" y="3287470"/>
            <a:ext cx="180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Ryan Benson</a:t>
            </a:r>
          </a:p>
        </p:txBody>
      </p:sp>
      <p:pic>
        <p:nvPicPr>
          <p:cNvPr id="11" name="Picture 10" descr="Jennifer Meltz- White female- blond long hair, brown eyes">
            <a:extLst>
              <a:ext uri="{FF2B5EF4-FFF2-40B4-BE49-F238E27FC236}">
                <a16:creationId xmlns:a16="http://schemas.microsoft.com/office/drawing/2014/main" id="{3842DF57-5D6A-17E4-8967-5B58570C4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62" y="3701785"/>
            <a:ext cx="1999023" cy="19990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438EDC-EC04-4E59-451B-BF878D45C921}"/>
              </a:ext>
            </a:extLst>
          </p:cNvPr>
          <p:cNvSpPr txBox="1"/>
          <p:nvPr/>
        </p:nvSpPr>
        <p:spPr>
          <a:xfrm>
            <a:off x="1208462" y="5668129"/>
            <a:ext cx="181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Jennifer Meltz</a:t>
            </a:r>
          </a:p>
        </p:txBody>
      </p:sp>
      <p:pic>
        <p:nvPicPr>
          <p:cNvPr id="9" name="Picture 8" descr="Alfred Vallarta- Male with brown eyes and dark features ">
            <a:extLst>
              <a:ext uri="{FF2B5EF4-FFF2-40B4-BE49-F238E27FC236}">
                <a16:creationId xmlns:a16="http://schemas.microsoft.com/office/drawing/2014/main" id="{D5BBD3A3-4406-36BF-D2A2-8BECFCEF2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64" y="3750164"/>
            <a:ext cx="1999023" cy="19990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BFA992-7E43-B4B7-1A81-84BF4105D90D}"/>
              </a:ext>
            </a:extLst>
          </p:cNvPr>
          <p:cNvSpPr txBox="1"/>
          <p:nvPr/>
        </p:nvSpPr>
        <p:spPr>
          <a:xfrm>
            <a:off x="4721119" y="5765097"/>
            <a:ext cx="165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Alfred Vallarta</a:t>
            </a:r>
          </a:p>
        </p:txBody>
      </p:sp>
      <p:pic>
        <p:nvPicPr>
          <p:cNvPr id="7" name="Picture 6" descr="Danny Guzman- Male with dark brown hair and brown eyes in a suit and tie ">
            <a:extLst>
              <a:ext uri="{FF2B5EF4-FFF2-40B4-BE49-F238E27FC236}">
                <a16:creationId xmlns:a16="http://schemas.microsoft.com/office/drawing/2014/main" id="{5CEA16E7-C944-BE8F-B9C1-A1D41D63A7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3750163"/>
            <a:ext cx="1804036" cy="19990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2AADD6-17A9-0EEF-8992-0EA4E8DC7B01}"/>
              </a:ext>
            </a:extLst>
          </p:cNvPr>
          <p:cNvSpPr txBox="1"/>
          <p:nvPr/>
        </p:nvSpPr>
        <p:spPr>
          <a:xfrm>
            <a:off x="8024929" y="5735329"/>
            <a:ext cx="184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Danny Guzman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C11AC1-62FF-7273-C4BA-9B0416589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0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3" y="306138"/>
            <a:ext cx="10515597" cy="6953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j-lt"/>
              </a:rPr>
              <a:t>Developing a Section 508 Program at the FDIC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464" y="1333419"/>
            <a:ext cx="8762523" cy="5388056"/>
          </a:xfrm>
        </p:spPr>
        <p:txBody>
          <a:bodyPr numCol="1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000" dirty="0"/>
              <a:t>What is important to executives?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Annual Assessment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Documents  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Metrics!!</a:t>
            </a:r>
            <a:r>
              <a:rPr lang="en-US" altLang="en-US" sz="30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000" dirty="0"/>
              <a:t>What is important to customers?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Receiving accessible services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What is important in developing a robust program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Keep in mind - FDIC is a unique agency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pic>
        <p:nvPicPr>
          <p:cNvPr id="2050" name="Picture 2" descr="male lying on a couch screaming &quot;just stop&quot;">
            <a:extLst>
              <a:ext uri="{FF2B5EF4-FFF2-40B4-BE49-F238E27FC236}">
                <a16:creationId xmlns:a16="http://schemas.microsoft.com/office/drawing/2014/main" id="{E830D4EC-7AC9-9673-0FD6-E307E7BC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41" y="1863135"/>
            <a:ext cx="2448809" cy="14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9D72E5-F748-EC24-A08D-C5BA3995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29837"/>
            <a:ext cx="8479055" cy="695375"/>
          </a:xfrm>
        </p:spPr>
        <p:txBody>
          <a:bodyPr/>
          <a:lstStyle/>
          <a:p>
            <a:pPr algn="ctr"/>
            <a:r>
              <a:rPr lang="en-US" dirty="0"/>
              <a:t>Section 508 Services at the FDIC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9C7C2-31DE-40E2-147C-9D01E5E29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40042"/>
            <a:ext cx="10515597" cy="5016205"/>
          </a:xfrm>
        </p:spPr>
        <p:txBody>
          <a:bodyPr numCol="1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000" dirty="0"/>
              <a:t>Purchase Requisition Reviews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/>
              <a:t>Outreach/Training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000" dirty="0"/>
              <a:t>Section 508 Software and Web Application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000" dirty="0"/>
              <a:t>IT Reasonable Accommodation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000" dirty="0"/>
              <a:t>Section 508 Document Review and Assistance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000" dirty="0"/>
              <a:t>*New* Governance Stakeholder </a:t>
            </a:r>
          </a:p>
          <a:p>
            <a:endParaRPr lang="en-US" altLang="en-US" sz="36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57844-9F94-0271-8A96-7B75EE1BFE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2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3FF622-2B7C-CEAF-0F7A-1A43B44C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27" y="72954"/>
            <a:ext cx="8479055" cy="695375"/>
          </a:xfrm>
        </p:spPr>
        <p:txBody>
          <a:bodyPr/>
          <a:lstStyle/>
          <a:p>
            <a:pPr algn="ctr"/>
            <a:r>
              <a:rPr lang="en-US" dirty="0"/>
              <a:t>This </a:t>
            </a:r>
            <a:r>
              <a:rPr lang="en-US" b="1" i="1" dirty="0"/>
              <a:t>New</a:t>
            </a:r>
            <a:r>
              <a:rPr lang="en-US" dirty="0"/>
              <a:t> Product- Service 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CB3FC-482E-5292-F208-3C5A99348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37" y="845574"/>
            <a:ext cx="10316933" cy="5693338"/>
          </a:xfrm>
        </p:spPr>
        <p:txBody>
          <a:bodyPr numCol="1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Supplies a cloud computing platform for the creation and management of automated business workflows.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Came into FDIC existence between 2018/2019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Eliminating service desk emails and phone calls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FDIC Service Now selection. Tiles on a screen. Tiles include Virginia square garage- all floors, submit child care expense, mainframe operations. &#10;Popular topic tiles include:&#10;Employee life and career development, IT Service Management, Computers and Accessories, Database Operations Services, Workstation, Examination technology, Floor Plans, and Business Applications ">
            <a:extLst>
              <a:ext uri="{FF2B5EF4-FFF2-40B4-BE49-F238E27FC236}">
                <a16:creationId xmlns:a16="http://schemas.microsoft.com/office/drawing/2014/main" id="{D5CAF483-5C3C-A1F8-3460-1E7F5C13A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425" y="2511430"/>
            <a:ext cx="6813755" cy="41187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9BEC0B-822F-E99F-C088-E92FF77F8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DC8E9D-5C40-4AC3-9FCE-93CE01AB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33349"/>
            <a:ext cx="8479055" cy="695375"/>
          </a:xfrm>
        </p:spPr>
        <p:txBody>
          <a:bodyPr/>
          <a:lstStyle/>
          <a:p>
            <a:pPr algn="ctr"/>
            <a:r>
              <a:rPr lang="en-US" dirty="0"/>
              <a:t>Preparing the Vision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3FF9E-2268-4FEE-1FC6-4949332E4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28724"/>
            <a:ext cx="10515597" cy="4636920"/>
          </a:xfrm>
        </p:spPr>
        <p:txBody>
          <a:bodyPr numCol="1">
            <a:normAutofit/>
          </a:bodyPr>
          <a:lstStyle/>
          <a:p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Timing is crucial – begin conversations early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FDIC utilized the ServiceNow pre-built modules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Cost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508 Team Cost- Contractor Development for:</a:t>
            </a:r>
            <a:r>
              <a:rPr lang="en-US" sz="3000" dirty="0"/>
              <a:t>	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Requirements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Data Dictionary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Workflow 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Initial ServiceNow team - federal employees</a:t>
            </a:r>
          </a:p>
          <a:p>
            <a:pPr lvl="2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634499-235A-0A76-9191-249DA92973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F1D657-F21A-3312-F169-8E8E3917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10" y="242930"/>
            <a:ext cx="8479055" cy="6953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Requirements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57A12-05AB-434D-29B4-9F338505F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07" y="1028945"/>
            <a:ext cx="10581566" cy="5079247"/>
          </a:xfrm>
        </p:spPr>
        <p:txBody>
          <a:bodyPr numCol="1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All roles within your 508 team are essential for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Ask questions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What do  you want the page to look like?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Can you customize your landing page?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What services will you provide to your agency?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ICT Application Test Requests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VPAT/ACR Reviews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Document Reviews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Exception Requests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IT Reasonable Accommodations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Training Requests </a:t>
            </a:r>
          </a:p>
          <a:p>
            <a:pPr lvl="1"/>
            <a:endParaRPr lang="en-US" sz="3000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</p:txBody>
      </p:sp>
      <p:pic>
        <p:nvPicPr>
          <p:cNvPr id="6" name="Picture 5" descr="excel sheet tabs for areas to consider developing the service now page. Tabs are: Epics, Landing Page, Viewpoints, Roles, Admin Functions, emails, Biannual Review, ICT application test request, VPAT, document review ">
            <a:extLst>
              <a:ext uri="{FF2B5EF4-FFF2-40B4-BE49-F238E27FC236}">
                <a16:creationId xmlns:a16="http://schemas.microsoft.com/office/drawing/2014/main" id="{C526892D-86C2-3BBD-F38C-6F28D29FF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39" y="6075709"/>
            <a:ext cx="9723809" cy="5333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2F50B2-68A0-EBDA-3ED2-C7C7EAB08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8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D88647-09A3-54C6-EDB2-DCCBEA43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9545"/>
            <a:ext cx="8479055" cy="6953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 Dictionary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BB286-9FED-028A-ADFB-EBEEC77E9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Foundation for your ServiceNow modules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What questions will you ask within your modules?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What is the information you need from your customers?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</p:txBody>
      </p:sp>
      <p:pic>
        <p:nvPicPr>
          <p:cNvPr id="8" name="Picture 7" descr="Sample questions within the ICT Application Test Request&#10;Credential/Log in information needed for testing?&#10;Role Based Testing&#10;Sample data Provided&#10;Will the application time out? ">
            <a:extLst>
              <a:ext uri="{FF2B5EF4-FFF2-40B4-BE49-F238E27FC236}">
                <a16:creationId xmlns:a16="http://schemas.microsoft.com/office/drawing/2014/main" id="{ED5E4E1D-0567-A923-6B6F-D842084FC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77" y="3787308"/>
            <a:ext cx="10817532" cy="19525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FC5573-5775-173F-9881-280F76176D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BD70-6B25-4B7C-8BBA-CD75C21C6D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36744"/>
      </p:ext>
    </p:extLst>
  </p:cSld>
  <p:clrMapOvr>
    <a:masterClrMapping/>
  </p:clrMapOvr>
</p:sld>
</file>

<file path=ppt/theme/theme1.xml><?xml version="1.0" encoding="utf-8"?>
<a:theme xmlns:a="http://schemas.openxmlformats.org/drawingml/2006/main" name="FDIC theme white">
  <a:themeElements>
    <a:clrScheme name="FDIC colors">
      <a:dk1>
        <a:srgbClr val="003256"/>
      </a:dk1>
      <a:lt1>
        <a:srgbClr val="FFFFFF"/>
      </a:lt1>
      <a:dk2>
        <a:srgbClr val="44546A"/>
      </a:dk2>
      <a:lt2>
        <a:srgbClr val="E7E6E6"/>
      </a:lt2>
      <a:accent1>
        <a:srgbClr val="003256"/>
      </a:accent1>
      <a:accent2>
        <a:srgbClr val="B7AC83"/>
      </a:accent2>
      <a:accent3>
        <a:srgbClr val="7F7141"/>
      </a:accent3>
      <a:accent4>
        <a:srgbClr val="20509E"/>
      </a:accent4>
      <a:accent5>
        <a:srgbClr val="38B6FF"/>
      </a:accent5>
      <a:accent6>
        <a:srgbClr val="4B81A8"/>
      </a:accent6>
      <a:hlink>
        <a:srgbClr val="0563C1"/>
      </a:hlink>
      <a:folHlink>
        <a:srgbClr val="38B6FF"/>
      </a:folHlink>
    </a:clrScheme>
    <a:fontScheme name="FDIC fonts">
      <a:majorFont>
        <a:latin typeface="Merriweather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8" id="{7F54C6A2-9D6B-474E-AB5B-58DB89F99879}" vid="{FD99EBD3-B324-43F2-BFF1-5A64924C872D}"/>
    </a:ext>
  </a:extLst>
</a:theme>
</file>

<file path=ppt/theme/theme2.xml><?xml version="1.0" encoding="utf-8"?>
<a:theme xmlns:a="http://schemas.openxmlformats.org/drawingml/2006/main" name="FDIC theme gold">
  <a:themeElements>
    <a:clrScheme name="FDIC colors">
      <a:dk1>
        <a:srgbClr val="003256"/>
      </a:dk1>
      <a:lt1>
        <a:srgbClr val="FFFFFF"/>
      </a:lt1>
      <a:dk2>
        <a:srgbClr val="44546A"/>
      </a:dk2>
      <a:lt2>
        <a:srgbClr val="E7E6E6"/>
      </a:lt2>
      <a:accent1>
        <a:srgbClr val="003256"/>
      </a:accent1>
      <a:accent2>
        <a:srgbClr val="B7AC83"/>
      </a:accent2>
      <a:accent3>
        <a:srgbClr val="7F7141"/>
      </a:accent3>
      <a:accent4>
        <a:srgbClr val="20509E"/>
      </a:accent4>
      <a:accent5>
        <a:srgbClr val="38B6FF"/>
      </a:accent5>
      <a:accent6>
        <a:srgbClr val="4B81A8"/>
      </a:accent6>
      <a:hlink>
        <a:srgbClr val="0563C1"/>
      </a:hlink>
      <a:folHlink>
        <a:srgbClr val="38B6FF"/>
      </a:folHlink>
    </a:clrScheme>
    <a:fontScheme name="FDIC fonts">
      <a:majorFont>
        <a:latin typeface="Merriweather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8" id="{7F54C6A2-9D6B-474E-AB5B-58DB89F99879}" vid="{0A0BE42A-A75C-4CD5-8939-16347A675B39}"/>
    </a:ext>
  </a:extLst>
</a:theme>
</file>

<file path=ppt/theme/theme3.xml><?xml version="1.0" encoding="utf-8"?>
<a:theme xmlns:a="http://schemas.openxmlformats.org/drawingml/2006/main" name="1_FDIC theme white">
  <a:themeElements>
    <a:clrScheme name="FDIC colors">
      <a:dk1>
        <a:srgbClr val="003256"/>
      </a:dk1>
      <a:lt1>
        <a:srgbClr val="FFFFFF"/>
      </a:lt1>
      <a:dk2>
        <a:srgbClr val="44546A"/>
      </a:dk2>
      <a:lt2>
        <a:srgbClr val="E7E6E6"/>
      </a:lt2>
      <a:accent1>
        <a:srgbClr val="003256"/>
      </a:accent1>
      <a:accent2>
        <a:srgbClr val="B7AC83"/>
      </a:accent2>
      <a:accent3>
        <a:srgbClr val="7F7141"/>
      </a:accent3>
      <a:accent4>
        <a:srgbClr val="20509E"/>
      </a:accent4>
      <a:accent5>
        <a:srgbClr val="38B6FF"/>
      </a:accent5>
      <a:accent6>
        <a:srgbClr val="4B81A8"/>
      </a:accent6>
      <a:hlink>
        <a:srgbClr val="0563C1"/>
      </a:hlink>
      <a:folHlink>
        <a:srgbClr val="38B6FF"/>
      </a:folHlink>
    </a:clrScheme>
    <a:fontScheme name="FDIC fonts">
      <a:majorFont>
        <a:latin typeface="Merriweather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8" id="{7F54C6A2-9D6B-474E-AB5B-58DB89F99879}" vid="{FD99EBD3-B324-43F2-BFF1-5A64924C872D}"/>
    </a:ext>
  </a:extLst>
</a:theme>
</file>

<file path=ppt/theme/theme4.xml><?xml version="1.0" encoding="utf-8"?>
<a:theme xmlns:a="http://schemas.openxmlformats.org/drawingml/2006/main" name="2_FDIC theme white">
  <a:themeElements>
    <a:clrScheme name="FDIC colors">
      <a:dk1>
        <a:srgbClr val="003256"/>
      </a:dk1>
      <a:lt1>
        <a:srgbClr val="FFFFFF"/>
      </a:lt1>
      <a:dk2>
        <a:srgbClr val="44546A"/>
      </a:dk2>
      <a:lt2>
        <a:srgbClr val="E7E6E6"/>
      </a:lt2>
      <a:accent1>
        <a:srgbClr val="003256"/>
      </a:accent1>
      <a:accent2>
        <a:srgbClr val="B7AC83"/>
      </a:accent2>
      <a:accent3>
        <a:srgbClr val="7F7141"/>
      </a:accent3>
      <a:accent4>
        <a:srgbClr val="20509E"/>
      </a:accent4>
      <a:accent5>
        <a:srgbClr val="38B6FF"/>
      </a:accent5>
      <a:accent6>
        <a:srgbClr val="4B81A8"/>
      </a:accent6>
      <a:hlink>
        <a:srgbClr val="0563C1"/>
      </a:hlink>
      <a:folHlink>
        <a:srgbClr val="38B6FF"/>
      </a:folHlink>
    </a:clrScheme>
    <a:fontScheme name="FDIC fonts">
      <a:majorFont>
        <a:latin typeface="Merriweather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8" id="{7F54C6A2-9D6B-474E-AB5B-58DB89F99879}" vid="{FD99EBD3-B324-43F2-BFF1-5A64924C872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82B636286446498F87D5C665FFB052" ma:contentTypeVersion="14" ma:contentTypeDescription="Create a new document." ma:contentTypeScope="" ma:versionID="7fc67c1e8b8410b3343ce4171c1029e9">
  <xsd:schema xmlns:xsd="http://www.w3.org/2001/XMLSchema" xmlns:xs="http://www.w3.org/2001/XMLSchema" xmlns:p="http://schemas.microsoft.com/office/2006/metadata/properties" xmlns:ns2="4158f9d3-fb88-494c-bffd-6ff89289674d" xmlns:ns3="00dc60f3-7cd2-47cf-a0f6-ce37dfcd6526" xmlns:ns4="fb965e4d-dc99-4cb0-9349-553d046c649f" targetNamespace="http://schemas.microsoft.com/office/2006/metadata/properties" ma:root="true" ma:fieldsID="40587142dbeb2cfd70a732fb580669af" ns2:_="" ns3:_="" ns4:_="">
    <xsd:import namespace="4158f9d3-fb88-494c-bffd-6ff89289674d"/>
    <xsd:import namespace="00dc60f3-7cd2-47cf-a0f6-ce37dfcd6526"/>
    <xsd:import namespace="fb965e4d-dc99-4cb0-9349-553d046c64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8f9d3-fb88-494c-bffd-6ff8928967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58a1203-ac53-45d5-a518-17ee4e78f8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c60f3-7cd2-47cf-a0f6-ce37dfcd652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acec6d4-ed07-46b1-952a-a3d71b2ade04}" ma:internalName="TaxCatchAll" ma:showField="CatchAllData" ma:web="00dc60f3-7cd2-47cf-a0f6-ce37dfcd65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65e4d-dc99-4cb0-9349-553d046c649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dc60f3-7cd2-47cf-a0f6-ce37dfcd6526" xsi:nil="true"/>
    <lcf76f155ced4ddcb4097134ff3c332f xmlns="4158f9d3-fb88-494c-bffd-6ff89289674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E5D403-52E7-40D0-81FD-2772327EF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58f9d3-fb88-494c-bffd-6ff89289674d"/>
    <ds:schemaRef ds:uri="00dc60f3-7cd2-47cf-a0f6-ce37dfcd6526"/>
    <ds:schemaRef ds:uri="fb965e4d-dc99-4cb0-9349-553d046c64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8CAAC2-A29C-4BA3-AE05-6FD3A250D5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D8BBAE-7115-4DF4-9776-1F6CFBE2E26D}">
  <ds:schemaRefs>
    <ds:schemaRef ds:uri="fb965e4d-dc99-4cb0-9349-553d046c649f"/>
    <ds:schemaRef ds:uri="4158f9d3-fb88-494c-bffd-6ff89289674d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0dc60f3-7cd2-47cf-a0f6-ce37dfcd65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template8</Template>
  <TotalTime>1819</TotalTime>
  <Words>653</Words>
  <Application>Microsoft Macintosh PowerPoint</Application>
  <PresentationFormat>Widescreen</PresentationFormat>
  <Paragraphs>131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DM Sans</vt:lpstr>
      <vt:lpstr>Merriweather</vt:lpstr>
      <vt:lpstr>Source Sans Pro</vt:lpstr>
      <vt:lpstr>FDIC theme white</vt:lpstr>
      <vt:lpstr>FDIC theme gold</vt:lpstr>
      <vt:lpstr>1_FDIC theme white</vt:lpstr>
      <vt:lpstr>2_FDIC theme white</vt:lpstr>
      <vt:lpstr>IT Accessibility Community Meeting </vt:lpstr>
      <vt:lpstr>What is the FDIC? </vt:lpstr>
      <vt:lpstr>FDIC Section 508 Team</vt:lpstr>
      <vt:lpstr>Developing a Section 508 Program at the FDIC</vt:lpstr>
      <vt:lpstr>Section 508 Services at the FDIC </vt:lpstr>
      <vt:lpstr>This New Product- Service Now</vt:lpstr>
      <vt:lpstr>Preparing the Vision </vt:lpstr>
      <vt:lpstr>Requirements </vt:lpstr>
      <vt:lpstr>Data Dictionary </vt:lpstr>
      <vt:lpstr>Workflows </vt:lpstr>
      <vt:lpstr>“If You Build It… They Will Come” </vt:lpstr>
      <vt:lpstr> Ticket Management and Expectations </vt:lpstr>
      <vt:lpstr>Reporting and Executive Feedback  </vt:lpstr>
      <vt:lpstr>How to Request a 508 Service</vt:lpstr>
      <vt:lpstr>Takeaways and Lessons Learned </vt:lpstr>
      <vt:lpstr>Questions &amp; Contact Information </vt:lpstr>
    </vt:vector>
  </TitlesOfParts>
  <Company>FDIC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FDIC Automated Business Workflow - ITACM Dec 2025</dc:title>
  <dc:subject>Section 508 at the FDIC - Section 508 Awareness Training</dc:subject>
  <dc:creator>FDIC</dc:creator>
  <cp:keywords>508, awareness, training</cp:keywords>
  <dc:description/>
  <cp:lastModifiedBy>MichaelDHorton</cp:lastModifiedBy>
  <cp:revision>15</cp:revision>
  <dcterms:created xsi:type="dcterms:W3CDTF">2021-04-28T19:08:24Z</dcterms:created>
  <dcterms:modified xsi:type="dcterms:W3CDTF">2025-12-09T15:12:27Z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0x010100D082B636286446498F87D5C665FFB052</vt:lpwstr>
  </property>
  <property fmtid="{D5CDD505-2E9C-101B-9397-08002B2CF9AE}" pid="3" name="MediaServiceImageTags">
    <vt:lpwstr/>
  </property>
  <property fmtid="{D5CDD505-2E9C-101B-9397-08002B2CF9AE}" pid="4" name="MSIP_Label_3be8ab8c-433c-4394-a4fb-cd2d5c4d0a5e_Enabled">
    <vt:lpwstr>true</vt:lpwstr>
  </property>
  <property fmtid="{D5CDD505-2E9C-101B-9397-08002B2CF9AE}" pid="5" name="MSIP_Label_3be8ab8c-433c-4394-a4fb-cd2d5c4d0a5e_SetDate">
    <vt:lpwstr>2025-08-22T14:49:24Z</vt:lpwstr>
  </property>
  <property fmtid="{D5CDD505-2E9C-101B-9397-08002B2CF9AE}" pid="6" name="MSIP_Label_3be8ab8c-433c-4394-a4fb-cd2d5c4d0a5e_Method">
    <vt:lpwstr>Privileged</vt:lpwstr>
  </property>
  <property fmtid="{D5CDD505-2E9C-101B-9397-08002B2CF9AE}" pid="7" name="MSIP_Label_3be8ab8c-433c-4394-a4fb-cd2d5c4d0a5e_Name">
    <vt:lpwstr>None</vt:lpwstr>
  </property>
  <property fmtid="{D5CDD505-2E9C-101B-9397-08002B2CF9AE}" pid="8" name="MSIP_Label_3be8ab8c-433c-4394-a4fb-cd2d5c4d0a5e_SiteId">
    <vt:lpwstr>26c83bc9-31c1-4d77-a523-0816095aba31</vt:lpwstr>
  </property>
  <property fmtid="{D5CDD505-2E9C-101B-9397-08002B2CF9AE}" pid="9" name="MSIP_Label_3be8ab8c-433c-4394-a4fb-cd2d5c4d0a5e_ActionId">
    <vt:lpwstr>4a92e3de-0349-4257-b4d8-74a999471740</vt:lpwstr>
  </property>
  <property fmtid="{D5CDD505-2E9C-101B-9397-08002B2CF9AE}" pid="10" name="MSIP_Label_3be8ab8c-433c-4394-a4fb-cd2d5c4d0a5e_ContentBits">
    <vt:lpwstr>0</vt:lpwstr>
  </property>
  <property fmtid="{D5CDD505-2E9C-101B-9397-08002B2CF9AE}" pid="11" name="MSIP_Label_3be8ab8c-433c-4394-a4fb-cd2d5c4d0a5e_Tag">
    <vt:lpwstr>10, 0, 1, 2</vt:lpwstr>
  </property>
</Properties>
</file>