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8" r:id="rId2"/>
  </p:sldMasterIdLst>
  <p:notesMasterIdLst>
    <p:notesMasterId r:id="rId25"/>
  </p:notesMasterIdLst>
  <p:sldIdLst>
    <p:sldId id="256" r:id="rId3"/>
    <p:sldId id="275" r:id="rId4"/>
    <p:sldId id="276" r:id="rId5"/>
    <p:sldId id="277" r:id="rId6"/>
    <p:sldId id="278" r:id="rId7"/>
    <p:sldId id="279" r:id="rId8"/>
    <p:sldId id="280" r:id="rId9"/>
    <p:sldId id="281" r:id="rId10"/>
    <p:sldId id="282" r:id="rId11"/>
    <p:sldId id="283" r:id="rId12"/>
    <p:sldId id="284" r:id="rId13"/>
    <p:sldId id="290" r:id="rId14"/>
    <p:sldId id="286" r:id="rId15"/>
    <p:sldId id="287" r:id="rId16"/>
    <p:sldId id="288" r:id="rId17"/>
    <p:sldId id="289" r:id="rId18"/>
    <p:sldId id="292" r:id="rId19"/>
    <p:sldId id="297" r:id="rId20"/>
    <p:sldId id="291" r:id="rId21"/>
    <p:sldId id="294" r:id="rId22"/>
    <p:sldId id="295" r:id="rId23"/>
    <p:sldId id="296" r:id="rId2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6364" autoAdjust="0"/>
  </p:normalViewPr>
  <p:slideViewPr>
    <p:cSldViewPr snapToGrid="0">
      <p:cViewPr varScale="1">
        <p:scale>
          <a:sx n="100" d="100"/>
          <a:sy n="100" d="100"/>
        </p:scale>
        <p:origin x="1192"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Introduces DPM</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BF868BE-E91F-4B04-8B51-0D971AF2905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9030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6256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2" name="Picture 1" descr="A picture containing text, clipart&#10;&#10;Description automatically generated">
            <a:extLst>
              <a:ext uri="{FF2B5EF4-FFF2-40B4-BE49-F238E27FC236}">
                <a16:creationId xmlns:a16="http://schemas.microsoft.com/office/drawing/2014/main" id="{4155D18B-D608-A158-1014-3CF53CF7F224}"/>
              </a:ext>
            </a:extLst>
          </p:cNvPr>
          <p:cNvPicPr>
            <a:picLocks noChangeAspect="1"/>
          </p:cNvPicPr>
          <p:nvPr userDrawn="1"/>
        </p:nvPicPr>
        <p:blipFill>
          <a:blip r:embed="rId2"/>
          <a:stretch>
            <a:fillRect/>
          </a:stretch>
        </p:blipFill>
        <p:spPr>
          <a:xfrm>
            <a:off x="8951218" y="3106002"/>
            <a:ext cx="1453896" cy="913191"/>
          </a:xfrm>
          <a:prstGeom prst="rect">
            <a:avLst/>
          </a:prstGeom>
        </p:spPr>
      </p:pic>
      <p:pic>
        <p:nvPicPr>
          <p:cNvPr id="4" name="Google Shape;19;p4" descr="GSA Starmark logo">
            <a:extLst>
              <a:ext uri="{FF2B5EF4-FFF2-40B4-BE49-F238E27FC236}">
                <a16:creationId xmlns:a16="http://schemas.microsoft.com/office/drawing/2014/main" id="{1A5CD107-9EAC-9708-2347-84735F944955}"/>
              </a:ext>
            </a:extLst>
          </p:cNvPr>
          <p:cNvPicPr preferRelativeResize="0"/>
          <p:nvPr userDrawn="1"/>
        </p:nvPicPr>
        <p:blipFill rotWithShape="1">
          <a:blip r:embed="rId3">
            <a:alphaModFix/>
          </a:blip>
          <a:srcRect/>
          <a:stretch/>
        </p:blipFill>
        <p:spPr>
          <a:xfrm>
            <a:off x="7850133" y="3111500"/>
            <a:ext cx="914400" cy="914400"/>
          </a:xfrm>
          <a:prstGeom prst="rect">
            <a:avLst/>
          </a:prstGeom>
          <a:noFill/>
          <a:ln>
            <a:noFill/>
          </a:ln>
        </p:spPr>
      </p:pic>
      <p:pic>
        <p:nvPicPr>
          <p:cNvPr id="5" name="Google Shape;20;p4" descr="Seal of the CIO Council">
            <a:extLst>
              <a:ext uri="{FF2B5EF4-FFF2-40B4-BE49-F238E27FC236}">
                <a16:creationId xmlns:a16="http://schemas.microsoft.com/office/drawing/2014/main" id="{B4959414-1FB3-6D44-1B34-318D170E9A89}"/>
              </a:ext>
            </a:extLst>
          </p:cNvPr>
          <p:cNvPicPr preferRelativeResize="0"/>
          <p:nvPr userDrawn="1"/>
        </p:nvPicPr>
        <p:blipFill rotWithShape="1">
          <a:blip r:embed="rId4">
            <a:alphaModFix/>
          </a:blip>
          <a:srcRect/>
          <a:stretch/>
        </p:blipFill>
        <p:spPr>
          <a:xfrm>
            <a:off x="10591800" y="3073563"/>
            <a:ext cx="979610" cy="9780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3 Content Columns + Headings" preserve="1" userDrawn="1">
  <p:cSld name="1_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1" name="Google Shape;61;p11"/>
          <p:cNvSpPr txBox="1">
            <a:spLocks noGrp="1"/>
          </p:cNvSpPr>
          <p:nvPr>
            <p:ph type="body" idx="3"/>
          </p:nvPr>
        </p:nvSpPr>
        <p:spPr>
          <a:xfrm>
            <a:off x="457200" y="2338306"/>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3" name="Google Shape;63;p11"/>
          <p:cNvSpPr txBox="1">
            <a:spLocks noGrp="1"/>
          </p:cNvSpPr>
          <p:nvPr>
            <p:ph type="body" idx="5"/>
          </p:nvPr>
        </p:nvSpPr>
        <p:spPr>
          <a:xfrm>
            <a:off x="457200" y="3305012"/>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0" name="Google Shape;63;p11"/>
          <p:cNvSpPr txBox="1">
            <a:spLocks noGrp="1"/>
          </p:cNvSpPr>
          <p:nvPr>
            <p:ph type="body" idx="13"/>
          </p:nvPr>
        </p:nvSpPr>
        <p:spPr>
          <a:xfrm>
            <a:off x="457200" y="427171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 name="Media Placeholder 2"/>
          <p:cNvSpPr>
            <a:spLocks noGrp="1"/>
          </p:cNvSpPr>
          <p:nvPr>
            <p:ph type="media" sz="quarter" idx="14"/>
          </p:nvPr>
        </p:nvSpPr>
        <p:spPr>
          <a:xfrm>
            <a:off x="4198937" y="1373189"/>
            <a:ext cx="926219" cy="760411"/>
          </a:xfrm>
          <a:prstGeom prst="rect">
            <a:avLst/>
          </a:prstGeom>
        </p:spPr>
        <p:txBody>
          <a:bodyPr/>
          <a:lstStyle/>
          <a:p>
            <a:endParaRPr lang="en-US" dirty="0"/>
          </a:p>
        </p:txBody>
      </p:sp>
      <p:sp>
        <p:nvSpPr>
          <p:cNvPr id="19" name="Google Shape;63;p11"/>
          <p:cNvSpPr txBox="1">
            <a:spLocks noGrp="1"/>
          </p:cNvSpPr>
          <p:nvPr>
            <p:ph type="body" idx="18"/>
          </p:nvPr>
        </p:nvSpPr>
        <p:spPr>
          <a:xfrm>
            <a:off x="457200" y="5238424"/>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20" name="Media Placeholder 2"/>
          <p:cNvSpPr>
            <a:spLocks noGrp="1"/>
          </p:cNvSpPr>
          <p:nvPr>
            <p:ph type="media" sz="quarter" idx="19"/>
          </p:nvPr>
        </p:nvSpPr>
        <p:spPr>
          <a:xfrm>
            <a:off x="4198936" y="2338306"/>
            <a:ext cx="926219" cy="760411"/>
          </a:xfrm>
          <a:prstGeom prst="rect">
            <a:avLst/>
          </a:prstGeom>
        </p:spPr>
        <p:txBody>
          <a:bodyPr/>
          <a:lstStyle/>
          <a:p>
            <a:endParaRPr lang="en-US" dirty="0"/>
          </a:p>
        </p:txBody>
      </p:sp>
      <p:sp>
        <p:nvSpPr>
          <p:cNvPr id="21" name="Media Placeholder 2"/>
          <p:cNvSpPr>
            <a:spLocks noGrp="1"/>
          </p:cNvSpPr>
          <p:nvPr>
            <p:ph type="media" sz="quarter" idx="20"/>
          </p:nvPr>
        </p:nvSpPr>
        <p:spPr>
          <a:xfrm>
            <a:off x="4198935" y="3303423"/>
            <a:ext cx="926219" cy="760411"/>
          </a:xfrm>
          <a:prstGeom prst="rect">
            <a:avLst/>
          </a:prstGeom>
        </p:spPr>
        <p:txBody>
          <a:bodyPr/>
          <a:lstStyle/>
          <a:p>
            <a:endParaRPr lang="en-US" dirty="0"/>
          </a:p>
        </p:txBody>
      </p:sp>
      <p:sp>
        <p:nvSpPr>
          <p:cNvPr id="22" name="Media Placeholder 2"/>
          <p:cNvSpPr>
            <a:spLocks noGrp="1"/>
          </p:cNvSpPr>
          <p:nvPr>
            <p:ph type="media" sz="quarter" idx="21"/>
          </p:nvPr>
        </p:nvSpPr>
        <p:spPr>
          <a:xfrm>
            <a:off x="4198934" y="4268540"/>
            <a:ext cx="926219" cy="760411"/>
          </a:xfrm>
          <a:prstGeom prst="rect">
            <a:avLst/>
          </a:prstGeom>
        </p:spPr>
        <p:txBody>
          <a:bodyPr/>
          <a:lstStyle/>
          <a:p>
            <a:endParaRPr lang="en-US" dirty="0"/>
          </a:p>
        </p:txBody>
      </p:sp>
      <p:sp>
        <p:nvSpPr>
          <p:cNvPr id="23" name="Media Placeholder 2"/>
          <p:cNvSpPr>
            <a:spLocks noGrp="1"/>
          </p:cNvSpPr>
          <p:nvPr>
            <p:ph type="media" sz="quarter" idx="22"/>
          </p:nvPr>
        </p:nvSpPr>
        <p:spPr>
          <a:xfrm>
            <a:off x="4198934" y="5233657"/>
            <a:ext cx="926219" cy="760411"/>
          </a:xfrm>
          <a:prstGeom prst="rect">
            <a:avLst/>
          </a:prstGeom>
        </p:spPr>
        <p:txBody>
          <a:bodyPr/>
          <a:lstStyle/>
          <a:p>
            <a:endParaRPr lang="en-US" dirty="0"/>
          </a:p>
        </p:txBody>
      </p:sp>
    </p:spTree>
    <p:extLst>
      <p:ext uri="{BB962C8B-B14F-4D97-AF65-F5344CB8AC3E}">
        <p14:creationId xmlns:p14="http://schemas.microsoft.com/office/powerpoint/2010/main" val="170207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3 Content Columns + Headings" preserve="1" userDrawn="1">
  <p:cSld name="1_Title and 3 Content Columns + Headings">
    <p:bg>
      <p:bgPr>
        <a:solidFill>
          <a:schemeClr val="lt1"/>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1" name="Google Shape;61;p11"/>
          <p:cNvSpPr txBox="1">
            <a:spLocks noGrp="1"/>
          </p:cNvSpPr>
          <p:nvPr>
            <p:ph type="body" idx="3"/>
          </p:nvPr>
        </p:nvSpPr>
        <p:spPr>
          <a:xfrm>
            <a:off x="457200" y="2338306"/>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3" name="Google Shape;63;p11"/>
          <p:cNvSpPr txBox="1">
            <a:spLocks noGrp="1"/>
          </p:cNvSpPr>
          <p:nvPr>
            <p:ph type="body" idx="5"/>
          </p:nvPr>
        </p:nvSpPr>
        <p:spPr>
          <a:xfrm>
            <a:off x="457200" y="3305012"/>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0" name="Google Shape;63;p11"/>
          <p:cNvSpPr txBox="1">
            <a:spLocks noGrp="1"/>
          </p:cNvSpPr>
          <p:nvPr>
            <p:ph type="body" idx="13"/>
          </p:nvPr>
        </p:nvSpPr>
        <p:spPr>
          <a:xfrm>
            <a:off x="457200" y="427171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 name="Media Placeholder 2"/>
          <p:cNvSpPr>
            <a:spLocks noGrp="1"/>
          </p:cNvSpPr>
          <p:nvPr>
            <p:ph type="media" sz="quarter" idx="14"/>
          </p:nvPr>
        </p:nvSpPr>
        <p:spPr>
          <a:xfrm>
            <a:off x="4198937" y="1373189"/>
            <a:ext cx="926219" cy="760411"/>
          </a:xfrm>
          <a:prstGeom prst="rect">
            <a:avLst/>
          </a:prstGeom>
        </p:spPr>
        <p:txBody>
          <a:bodyPr/>
          <a:lstStyle/>
          <a:p>
            <a:endParaRPr lang="en-US" dirty="0"/>
          </a:p>
        </p:txBody>
      </p:sp>
      <p:sp>
        <p:nvSpPr>
          <p:cNvPr id="19" name="Google Shape;63;p11"/>
          <p:cNvSpPr txBox="1">
            <a:spLocks noGrp="1"/>
          </p:cNvSpPr>
          <p:nvPr>
            <p:ph type="body" idx="18"/>
          </p:nvPr>
        </p:nvSpPr>
        <p:spPr>
          <a:xfrm>
            <a:off x="457200" y="5238424"/>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accent4"/>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20" name="Media Placeholder 2"/>
          <p:cNvSpPr>
            <a:spLocks noGrp="1"/>
          </p:cNvSpPr>
          <p:nvPr>
            <p:ph type="media" sz="quarter" idx="19"/>
          </p:nvPr>
        </p:nvSpPr>
        <p:spPr>
          <a:xfrm>
            <a:off x="4198936" y="2338306"/>
            <a:ext cx="926219" cy="760411"/>
          </a:xfrm>
          <a:prstGeom prst="rect">
            <a:avLst/>
          </a:prstGeom>
        </p:spPr>
        <p:txBody>
          <a:bodyPr/>
          <a:lstStyle/>
          <a:p>
            <a:endParaRPr lang="en-US" dirty="0"/>
          </a:p>
        </p:txBody>
      </p:sp>
      <p:sp>
        <p:nvSpPr>
          <p:cNvPr id="21" name="Media Placeholder 2"/>
          <p:cNvSpPr>
            <a:spLocks noGrp="1"/>
          </p:cNvSpPr>
          <p:nvPr>
            <p:ph type="media" sz="quarter" idx="20"/>
          </p:nvPr>
        </p:nvSpPr>
        <p:spPr>
          <a:xfrm>
            <a:off x="4198935" y="3303423"/>
            <a:ext cx="926219" cy="760411"/>
          </a:xfrm>
          <a:prstGeom prst="rect">
            <a:avLst/>
          </a:prstGeom>
        </p:spPr>
        <p:txBody>
          <a:bodyPr/>
          <a:lstStyle/>
          <a:p>
            <a:endParaRPr lang="en-US" dirty="0"/>
          </a:p>
        </p:txBody>
      </p:sp>
      <p:sp>
        <p:nvSpPr>
          <p:cNvPr id="22" name="Media Placeholder 2"/>
          <p:cNvSpPr>
            <a:spLocks noGrp="1"/>
          </p:cNvSpPr>
          <p:nvPr>
            <p:ph type="media" sz="quarter" idx="21"/>
          </p:nvPr>
        </p:nvSpPr>
        <p:spPr>
          <a:xfrm>
            <a:off x="4198934" y="4268540"/>
            <a:ext cx="926219" cy="760411"/>
          </a:xfrm>
          <a:prstGeom prst="rect">
            <a:avLst/>
          </a:prstGeom>
        </p:spPr>
        <p:txBody>
          <a:bodyPr/>
          <a:lstStyle/>
          <a:p>
            <a:endParaRPr lang="en-US" dirty="0"/>
          </a:p>
        </p:txBody>
      </p:sp>
      <p:sp>
        <p:nvSpPr>
          <p:cNvPr id="23" name="Media Placeholder 2"/>
          <p:cNvSpPr>
            <a:spLocks noGrp="1"/>
          </p:cNvSpPr>
          <p:nvPr>
            <p:ph type="media" sz="quarter" idx="22"/>
          </p:nvPr>
        </p:nvSpPr>
        <p:spPr>
          <a:xfrm>
            <a:off x="4198934" y="5233657"/>
            <a:ext cx="926219" cy="760411"/>
          </a:xfrm>
          <a:prstGeom prst="rect">
            <a:avLst/>
          </a:prstGeom>
        </p:spPr>
        <p:txBody>
          <a:bodyPr/>
          <a:lstStyle/>
          <a:p>
            <a:endParaRPr lang="en-US" dirty="0"/>
          </a:p>
        </p:txBody>
      </p:sp>
    </p:spTree>
    <p:extLst>
      <p:ext uri="{BB962C8B-B14F-4D97-AF65-F5344CB8AC3E}">
        <p14:creationId xmlns:p14="http://schemas.microsoft.com/office/powerpoint/2010/main" val="29646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222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5" name="Google Shape;25;p7"/>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6" name="Google Shape;26;p7"/>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7" name="Google Shape;27;p7"/>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8" name="Google Shape;28;p7"/>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3769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 name="Text Placeholder 2"/>
          <p:cNvSpPr>
            <a:spLocks noGrp="1"/>
          </p:cNvSpPr>
          <p:nvPr>
            <p:ph type="body" sz="quarter" idx="13"/>
          </p:nvPr>
        </p:nvSpPr>
        <p:spPr>
          <a:xfrm>
            <a:off x="534988" y="1211263"/>
            <a:ext cx="10931525" cy="5603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4"/>
          </p:nvPr>
        </p:nvSpPr>
        <p:spPr>
          <a:xfrm>
            <a:off x="534988" y="1919288"/>
            <a:ext cx="10931525" cy="4176712"/>
          </a:xfrm>
          <a:prstGeom prst="rect">
            <a:avLst/>
          </a:prstGeom>
        </p:spPr>
        <p:txBody>
          <a:bodyPr/>
          <a:lstStyle/>
          <a:p>
            <a:endParaRPr lang="en-US" dirty="0"/>
          </a:p>
        </p:txBody>
      </p:sp>
    </p:spTree>
    <p:extLst>
      <p:ext uri="{BB962C8B-B14F-4D97-AF65-F5344CB8AC3E}">
        <p14:creationId xmlns:p14="http://schemas.microsoft.com/office/powerpoint/2010/main" val="208679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0366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ntent Columns" preserve="1" userDrawn="1">
  <p:cSld name="1_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 name="Picture Placeholder 2"/>
          <p:cNvSpPr>
            <a:spLocks noGrp="1"/>
          </p:cNvSpPr>
          <p:nvPr>
            <p:ph type="pic" sz="quarter" idx="13"/>
          </p:nvPr>
        </p:nvSpPr>
        <p:spPr>
          <a:xfrm>
            <a:off x="6276975" y="1371600"/>
            <a:ext cx="5457825" cy="4937125"/>
          </a:xfrm>
          <a:prstGeom prst="rect">
            <a:avLst/>
          </a:prstGeom>
        </p:spPr>
        <p:txBody>
          <a:bodyPr/>
          <a:lstStyle/>
          <a:p>
            <a:endParaRPr lang="en-US" dirty="0"/>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89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0251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7144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4779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dirty="0">
                <a:solidFill>
                  <a:schemeClr val="lt1"/>
                </a:solidFill>
                <a:latin typeface="Helvetica Neue"/>
                <a:ea typeface="Helvetica Neue"/>
                <a:cs typeface="Helvetica Neue"/>
                <a:sym typeface="Helvetica Neue"/>
              </a:rPr>
              <a:t>Click to edit Master title style</a:t>
            </a:r>
            <a:endParaRPr sz="4500" b="1" i="0" u="none" strike="noStrike" cap="none" dirty="0">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dirty="0">
                <a:solidFill>
                  <a:schemeClr val="lt1"/>
                </a:solidFill>
                <a:latin typeface="Helvetica Neue"/>
                <a:ea typeface="Helvetica Neue"/>
                <a:cs typeface="Helvetica Neue"/>
                <a:sym typeface="Helvetica Neue"/>
              </a:rPr>
              <a:t>Click to edit Subtitle</a:t>
            </a:r>
            <a:endParaRPr sz="3000" b="1" i="1" u="none" strike="noStrike" cap="none" dirty="0">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4">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12">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33;p5"/>
          <p:cNvSpPr/>
          <p:nvPr userDrawn="1"/>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2022  /  General Services Administration  /  National Institutes of Health  /  Federal CIO Council </a:t>
            </a:r>
            <a:endParaRPr sz="800" b="0" i="0" u="none" strike="noStrike" cap="none" dirty="0">
              <a:solidFill>
                <a:srgbClr val="006197"/>
              </a:solidFill>
              <a:latin typeface="Arial"/>
              <a:ea typeface="Arial"/>
              <a:cs typeface="Arial"/>
              <a:sym typeface="Arial"/>
            </a:endParaRPr>
          </a:p>
        </p:txBody>
      </p:sp>
    </p:spTree>
    <p:extLst>
      <p:ext uri="{BB962C8B-B14F-4D97-AF65-F5344CB8AC3E}">
        <p14:creationId xmlns:p14="http://schemas.microsoft.com/office/powerpoint/2010/main" val="223944390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8"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PbBZjT7nuoA"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Unlocking the Power of Accessibility</a:t>
            </a:r>
            <a:endParaRPr sz="2800" dirty="0"/>
          </a:p>
        </p:txBody>
      </p:sp>
      <p:sp>
        <p:nvSpPr>
          <p:cNvPr id="89" name="Google Shape;89;p1"/>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October 13, 2022</a:t>
            </a:r>
            <a:endParaRPr sz="2800" dirty="0"/>
          </a:p>
        </p:txBody>
      </p:sp>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sz="3300" dirty="0"/>
              <a:t>A Different Perspective for Looking at Accessibility</a:t>
            </a:r>
            <a:endParaRPr sz="3300" dirty="0"/>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Annette </a:t>
            </a:r>
            <a:r>
              <a:rPr lang="en-US" dirty="0" err="1"/>
              <a:t>Carr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 2</a:t>
            </a:r>
          </a:p>
        </p:txBody>
      </p:sp>
      <p:sp>
        <p:nvSpPr>
          <p:cNvPr id="7" name="Text Placeholder 6"/>
          <p:cNvSpPr>
            <a:spLocks noGrp="1"/>
          </p:cNvSpPr>
          <p:nvPr>
            <p:ph type="body" idx="1"/>
          </p:nvPr>
        </p:nvSpPr>
        <p:spPr/>
        <p:txBody>
          <a:bodyPr/>
          <a:lstStyle/>
          <a:p>
            <a:pPr marL="50800" indent="0">
              <a:buNone/>
            </a:pPr>
            <a:r>
              <a:rPr lang="en-US" b="1" dirty="0"/>
              <a:t>What is the most common cause of hearing loss in adults?</a:t>
            </a:r>
          </a:p>
          <a:p>
            <a:pPr marL="565150" lvl="0" indent="-514350">
              <a:buFont typeface="+mj-lt"/>
              <a:buAutoNum type="alphaLcParenR"/>
            </a:pPr>
            <a:r>
              <a:rPr lang="en-US" dirty="0"/>
              <a:t>Aging &amp; loud noises</a:t>
            </a:r>
          </a:p>
          <a:p>
            <a:pPr marL="565150" lvl="0" indent="-514350">
              <a:buFont typeface="+mj-lt"/>
              <a:buAutoNum type="alphaLcParenR"/>
            </a:pPr>
            <a:r>
              <a:rPr lang="en-US" dirty="0"/>
              <a:t>Disease &amp; illness</a:t>
            </a:r>
          </a:p>
          <a:p>
            <a:pPr marL="565150" lvl="0" indent="-514350">
              <a:buFont typeface="+mj-lt"/>
              <a:buAutoNum type="alphaLcParenR"/>
            </a:pPr>
            <a:r>
              <a:rPr lang="en-US" dirty="0"/>
              <a:t>Unknown cause</a:t>
            </a:r>
          </a:p>
          <a:p>
            <a:endParaRPr lang="en-US"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226090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Answer 2</a:t>
            </a:r>
          </a:p>
        </p:txBody>
      </p:sp>
      <p:sp>
        <p:nvSpPr>
          <p:cNvPr id="7" name="Text Placeholder 6"/>
          <p:cNvSpPr>
            <a:spLocks noGrp="1"/>
          </p:cNvSpPr>
          <p:nvPr>
            <p:ph type="body" idx="1"/>
          </p:nvPr>
        </p:nvSpPr>
        <p:spPr/>
        <p:txBody>
          <a:bodyPr/>
          <a:lstStyle/>
          <a:p>
            <a:pPr marL="50800" indent="0">
              <a:buNone/>
            </a:pPr>
            <a:r>
              <a:rPr lang="en-US" b="1" dirty="0"/>
              <a:t>Correct Answer: a) Aging and loud noises</a:t>
            </a:r>
          </a:p>
          <a:p>
            <a:pPr lvl="0"/>
            <a:r>
              <a:rPr lang="en-US" sz="2600" dirty="0"/>
              <a:t>Genetics and changes in the ear related to age play a significant role in age related hearing loss. </a:t>
            </a:r>
          </a:p>
          <a:p>
            <a:pPr lvl="0"/>
            <a:r>
              <a:rPr lang="en-US" sz="2600" dirty="0"/>
              <a:t>Chronic exposure to loud noises permanently damage the tiny hairs in the ear. </a:t>
            </a:r>
          </a:p>
          <a:p>
            <a:pPr lvl="0"/>
            <a:r>
              <a:rPr lang="en-US" sz="2600" dirty="0"/>
              <a:t>Some medical conditions can cause hearing loss, i.e. conditions that affect the blood supply to the middle ear, such as heart disease, high blood pressure, diabetes and other circulatory problems.  </a:t>
            </a:r>
          </a:p>
          <a:p>
            <a:pPr lvl="0"/>
            <a:r>
              <a:rPr lang="en-US" sz="2600" dirty="0"/>
              <a:t>Side effects of certain medications, such as aspirin and antibiotics, can negatively affect hearing. </a:t>
            </a:r>
          </a:p>
          <a:p>
            <a:endParaRPr lang="en-US"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79718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Hearing Loss Simulation</a:t>
            </a:r>
          </a:p>
        </p:txBody>
      </p:sp>
      <p:pic>
        <p:nvPicPr>
          <p:cNvPr id="8" name="PbBZjT7nuoA" descr="Video titled, &quot;Hearing Loss Simulation&quot; that attempts to simulates normal, mild loss, moderate loss, severe loss, and profound hearing loss.">
            <a:extLst>
              <a:ext uri="{C183D7F6-B498-43B3-948B-1728B52AA6E4}">
                <adec:decorative xmlns:adec="http://schemas.microsoft.com/office/drawing/2017/decorative" val="0"/>
              </a:ext>
            </a:extLst>
          </p:cNvPr>
          <p:cNvPicPr>
            <a:picLocks noRot="1" noChangeAspect="1"/>
          </p:cNvPicPr>
          <p:nvPr>
            <a:videoFile r:link="rId1"/>
          </p:nvPr>
        </p:nvPicPr>
        <p:blipFill>
          <a:blip r:embed="rId4"/>
          <a:stretch>
            <a:fillRect/>
          </a:stretch>
        </p:blipFill>
        <p:spPr>
          <a:xfrm>
            <a:off x="1620982" y="1145598"/>
            <a:ext cx="9081655" cy="5108431"/>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41635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Common RA for Hearing Loss</a:t>
            </a:r>
          </a:p>
        </p:txBody>
      </p:sp>
      <p:sp>
        <p:nvSpPr>
          <p:cNvPr id="15" name="Text Placeholder 14"/>
          <p:cNvSpPr>
            <a:spLocks noGrp="1"/>
          </p:cNvSpPr>
          <p:nvPr>
            <p:ph type="body" idx="1"/>
          </p:nvPr>
        </p:nvSpPr>
        <p:spPr/>
        <p:txBody>
          <a:bodyPr/>
          <a:lstStyle/>
          <a:p>
            <a:pPr lvl="0"/>
            <a:r>
              <a:rPr lang="en-US" dirty="0"/>
              <a:t>Sign language interpreting</a:t>
            </a:r>
          </a:p>
          <a:p>
            <a:pPr lvl="0"/>
            <a:r>
              <a:rPr lang="en-US" dirty="0"/>
              <a:t>Captioning</a:t>
            </a:r>
          </a:p>
          <a:p>
            <a:pPr lvl="0"/>
            <a:r>
              <a:rPr lang="en-US" dirty="0"/>
              <a:t>Video phones</a:t>
            </a:r>
          </a:p>
          <a:p>
            <a:pPr lvl="0"/>
            <a:r>
              <a:rPr lang="en-US" dirty="0"/>
              <a:t>UbiDuo</a:t>
            </a:r>
          </a:p>
          <a:p>
            <a:endParaRPr lang="en-US" dirty="0"/>
          </a:p>
        </p:txBody>
      </p:sp>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79973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461645"/>
          </a:xfrm>
        </p:spPr>
        <p:txBody>
          <a:bodyPr/>
          <a:lstStyle/>
          <a:p>
            <a:r>
              <a:rPr lang="en-US" dirty="0"/>
              <a:t>Work-a-rounds for Deaf/Hearing Loss</a:t>
            </a:r>
          </a:p>
        </p:txBody>
      </p:sp>
      <p:sp>
        <p:nvSpPr>
          <p:cNvPr id="7" name="Text Placeholder 6"/>
          <p:cNvSpPr>
            <a:spLocks noGrp="1"/>
          </p:cNvSpPr>
          <p:nvPr>
            <p:ph type="body" idx="1"/>
          </p:nvPr>
        </p:nvSpPr>
        <p:spPr/>
        <p:txBody>
          <a:bodyPr/>
          <a:lstStyle/>
          <a:p>
            <a:pPr lvl="0"/>
            <a:r>
              <a:rPr lang="en-US" dirty="0"/>
              <a:t>Limited access to Video Phone, messaging applications, causes delay in interacting with others</a:t>
            </a:r>
          </a:p>
          <a:p>
            <a:pPr lvl="0"/>
            <a:r>
              <a:rPr lang="en-US" dirty="0"/>
              <a:t>Making time to re-read captioning transcript </a:t>
            </a:r>
          </a:p>
          <a:p>
            <a:pPr lvl="0"/>
            <a:r>
              <a:rPr lang="en-US" dirty="0"/>
              <a:t>Finding a way to get audio content of videos without captions</a:t>
            </a:r>
          </a:p>
          <a:p>
            <a:pPr lvl="0"/>
            <a:r>
              <a:rPr lang="en-US" dirty="0"/>
              <a:t>Lack of computer/mobile device based interpreting/captioning services when scheduled interpreting/captioning services are not available, limits interactions</a:t>
            </a:r>
          </a:p>
          <a:p>
            <a:endParaRPr lang="en-US"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155780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461645"/>
          </a:xfrm>
        </p:spPr>
        <p:txBody>
          <a:bodyPr/>
          <a:lstStyle/>
          <a:p>
            <a:r>
              <a:rPr lang="en-US" dirty="0"/>
              <a:t>Question 3</a:t>
            </a:r>
          </a:p>
        </p:txBody>
      </p:sp>
      <p:sp>
        <p:nvSpPr>
          <p:cNvPr id="7" name="Text Placeholder 6"/>
          <p:cNvSpPr>
            <a:spLocks noGrp="1"/>
          </p:cNvSpPr>
          <p:nvPr>
            <p:ph type="body" idx="1"/>
          </p:nvPr>
        </p:nvSpPr>
        <p:spPr/>
        <p:txBody>
          <a:bodyPr/>
          <a:lstStyle/>
          <a:p>
            <a:pPr marL="50800" indent="0">
              <a:buNone/>
            </a:pPr>
            <a:r>
              <a:rPr lang="en-US" b="1" dirty="0"/>
              <a:t>What is a print disability?</a:t>
            </a:r>
          </a:p>
          <a:p>
            <a:pPr marL="508000" lvl="0" indent="-457200">
              <a:buFont typeface="+mj-lt"/>
              <a:buAutoNum type="alphaLcParenR"/>
            </a:pPr>
            <a:r>
              <a:rPr lang="en-US" sz="2700" dirty="0"/>
              <a:t>When you cannot see printed text </a:t>
            </a:r>
          </a:p>
          <a:p>
            <a:pPr marL="508000" lvl="0" indent="-457200">
              <a:buFont typeface="+mj-lt"/>
              <a:buAutoNum type="alphaLcParenR"/>
            </a:pPr>
            <a:r>
              <a:rPr lang="en-US" sz="2700" dirty="0"/>
              <a:t>When you are unable to hold a hardcopy of printed material </a:t>
            </a:r>
          </a:p>
          <a:p>
            <a:pPr marL="508000" lvl="0" indent="-457200">
              <a:buFont typeface="+mj-lt"/>
              <a:buAutoNum type="alphaLcParenR"/>
            </a:pPr>
            <a:r>
              <a:rPr lang="en-US" sz="2700" dirty="0"/>
              <a:t>When you have difficulty comprehending printed information because of a disability. </a:t>
            </a:r>
          </a:p>
          <a:p>
            <a:pPr marL="508000" lvl="0" indent="-457200">
              <a:buFont typeface="+mj-lt"/>
              <a:buAutoNum type="alphaLcParenR"/>
            </a:pPr>
            <a:r>
              <a:rPr lang="en-US" sz="2700" dirty="0"/>
              <a:t>When your brain receives scrambled images of printed information?</a:t>
            </a:r>
          </a:p>
          <a:p>
            <a:pPr marL="508000" lvl="0" indent="-457200">
              <a:buFont typeface="+mj-lt"/>
              <a:buAutoNum type="alphaLcParenR"/>
            </a:pPr>
            <a:r>
              <a:rPr lang="en-US" sz="2700" dirty="0"/>
              <a:t>Choices A &amp; B</a:t>
            </a:r>
          </a:p>
          <a:p>
            <a:pPr marL="508000" lvl="0" indent="-457200">
              <a:buFont typeface="+mj-lt"/>
              <a:buAutoNum type="alphaLcParenR"/>
            </a:pPr>
            <a:r>
              <a:rPr lang="en-US" sz="2700" dirty="0"/>
              <a:t>Choices C &amp; D</a:t>
            </a:r>
          </a:p>
          <a:p>
            <a:pPr marL="508000" lvl="0" indent="-457200">
              <a:buFont typeface="+mj-lt"/>
              <a:buAutoNum type="alphaLcParenR"/>
            </a:pPr>
            <a:r>
              <a:rPr lang="en-US" sz="2700" dirty="0"/>
              <a:t>All of the above</a:t>
            </a:r>
          </a:p>
          <a:p>
            <a:endParaRPr lang="en-US"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78769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Answer 3</a:t>
            </a:r>
          </a:p>
        </p:txBody>
      </p:sp>
      <p:sp>
        <p:nvSpPr>
          <p:cNvPr id="7" name="Text Placeholder 6"/>
          <p:cNvSpPr>
            <a:spLocks noGrp="1"/>
          </p:cNvSpPr>
          <p:nvPr>
            <p:ph type="body" idx="1"/>
          </p:nvPr>
        </p:nvSpPr>
        <p:spPr/>
        <p:txBody>
          <a:bodyPr/>
          <a:lstStyle/>
          <a:p>
            <a:pPr marL="50800" indent="0">
              <a:buNone/>
            </a:pPr>
            <a:r>
              <a:rPr lang="en-US" b="1" dirty="0"/>
              <a:t>Correct Answer: G. All of the above</a:t>
            </a:r>
          </a:p>
          <a:p>
            <a:pPr marL="50800" lvl="0" indent="0">
              <a:buNone/>
            </a:pPr>
            <a:r>
              <a:rPr lang="en-US" dirty="0"/>
              <a:t>If a person has difficulty accessing and/or reading text because of a disability, they have a print disability.  This includes:</a:t>
            </a:r>
          </a:p>
          <a:p>
            <a:pPr lvl="1"/>
            <a:r>
              <a:rPr lang="en-US" sz="2800" dirty="0"/>
              <a:t>Seeing the text</a:t>
            </a:r>
          </a:p>
          <a:p>
            <a:pPr lvl="1"/>
            <a:r>
              <a:rPr lang="en-US" sz="2800" dirty="0"/>
              <a:t>Holding the book or paper</a:t>
            </a:r>
          </a:p>
          <a:p>
            <a:pPr lvl="1"/>
            <a:r>
              <a:rPr lang="en-US" sz="2800" dirty="0"/>
              <a:t>Comprehension of the content</a:t>
            </a:r>
          </a:p>
          <a:p>
            <a:pPr lvl="1"/>
            <a:r>
              <a:rPr lang="en-US" sz="2800" dirty="0"/>
              <a:t>Visual processing of the content</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230276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Print Text Simulation – Unclear Text Font.</a:t>
            </a:r>
          </a:p>
        </p:txBody>
      </p:sp>
      <p:sp>
        <p:nvSpPr>
          <p:cNvPr id="7" name="Text Placeholder 6"/>
          <p:cNvSpPr>
            <a:spLocks noGrp="1"/>
          </p:cNvSpPr>
          <p:nvPr>
            <p:ph type="body" idx="1"/>
          </p:nvPr>
        </p:nvSpPr>
        <p:spPr/>
        <p:txBody>
          <a:bodyPr/>
          <a:lstStyle/>
          <a:p>
            <a:pPr marL="457200" lvl="1" indent="0">
              <a:lnSpc>
                <a:spcPct val="107000"/>
              </a:lnSpc>
              <a:spcBef>
                <a:spcPts val="0"/>
              </a:spcBef>
              <a:spcAft>
                <a:spcPts val="800"/>
              </a:spcAft>
              <a:buNone/>
            </a:pPr>
            <a:r>
              <a:rPr lang="en-US" b="1" i="1" dirty="0">
                <a:solidFill>
                  <a:schemeClr val="accent4"/>
                </a:solidFill>
                <a:latin typeface="Vladimir Script" panose="03050402040407070305" pitchFamily="66" charset="0"/>
                <a:ea typeface="Calibri" panose="020F0502020204030204" pitchFamily="34" charset="0"/>
                <a:cs typeface="Times New Roman" panose="02020603050405020304" pitchFamily="18" charset="0"/>
              </a:rPr>
              <a:t>Our Mission</a:t>
            </a:r>
            <a:endParaRPr lang="en-US" sz="1400" b="1" i="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b="1" i="1" dirty="0">
                <a:solidFill>
                  <a:schemeClr val="accent4"/>
                </a:solidFill>
                <a:latin typeface="Vladimir Script" panose="03050402040407070305" pitchFamily="66" charset="0"/>
                <a:ea typeface="Calibri" panose="020F0502020204030204" pitchFamily="34" charset="0"/>
                <a:cs typeface="Times New Roman" panose="02020603050405020304" pitchFamily="18" charset="0"/>
              </a:rPr>
              <a:t>On January 18, 2017, the U.S. Access Board published a final rule updating accessibility requirements for information and communication technology (ICT) covered by Section 508 of the Rehabilitation Act and Section 255 of the Communications Act.</a:t>
            </a:r>
            <a:endParaRPr lang="en-US" sz="1400" b="1" i="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b="1" i="1" dirty="0">
                <a:solidFill>
                  <a:schemeClr val="accent4"/>
                </a:solidFill>
                <a:latin typeface="Vladimir Script" panose="03050402040407070305" pitchFamily="66" charset="0"/>
                <a:ea typeface="Calibri" panose="020F0502020204030204" pitchFamily="34" charset="0"/>
                <a:cs typeface="Times New Roman" panose="02020603050405020304" pitchFamily="18" charset="0"/>
              </a:rPr>
              <a:t> </a:t>
            </a:r>
            <a:endParaRPr lang="en-US" sz="1400" b="1" i="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b="1" i="1" dirty="0">
                <a:solidFill>
                  <a:schemeClr val="accent4"/>
                </a:solidFill>
                <a:latin typeface="Vladimir Script" panose="03050402040407070305" pitchFamily="66" charset="0"/>
                <a:ea typeface="Calibri" panose="020F0502020204030204" pitchFamily="34" charset="0"/>
                <a:cs typeface="Times New Roman" panose="02020603050405020304" pitchFamily="18" charset="0"/>
              </a:rPr>
              <a:t>The U.S. General Services Administration (GSA) Office of Government-wide Policy (OGP) is tasked under this law to provide technical assistance to help Federal agencies comply with these requirements, and ensure that covered ICT is accessible to, and usable by, individuals with disabilities.</a:t>
            </a:r>
            <a:endParaRPr lang="en-US" sz="1400" b="1" i="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52622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877143"/>
          </a:xfrm>
        </p:spPr>
        <p:txBody>
          <a:bodyPr/>
          <a:lstStyle/>
          <a:p>
            <a:r>
              <a:rPr lang="en-US" dirty="0"/>
              <a:t>Print Text Simulation – Visual Distortion</a:t>
            </a:r>
            <a:br>
              <a:rPr lang="en-US" dirty="0"/>
            </a:br>
            <a:endParaRPr lang="en-US" dirty="0"/>
          </a:p>
        </p:txBody>
      </p:sp>
      <p:sp>
        <p:nvSpPr>
          <p:cNvPr id="7" name="Text Placeholder 6" descr="Simulated visual distortion created by two lays of text, the top is clear and crisp, the bottom layer is shifted slightly to the lift, and dull or blurry. "/>
          <p:cNvSpPr>
            <a:spLocks noGrp="1"/>
          </p:cNvSpPr>
          <p:nvPr>
            <p:ph type="body" idx="1"/>
          </p:nvPr>
        </p:nvSpPr>
        <p:spPr/>
        <p:txBody>
          <a:bodyPr/>
          <a:lstStyle/>
          <a:p>
            <a:pPr marL="508000" lvl="1" indent="0">
              <a:buNone/>
            </a:pPr>
            <a:r>
              <a:rPr lang="en-US" dirty="0">
                <a:solidFill>
                  <a:schemeClr val="accent4"/>
                </a:solidFill>
                <a:effectLst>
                  <a:outerShdw blurRad="25400" dist="127000" dir="10800000" algn="ctr" rotWithShape="0">
                    <a:srgbClr val="000000">
                      <a:alpha val="77000"/>
                    </a:srgbClr>
                  </a:outerShdw>
                </a:effectLst>
              </a:rPr>
              <a:t>Our Mission</a:t>
            </a:r>
          </a:p>
          <a:p>
            <a:pPr marL="508000" lvl="1" indent="0">
              <a:buNone/>
            </a:pPr>
            <a:r>
              <a:rPr lang="en-US" dirty="0">
                <a:solidFill>
                  <a:schemeClr val="accent4"/>
                </a:solidFill>
                <a:effectLst>
                  <a:outerShdw blurRad="25400" dist="127000" dir="10800000" algn="ctr" rotWithShape="0">
                    <a:srgbClr val="000000">
                      <a:alpha val="77000"/>
                    </a:srgbClr>
                  </a:outerShdw>
                </a:effectLst>
              </a:rPr>
              <a:t>On January 18, 2017, the U.S. Access Board published a final rule updating accessibility requirements for information and communication technology (ICT) covered by Section 508 of the Rehabilitation Act and Section 255 of the Communications Act.</a:t>
            </a:r>
          </a:p>
          <a:p>
            <a:pPr marL="508000" lvl="1" indent="0">
              <a:buNone/>
            </a:pPr>
            <a:r>
              <a:rPr lang="en-US" dirty="0">
                <a:solidFill>
                  <a:schemeClr val="accent4"/>
                </a:solidFill>
                <a:effectLst>
                  <a:outerShdw blurRad="25400" dist="127000" dir="10800000" algn="ctr" rotWithShape="0">
                    <a:srgbClr val="000000">
                      <a:alpha val="77000"/>
                    </a:srgbClr>
                  </a:outerShdw>
                </a:effectLst>
              </a:rPr>
              <a:t> </a:t>
            </a:r>
          </a:p>
          <a:p>
            <a:pPr marL="508000" lvl="1" indent="0">
              <a:buNone/>
            </a:pPr>
            <a:r>
              <a:rPr lang="en-US" dirty="0">
                <a:solidFill>
                  <a:schemeClr val="accent4"/>
                </a:solidFill>
                <a:effectLst>
                  <a:outerShdw blurRad="25400" dist="127000" dir="10800000" algn="ctr" rotWithShape="0">
                    <a:srgbClr val="000000">
                      <a:alpha val="77000"/>
                    </a:srgbClr>
                  </a:outerShdw>
                </a:effectLst>
              </a:rPr>
              <a:t>The U.S. General Services Administration (GSA) Office of Government-wide Policy (OGP) is tasked under this law to provide technical assistance to help Federal agencies comply with these requirements, and ensure that covered ICT is accessible to, and usable by, individuals with disabilities.</a:t>
            </a:r>
          </a:p>
          <a:p>
            <a:pPr marL="50800" indent="0">
              <a:buNone/>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35491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877143"/>
          </a:xfrm>
        </p:spPr>
        <p:txBody>
          <a:bodyPr/>
          <a:lstStyle/>
          <a:p>
            <a:r>
              <a:rPr lang="en-US" dirty="0"/>
              <a:t>Print Text Simulation - Normal</a:t>
            </a:r>
            <a:br>
              <a:rPr lang="en-US" dirty="0"/>
            </a:br>
            <a:endParaRPr lang="en-US" dirty="0"/>
          </a:p>
        </p:txBody>
      </p:sp>
      <p:sp>
        <p:nvSpPr>
          <p:cNvPr id="7" name="Text Placeholder 6"/>
          <p:cNvSpPr>
            <a:spLocks noGrp="1"/>
          </p:cNvSpPr>
          <p:nvPr>
            <p:ph type="body" idx="1"/>
          </p:nvPr>
        </p:nvSpPr>
        <p:spPr/>
        <p:txBody>
          <a:bodyPr/>
          <a:lstStyle/>
          <a:p>
            <a:pPr marL="508000" lvl="1" indent="0">
              <a:buNone/>
            </a:pPr>
            <a:r>
              <a:rPr lang="en-US" dirty="0">
                <a:solidFill>
                  <a:schemeClr val="accent4"/>
                </a:solidFill>
              </a:rPr>
              <a:t>Our Mission</a:t>
            </a:r>
          </a:p>
          <a:p>
            <a:pPr marL="508000" lvl="1" indent="0">
              <a:buNone/>
            </a:pPr>
            <a:r>
              <a:rPr lang="en-US" dirty="0">
                <a:solidFill>
                  <a:schemeClr val="accent4"/>
                </a:solidFill>
              </a:rPr>
              <a:t>On January 18, 2017, the U.S. Access Board published a final rule updating accessibility requirements for information and communication technology (ICT) covered by Section 508 of the Rehabilitation Act and Section 255 of the Communications Act.</a:t>
            </a:r>
          </a:p>
          <a:p>
            <a:pPr marL="508000" lvl="1" indent="0">
              <a:buNone/>
            </a:pPr>
            <a:r>
              <a:rPr lang="en-US" dirty="0">
                <a:solidFill>
                  <a:schemeClr val="accent4"/>
                </a:solidFill>
              </a:rPr>
              <a:t> </a:t>
            </a:r>
          </a:p>
          <a:p>
            <a:pPr marL="508000" lvl="1" indent="0">
              <a:buNone/>
            </a:pPr>
            <a:r>
              <a:rPr lang="en-US" dirty="0">
                <a:solidFill>
                  <a:schemeClr val="accent4"/>
                </a:solidFill>
              </a:rPr>
              <a:t>The U.S. General Services Administration (GSA) Office of Government-wide Policy (OGP) is tasked under this law to provide technical assistance to help Federal agencies comply with these requirements, and ensure that covered ICT is accessible to, and usable by, individuals with disabilities.</a:t>
            </a:r>
          </a:p>
          <a:p>
            <a:pPr marL="50800" indent="0">
              <a:buNone/>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373363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Presenter</a:t>
            </a:r>
          </a:p>
        </p:txBody>
      </p:sp>
      <p:sp>
        <p:nvSpPr>
          <p:cNvPr id="5" name="Content Placeholder 4"/>
          <p:cNvSpPr>
            <a:spLocks noGrp="1"/>
          </p:cNvSpPr>
          <p:nvPr>
            <p:ph type="body" idx="1"/>
          </p:nvPr>
        </p:nvSpPr>
        <p:spPr/>
        <p:txBody>
          <a:bodyPr/>
          <a:lstStyle/>
          <a:p>
            <a:pPr marL="0" lvl="0" indent="0" algn="r">
              <a:buNone/>
            </a:pPr>
            <a:r>
              <a:rPr lang="en-US" dirty="0">
                <a:solidFill>
                  <a:schemeClr val="accent4"/>
                </a:solidFill>
              </a:rPr>
              <a:t>Annette Carr</a:t>
            </a:r>
          </a:p>
          <a:p>
            <a:pPr marL="0" indent="0" algn="r">
              <a:buNone/>
            </a:pPr>
            <a:r>
              <a:rPr lang="en-US" dirty="0">
                <a:solidFill>
                  <a:schemeClr val="accent4"/>
                </a:solidFill>
              </a:rPr>
              <a:t>Disability Program Manager</a:t>
            </a:r>
          </a:p>
          <a:p>
            <a:pPr marL="0" lvl="0" indent="0" algn="r">
              <a:buNone/>
            </a:pPr>
            <a:r>
              <a:rPr lang="en-US" dirty="0">
                <a:solidFill>
                  <a:schemeClr val="accent4"/>
                </a:solidFill>
              </a:rPr>
              <a:t>Transportation Security Administration</a:t>
            </a:r>
          </a:p>
          <a:p>
            <a:pPr marL="0" lvl="0" indent="0" algn="r">
              <a:buNone/>
            </a:pPr>
            <a:r>
              <a:rPr lang="en-US" dirty="0">
                <a:solidFill>
                  <a:schemeClr val="accent4"/>
                </a:solidFill>
              </a:rPr>
              <a:t>Civil Rights &amp; Liberties, Ombudsman and Traveler Engagement</a:t>
            </a:r>
          </a:p>
          <a:p>
            <a:endParaRPr lang="en-US" dirty="0">
              <a:solidFill>
                <a:schemeClr val="accent4"/>
              </a:solidFill>
            </a:endParaRPr>
          </a:p>
        </p:txBody>
      </p:sp>
      <p:pic>
        <p:nvPicPr>
          <p:cNvPr id="7" name="Picture Placeholder 6" descr="A woman with short brown hair, wearing earrings, a necklace and red blouse with a blue jacket.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221713" y="1371600"/>
            <a:ext cx="3355975" cy="4698365"/>
          </a:xfrm>
        </p:spPr>
      </p:pic>
    </p:spTree>
    <p:extLst>
      <p:ext uri="{BB962C8B-B14F-4D97-AF65-F5344CB8AC3E}">
        <p14:creationId xmlns:p14="http://schemas.microsoft.com/office/powerpoint/2010/main" val="126308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Print Text Simulation – High Contrast Beige/Black</a:t>
            </a:r>
          </a:p>
        </p:txBody>
      </p:sp>
      <p:sp>
        <p:nvSpPr>
          <p:cNvPr id="7" name="Text Placeholder 6"/>
          <p:cNvSpPr>
            <a:spLocks noGrp="1"/>
          </p:cNvSpPr>
          <p:nvPr>
            <p:ph type="body" idx="1"/>
          </p:nvPr>
        </p:nvSpPr>
        <p:spPr>
          <a:solidFill>
            <a:schemeClr val="tx1"/>
          </a:solidFill>
        </p:spPr>
        <p:txBody>
          <a:bodyPr/>
          <a:lstStyle/>
          <a:p>
            <a:pPr marL="0" indent="0">
              <a:lnSpc>
                <a:spcPct val="107000"/>
              </a:lnSpc>
              <a:spcBef>
                <a:spcPts val="0"/>
              </a:spcBef>
              <a:spcAft>
                <a:spcPts val="800"/>
              </a:spcAft>
              <a:buNone/>
            </a:pPr>
            <a:r>
              <a:rPr lang="en-US" dirty="0">
                <a:solidFill>
                  <a:srgbClr val="FFFFCC"/>
                </a:solidFill>
                <a:latin typeface="Calibri" panose="020F0502020204030204" pitchFamily="34" charset="0"/>
                <a:ea typeface="Calibri" panose="020F0502020204030204" pitchFamily="34" charset="0"/>
                <a:cs typeface="Times New Roman" panose="02020603050405020304" pitchFamily="18" charset="0"/>
              </a:rPr>
              <a:t>Our Mission</a:t>
            </a:r>
          </a:p>
          <a:p>
            <a:pPr marL="0" indent="0">
              <a:lnSpc>
                <a:spcPct val="107000"/>
              </a:lnSpc>
              <a:spcBef>
                <a:spcPts val="0"/>
              </a:spcBef>
              <a:spcAft>
                <a:spcPts val="800"/>
              </a:spcAft>
              <a:buNone/>
            </a:pPr>
            <a:r>
              <a:rPr lang="en-US" dirty="0">
                <a:solidFill>
                  <a:srgbClr val="FFFFCC"/>
                </a:solidFill>
                <a:latin typeface="Calibri" panose="020F0502020204030204" pitchFamily="34" charset="0"/>
                <a:ea typeface="Calibri" panose="020F0502020204030204" pitchFamily="34" charset="0"/>
                <a:cs typeface="Times New Roman" panose="02020603050405020304" pitchFamily="18" charset="0"/>
              </a:rPr>
              <a:t>On January 18, 2017, the U.S. Access Board published a final rule updating accessibility requirements for information and communication technology (ICT) covered by Section 508 of the Rehabilitation Act and Section 255 of the Communications Act.</a:t>
            </a:r>
          </a:p>
          <a:p>
            <a:pPr marL="0" indent="0">
              <a:lnSpc>
                <a:spcPct val="107000"/>
              </a:lnSpc>
              <a:spcBef>
                <a:spcPts val="0"/>
              </a:spcBef>
              <a:spcAft>
                <a:spcPts val="800"/>
              </a:spcAft>
              <a:buNone/>
            </a:pPr>
            <a:endParaRPr lang="en-US" dirty="0">
              <a:solidFill>
                <a:srgbClr val="FFFFC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dirty="0">
                <a:solidFill>
                  <a:srgbClr val="FFFFCC"/>
                </a:solidFill>
                <a:latin typeface="Calibri" panose="020F0502020204030204" pitchFamily="34" charset="0"/>
                <a:ea typeface="Calibri" panose="020F0502020204030204" pitchFamily="34" charset="0"/>
                <a:cs typeface="Times New Roman" panose="02020603050405020304" pitchFamily="18" charset="0"/>
              </a:rPr>
              <a:t>The U.S. General Services Administration (GSA) Office of Government-wide Policy (OGP) is tasked under this law to provide technical assistance to help Federal agencies comply with these requirements, and ensure that covered ICT is accessible to, and usable by, individuals with disabilities.</a:t>
            </a:r>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30774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RA for Print Disabilities</a:t>
            </a:r>
          </a:p>
        </p:txBody>
      </p:sp>
      <p:sp>
        <p:nvSpPr>
          <p:cNvPr id="6" name="Text Placeholder 5"/>
          <p:cNvSpPr>
            <a:spLocks noGrp="1"/>
          </p:cNvSpPr>
          <p:nvPr>
            <p:ph type="body" idx="1"/>
          </p:nvPr>
        </p:nvSpPr>
        <p:spPr/>
        <p:txBody>
          <a:bodyPr/>
          <a:lstStyle/>
          <a:p>
            <a:pPr lvl="0"/>
            <a:r>
              <a:rPr lang="en-US" dirty="0"/>
              <a:t>Braille</a:t>
            </a:r>
          </a:p>
          <a:p>
            <a:pPr lvl="0"/>
            <a:r>
              <a:rPr lang="en-US" dirty="0"/>
              <a:t>Large print</a:t>
            </a:r>
          </a:p>
          <a:p>
            <a:pPr lvl="0"/>
            <a:r>
              <a:rPr lang="en-US" dirty="0"/>
              <a:t>Text to speech technology</a:t>
            </a:r>
          </a:p>
          <a:p>
            <a:pPr lvl="0"/>
            <a:r>
              <a:rPr lang="en-US" dirty="0"/>
              <a:t>Book stand/holder</a:t>
            </a:r>
          </a:p>
          <a:p>
            <a:pPr lvl="0"/>
            <a:r>
              <a:rPr lang="en-US" dirty="0"/>
              <a:t>Automatic page turner</a:t>
            </a:r>
          </a:p>
          <a:p>
            <a:pPr lvl="0"/>
            <a:r>
              <a:rPr lang="en-US" dirty="0"/>
              <a:t>Word prediction software</a:t>
            </a:r>
          </a:p>
          <a:p>
            <a:pPr lvl="0"/>
            <a:r>
              <a:rPr lang="en-US" dirty="0"/>
              <a:t>Software that changes the appearance of text</a:t>
            </a:r>
          </a:p>
          <a:p>
            <a:pPr lvl="0"/>
            <a:r>
              <a:rPr lang="en-US" dirty="0"/>
              <a:t>Text to speech technology</a:t>
            </a:r>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3529246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461645"/>
          </a:xfrm>
        </p:spPr>
        <p:txBody>
          <a:bodyPr/>
          <a:lstStyle/>
          <a:p>
            <a:r>
              <a:rPr lang="en-US" dirty="0"/>
              <a:t>Work-a-rounds for Print Disabilities</a:t>
            </a:r>
          </a:p>
        </p:txBody>
      </p:sp>
      <p:sp>
        <p:nvSpPr>
          <p:cNvPr id="7" name="Text Placeholder 6"/>
          <p:cNvSpPr>
            <a:spLocks noGrp="1"/>
          </p:cNvSpPr>
          <p:nvPr>
            <p:ph type="body" idx="1"/>
          </p:nvPr>
        </p:nvSpPr>
        <p:spPr/>
        <p:txBody>
          <a:bodyPr/>
          <a:lstStyle/>
          <a:p>
            <a:pPr lvl="0"/>
            <a:r>
              <a:rPr lang="en-US" dirty="0"/>
              <a:t>Convert files into other formats to use with text modifying software </a:t>
            </a:r>
          </a:p>
          <a:p>
            <a:pPr lvl="0"/>
            <a:r>
              <a:rPr lang="en-US" dirty="0"/>
              <a:t>Changing document attributes, i.e. font type/size, fore-ground and back-ground color combinations</a:t>
            </a:r>
          </a:p>
          <a:p>
            <a:pPr lvl="0"/>
            <a:r>
              <a:rPr lang="en-US" dirty="0"/>
              <a:t>Reading documents prior to meeting/workshop/training/etc. and memorizing content for recall during presentation/discussion</a:t>
            </a:r>
          </a:p>
          <a:p>
            <a:pPr lvl="0"/>
            <a:r>
              <a:rPr lang="en-US" dirty="0"/>
              <a:t>Waiting until after a meeting to read documents in an accessible format</a:t>
            </a:r>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208376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 1</a:t>
            </a:r>
          </a:p>
        </p:txBody>
      </p:sp>
      <p:sp>
        <p:nvSpPr>
          <p:cNvPr id="8" name="Text Placeholder 7"/>
          <p:cNvSpPr>
            <a:spLocks noGrp="1"/>
          </p:cNvSpPr>
          <p:nvPr>
            <p:ph type="body" idx="1"/>
          </p:nvPr>
        </p:nvSpPr>
        <p:spPr/>
        <p:txBody>
          <a:bodyPr/>
          <a:lstStyle/>
          <a:p>
            <a:pPr marL="50800" indent="0">
              <a:buNone/>
            </a:pPr>
            <a:r>
              <a:rPr lang="en-US" b="1" dirty="0"/>
              <a:t>What is the leading cause of vision loss in the United States?</a:t>
            </a:r>
          </a:p>
          <a:p>
            <a:pPr marL="565150" lvl="0" indent="-514350">
              <a:buFont typeface="+mj-lt"/>
              <a:buAutoNum type="alphaLcParenR"/>
            </a:pPr>
            <a:r>
              <a:rPr lang="en-US" dirty="0"/>
              <a:t>Birth defects</a:t>
            </a:r>
          </a:p>
          <a:p>
            <a:pPr marL="565150" lvl="0" indent="-514350">
              <a:buFont typeface="+mj-lt"/>
              <a:buAutoNum type="alphaLcParenR"/>
            </a:pPr>
            <a:r>
              <a:rPr lang="en-US" dirty="0"/>
              <a:t>Macular Degeneration</a:t>
            </a:r>
          </a:p>
          <a:p>
            <a:pPr marL="565150" lvl="0" indent="-514350">
              <a:buFont typeface="+mj-lt"/>
              <a:buAutoNum type="alphaLcParenR"/>
            </a:pPr>
            <a:r>
              <a:rPr lang="en-US" dirty="0"/>
              <a:t>Glaucoma</a:t>
            </a:r>
          </a:p>
          <a:p>
            <a:pPr marL="565150" lvl="0" indent="-514350">
              <a:buFont typeface="+mj-lt"/>
              <a:buAutoNum type="alphaLcParenR"/>
            </a:pPr>
            <a:r>
              <a:rPr lang="en-US" dirty="0"/>
              <a:t>Cataracts</a:t>
            </a:r>
          </a:p>
          <a:p>
            <a:pPr marL="565150" lvl="0" indent="-514350">
              <a:buFont typeface="+mj-lt"/>
              <a:buAutoNum type="alphaLcParenR"/>
            </a:pPr>
            <a:r>
              <a:rPr lang="en-US" dirty="0"/>
              <a:t>Diabetic Retinopathy</a:t>
            </a:r>
          </a:p>
          <a:p>
            <a:endParaRPr lang="en-US" dirty="0"/>
          </a:p>
        </p:txBody>
      </p:sp>
    </p:spTree>
    <p:extLst>
      <p:ext uri="{BB962C8B-B14F-4D97-AF65-F5344CB8AC3E}">
        <p14:creationId xmlns:p14="http://schemas.microsoft.com/office/powerpoint/2010/main" val="199206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Answer 1</a:t>
            </a:r>
          </a:p>
        </p:txBody>
      </p:sp>
      <p:sp>
        <p:nvSpPr>
          <p:cNvPr id="7" name="Text Placeholder 6"/>
          <p:cNvSpPr>
            <a:spLocks noGrp="1"/>
          </p:cNvSpPr>
          <p:nvPr>
            <p:ph type="body" idx="1"/>
          </p:nvPr>
        </p:nvSpPr>
        <p:spPr>
          <a:xfrm>
            <a:off x="457200" y="1371600"/>
            <a:ext cx="11277600" cy="4937760"/>
          </a:xfrm>
        </p:spPr>
        <p:txBody>
          <a:bodyPr/>
          <a:lstStyle/>
          <a:p>
            <a:pPr marL="50800" indent="0" algn="ctr">
              <a:buNone/>
            </a:pPr>
            <a:r>
              <a:rPr lang="en-US" b="1" dirty="0"/>
              <a:t>Correct Answer: d) Cataracts</a:t>
            </a:r>
          </a:p>
          <a:p>
            <a:r>
              <a:rPr lang="en-US" sz="2600" dirty="0"/>
              <a:t>Cataracts affect more than 24.4 million people in the United States age 40 and older. If left untreated, a person can become legally blind.</a:t>
            </a:r>
          </a:p>
          <a:p>
            <a:endParaRPr lang="en-US" dirty="0"/>
          </a:p>
          <a:p>
            <a:endParaRPr lang="en-US" dirty="0"/>
          </a:p>
        </p:txBody>
      </p:sp>
      <p:pic>
        <p:nvPicPr>
          <p:cNvPr id="16" name="Picture Placeholder 15" descr="Example image comparison between Normal Vision - clear and focused, and Cataracts - brighter, less focused."/>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96875" y="3032073"/>
            <a:ext cx="7236249" cy="3277287"/>
          </a:xfrm>
        </p:spPr>
      </p:pic>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38412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17405"/>
            <a:ext cx="10515600" cy="461645"/>
          </a:xfrm>
        </p:spPr>
        <p:txBody>
          <a:bodyPr/>
          <a:lstStyle/>
          <a:p>
            <a:r>
              <a:rPr lang="en-US" dirty="0"/>
              <a:t>Diabetic retinopathy</a:t>
            </a:r>
          </a:p>
        </p:txBody>
      </p:sp>
      <p:sp>
        <p:nvSpPr>
          <p:cNvPr id="9" name="Text Placeholder 8"/>
          <p:cNvSpPr>
            <a:spLocks noGrp="1"/>
          </p:cNvSpPr>
          <p:nvPr>
            <p:ph type="body" idx="1"/>
          </p:nvPr>
        </p:nvSpPr>
        <p:spPr>
          <a:xfrm>
            <a:off x="457199" y="1371600"/>
            <a:ext cx="9991166" cy="847165"/>
          </a:xfrm>
        </p:spPr>
        <p:txBody>
          <a:bodyPr/>
          <a:lstStyle/>
          <a:p>
            <a:r>
              <a:rPr lang="en-US" dirty="0"/>
              <a:t>Diabetic retinopathy is also a leading cause of vision loss:</a:t>
            </a:r>
          </a:p>
        </p:txBody>
      </p:sp>
      <p:pic>
        <p:nvPicPr>
          <p:cNvPr id="11" name="Picture Placeholder 10" descr="Example image comparison between Normal Vision - clear and focused, and Diabetic Retinopathy - clear and focused, but with random elongated blind spots.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81758" y="3108960"/>
            <a:ext cx="7066483" cy="3200400"/>
          </a:xfrm>
        </p:spPr>
      </p:pic>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415841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05"/>
            <a:ext cx="10515600" cy="877143"/>
          </a:xfrm>
        </p:spPr>
        <p:txBody>
          <a:bodyPr/>
          <a:lstStyle/>
          <a:p>
            <a:r>
              <a:rPr lang="en-US" dirty="0"/>
              <a:t>Glaucoma</a:t>
            </a:r>
            <a:br>
              <a:rPr lang="en-US" dirty="0"/>
            </a:br>
            <a:endParaRPr lang="en-US" dirty="0"/>
          </a:p>
        </p:txBody>
      </p:sp>
      <p:sp>
        <p:nvSpPr>
          <p:cNvPr id="3" name="Text Placeholder 2"/>
          <p:cNvSpPr>
            <a:spLocks noGrp="1"/>
          </p:cNvSpPr>
          <p:nvPr>
            <p:ph type="body" idx="1"/>
          </p:nvPr>
        </p:nvSpPr>
        <p:spPr>
          <a:xfrm>
            <a:off x="457200" y="1371600"/>
            <a:ext cx="11277600" cy="4937760"/>
          </a:xfrm>
        </p:spPr>
        <p:txBody>
          <a:bodyPr/>
          <a:lstStyle/>
          <a:p>
            <a:r>
              <a:rPr lang="en-US" b="1" dirty="0"/>
              <a:t>Glaucoma is another leading cause of vision loss:</a:t>
            </a:r>
          </a:p>
          <a:p>
            <a:endParaRPr lang="en-US" dirty="0"/>
          </a:p>
        </p:txBody>
      </p:sp>
      <p:pic>
        <p:nvPicPr>
          <p:cNvPr id="6" name="Picture Placeholder 5" descr="Example image comparison between Normal Vision - clear and focused, and Peripheral Vision Loss Due to Glaucoma – blurry, tunnel-like visi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80809" y="3017520"/>
            <a:ext cx="7268381" cy="3291840"/>
          </a:xfrm>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140761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05"/>
            <a:ext cx="10515600" cy="461645"/>
          </a:xfrm>
        </p:spPr>
        <p:txBody>
          <a:bodyPr/>
          <a:lstStyle/>
          <a:p>
            <a:r>
              <a:rPr lang="en-US" dirty="0"/>
              <a:t>Age Related Macular Degeneration</a:t>
            </a:r>
          </a:p>
        </p:txBody>
      </p:sp>
      <p:sp>
        <p:nvSpPr>
          <p:cNvPr id="3" name="Text Placeholder 2"/>
          <p:cNvSpPr>
            <a:spLocks noGrp="1"/>
          </p:cNvSpPr>
          <p:nvPr>
            <p:ph type="body" idx="1"/>
          </p:nvPr>
        </p:nvSpPr>
        <p:spPr>
          <a:xfrm>
            <a:off x="457199" y="1371600"/>
            <a:ext cx="11008783" cy="4937760"/>
          </a:xfrm>
        </p:spPr>
        <p:txBody>
          <a:bodyPr/>
          <a:lstStyle/>
          <a:p>
            <a:r>
              <a:rPr lang="en-US" sz="2600" dirty="0"/>
              <a:t>Age Related Macular Degeneration </a:t>
            </a:r>
            <a:r>
              <a:rPr lang="en-US" sz="2600"/>
              <a:t>(AMD) </a:t>
            </a:r>
            <a:r>
              <a:rPr lang="en-US" sz="2600" dirty="0"/>
              <a:t>causes vision loss as well:</a:t>
            </a:r>
          </a:p>
          <a:p>
            <a:endParaRPr lang="en-US" dirty="0"/>
          </a:p>
        </p:txBody>
      </p:sp>
      <p:pic>
        <p:nvPicPr>
          <p:cNvPr id="6" name="Picture Placeholder 5" descr="Example image comparison between Normal Vision - clear and focused, Early ADM - slight central and peripheral vision loss, and Late ADM - substantial central and peripheral vision loss.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67512" y="3145536"/>
            <a:ext cx="10094976" cy="3163824"/>
          </a:xfrm>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133403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RA for Vision Loss</a:t>
            </a:r>
            <a:br>
              <a:rPr lang="en-US" dirty="0"/>
            </a:br>
            <a:endParaRPr lang="en-US" dirty="0"/>
          </a:p>
        </p:txBody>
      </p:sp>
      <p:sp>
        <p:nvSpPr>
          <p:cNvPr id="8" name="Text Placeholder 7"/>
          <p:cNvSpPr>
            <a:spLocks noGrp="1"/>
          </p:cNvSpPr>
          <p:nvPr>
            <p:ph type="body" idx="1"/>
          </p:nvPr>
        </p:nvSpPr>
        <p:spPr/>
        <p:txBody>
          <a:bodyPr/>
          <a:lstStyle/>
          <a:p>
            <a:pPr lvl="0"/>
            <a:r>
              <a:rPr lang="en-US" dirty="0"/>
              <a:t>Screen magnification software</a:t>
            </a:r>
          </a:p>
          <a:p>
            <a:pPr lvl="0"/>
            <a:r>
              <a:rPr lang="en-US" dirty="0"/>
              <a:t>Screen reading software</a:t>
            </a:r>
          </a:p>
          <a:p>
            <a:pPr lvl="0"/>
            <a:r>
              <a:rPr lang="en-US" dirty="0"/>
              <a:t>Screen magnification software</a:t>
            </a:r>
          </a:p>
          <a:p>
            <a:pPr lvl="0"/>
            <a:r>
              <a:rPr lang="en-US" dirty="0"/>
              <a:t>Refreshable braille displays</a:t>
            </a:r>
          </a:p>
          <a:p>
            <a:pPr lvl="0"/>
            <a:r>
              <a:rPr lang="en-US" dirty="0"/>
              <a:t>Reader services</a:t>
            </a:r>
          </a:p>
          <a:p>
            <a:pPr lvl="0"/>
            <a:r>
              <a:rPr lang="en-US" dirty="0"/>
              <a:t>Alternative lighting</a:t>
            </a:r>
          </a:p>
          <a:p>
            <a:endParaRPr lang="en-US" dirty="0"/>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293951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7405"/>
            <a:ext cx="10515600" cy="461645"/>
          </a:xfrm>
        </p:spPr>
        <p:txBody>
          <a:bodyPr/>
          <a:lstStyle/>
          <a:p>
            <a:r>
              <a:rPr lang="en-US" dirty="0"/>
              <a:t>Workarounds for Blind/Visually Impaired</a:t>
            </a:r>
          </a:p>
        </p:txBody>
      </p:sp>
      <p:sp>
        <p:nvSpPr>
          <p:cNvPr id="7" name="Text Placeholder 6"/>
          <p:cNvSpPr>
            <a:spLocks noGrp="1"/>
          </p:cNvSpPr>
          <p:nvPr>
            <p:ph type="body" idx="1"/>
          </p:nvPr>
        </p:nvSpPr>
        <p:spPr>
          <a:xfrm>
            <a:off x="457200" y="1371599"/>
            <a:ext cx="11277600" cy="4826001"/>
          </a:xfrm>
        </p:spPr>
        <p:txBody>
          <a:bodyPr/>
          <a:lstStyle/>
          <a:p>
            <a:pPr lvl="0"/>
            <a:r>
              <a:rPr lang="en-US" sz="2200" dirty="0"/>
              <a:t>Rely on others to enter data requires building in extra time to get the job completed.</a:t>
            </a:r>
          </a:p>
          <a:p>
            <a:pPr lvl="0"/>
            <a:r>
              <a:rPr lang="en-US" sz="2200" dirty="0"/>
              <a:t>Limited access to assistance with MFP results in delay of completing task</a:t>
            </a:r>
          </a:p>
          <a:p>
            <a:pPr lvl="0"/>
            <a:r>
              <a:rPr lang="en-US" sz="2200" dirty="0"/>
              <a:t>Building in extra time to get scheduled reader services can delay the reading of documents</a:t>
            </a:r>
          </a:p>
          <a:p>
            <a:pPr lvl="0"/>
            <a:r>
              <a:rPr lang="en-US" sz="2200" dirty="0"/>
              <a:t>Convert files to other formats to work with refreshable braille displays</a:t>
            </a:r>
          </a:p>
          <a:p>
            <a:pPr lvl="0"/>
            <a:r>
              <a:rPr lang="en-US" sz="2200" dirty="0"/>
              <a:t>Print documents on 17” x 8.5” paper to enlarge print for reading when magnification software is not available</a:t>
            </a:r>
          </a:p>
          <a:p>
            <a:pPr lvl="0"/>
            <a:r>
              <a:rPr lang="en-US" sz="2200" dirty="0"/>
              <a:t>Lack of audio descriptions require making time to sit with a reader and re-listening to the video with someone describing visual content</a:t>
            </a:r>
          </a:p>
          <a:p>
            <a:r>
              <a:rPr lang="en-US" sz="2200" dirty="0"/>
              <a:t>Needing a crystal ball to predict what accommodations will be needed for meetings/workshops/trainings/conferences/etc.</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00619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800" b="0" i="0" u="none" strike="noStrike" kern="0" cap="none" spc="0" normalizeH="0" baseline="0" noProof="0" dirty="0">
              <a:ln>
                <a:noFill/>
              </a:ln>
              <a:solidFill>
                <a:srgbClr val="006197"/>
              </a:solidFill>
              <a:effectLst/>
              <a:uLnTx/>
              <a:uFillTx/>
              <a:latin typeface="Arial"/>
              <a:cs typeface="Arial"/>
              <a:sym typeface="Arial"/>
            </a:endParaRPr>
          </a:p>
        </p:txBody>
      </p:sp>
    </p:spTree>
    <p:extLst>
      <p:ext uri="{BB962C8B-B14F-4D97-AF65-F5344CB8AC3E}">
        <p14:creationId xmlns:p14="http://schemas.microsoft.com/office/powerpoint/2010/main" val="1418492404"/>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1_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1 Presentation Template" id="{EB493D76-6AEE-964C-94BF-E01172C39244}" vid="{1C683DA7-01E5-724D-AF43-DA0386D2E43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Cover Slide</Template>
  <TotalTime>4636</TotalTime>
  <Words>1149</Words>
  <Application>Microsoft Macintosh PowerPoint</Application>
  <PresentationFormat>Widescreen</PresentationFormat>
  <Paragraphs>136</Paragraphs>
  <Slides>22</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Helvetica Neue</vt:lpstr>
      <vt:lpstr>Noto Sans Symbols</vt:lpstr>
      <vt:lpstr>Vladimir Script</vt:lpstr>
      <vt:lpstr>Master Cover Slide</vt:lpstr>
      <vt:lpstr>1_Content Layout</vt:lpstr>
      <vt:lpstr>Annual Interagency Accessibility Forum</vt:lpstr>
      <vt:lpstr>Presenter</vt:lpstr>
      <vt:lpstr>Question 1</vt:lpstr>
      <vt:lpstr>Answer 1</vt:lpstr>
      <vt:lpstr>Diabetic retinopathy</vt:lpstr>
      <vt:lpstr>Glaucoma </vt:lpstr>
      <vt:lpstr>Age Related Macular Degeneration</vt:lpstr>
      <vt:lpstr>Common RA for Vision Loss </vt:lpstr>
      <vt:lpstr>Workarounds for Blind/Visually Impaired</vt:lpstr>
      <vt:lpstr>Question 2</vt:lpstr>
      <vt:lpstr>Answer 2</vt:lpstr>
      <vt:lpstr>Hearing Loss Simulation</vt:lpstr>
      <vt:lpstr>Common RA for Hearing Loss</vt:lpstr>
      <vt:lpstr>Work-a-rounds for Deaf/Hearing Loss</vt:lpstr>
      <vt:lpstr>Question 3</vt:lpstr>
      <vt:lpstr>Answer 3</vt:lpstr>
      <vt:lpstr>Print Text Simulation – Unclear Text Font.</vt:lpstr>
      <vt:lpstr>Print Text Simulation – Visual Distortion </vt:lpstr>
      <vt:lpstr>Print Text Simulation - Normal </vt:lpstr>
      <vt:lpstr>Print Text Simulation – High Contrast Beige/Black</vt:lpstr>
      <vt:lpstr>Common RA for Print Disabilities</vt:lpstr>
      <vt:lpstr>Work-a-rounds for Print Disabilities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Different Perspective for Looking at Accessibility - IAAF 2022</dc:title>
  <dc:subject/>
  <dc:creator/>
  <cp:keywords/>
  <dc:description/>
  <cp:lastModifiedBy>Michael Horton</cp:lastModifiedBy>
  <cp:revision>30</cp:revision>
  <dcterms:created xsi:type="dcterms:W3CDTF">2022-08-30T12:32:18Z</dcterms:created>
  <dcterms:modified xsi:type="dcterms:W3CDTF">2022-10-13T18:09:46Z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