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Lst>
  <p:notesMasterIdLst>
    <p:notesMasterId r:id="rId14"/>
  </p:notesMasterIdLst>
  <p:handoutMasterIdLst>
    <p:handoutMasterId r:id="rId15"/>
  </p:handoutMasterIdLst>
  <p:sldIdLst>
    <p:sldId id="256" r:id="rId3"/>
    <p:sldId id="269" r:id="rId4"/>
    <p:sldId id="260" r:id="rId5"/>
    <p:sldId id="270" r:id="rId6"/>
    <p:sldId id="261" r:id="rId7"/>
    <p:sldId id="262" r:id="rId8"/>
    <p:sldId id="264" r:id="rId9"/>
    <p:sldId id="265" r:id="rId10"/>
    <p:sldId id="271" r:id="rId11"/>
    <p:sldId id="272" r:id="rId12"/>
    <p:sldId id="266" r:id="rId13"/>
  </p:sldIdLst>
  <p:sldSz cx="12192000" cy="6858000"/>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6" roundtripDataSignature="AMtx7miqgGVw2oa+8993I+jqBGvzHq75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521" autoAdjust="0"/>
    <p:restoredTop sz="96306" autoAdjust="0"/>
  </p:normalViewPr>
  <p:slideViewPr>
    <p:cSldViewPr snapToGrid="0">
      <p:cViewPr varScale="1">
        <p:scale>
          <a:sx n="195" d="100"/>
          <a:sy n="195" d="100"/>
        </p:scale>
        <p:origin x="2192" y="18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1572" y="90"/>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7466" cy="466087"/>
          </a:xfrm>
          <a:prstGeom prst="rect">
            <a:avLst/>
          </a:prstGeom>
        </p:spPr>
        <p:txBody>
          <a:bodyPr vert="horz" lIns="91221" tIns="45610" rIns="91221" bIns="45610" rtlCol="0"/>
          <a:lstStyle>
            <a:lvl1pPr algn="l">
              <a:defRPr sz="1200"/>
            </a:lvl1pPr>
          </a:lstStyle>
          <a:p>
            <a:endParaRPr lang="en-US"/>
          </a:p>
        </p:txBody>
      </p:sp>
      <p:sp>
        <p:nvSpPr>
          <p:cNvPr id="3" name="Date Placeholder 2"/>
          <p:cNvSpPr>
            <a:spLocks noGrp="1"/>
          </p:cNvSpPr>
          <p:nvPr>
            <p:ph type="dt" sz="quarter" idx="1"/>
          </p:nvPr>
        </p:nvSpPr>
        <p:spPr>
          <a:xfrm>
            <a:off x="3955953" y="1"/>
            <a:ext cx="3027466" cy="466087"/>
          </a:xfrm>
          <a:prstGeom prst="rect">
            <a:avLst/>
          </a:prstGeom>
        </p:spPr>
        <p:txBody>
          <a:bodyPr vert="horz" lIns="91221" tIns="45610" rIns="91221" bIns="45610" rtlCol="0"/>
          <a:lstStyle>
            <a:lvl1pPr algn="r">
              <a:defRPr sz="1200"/>
            </a:lvl1pPr>
          </a:lstStyle>
          <a:p>
            <a:fld id="{61EC908C-3EAF-4BC6-9C1A-2AA1A26F43A1}" type="datetimeFigureOut">
              <a:rPr lang="en-US" smtClean="0"/>
              <a:t>10/6/22</a:t>
            </a:fld>
            <a:endParaRPr lang="en-US"/>
          </a:p>
        </p:txBody>
      </p:sp>
      <p:sp>
        <p:nvSpPr>
          <p:cNvPr id="4" name="Footer Placeholder 3"/>
          <p:cNvSpPr>
            <a:spLocks noGrp="1"/>
          </p:cNvSpPr>
          <p:nvPr>
            <p:ph type="ftr" sz="quarter" idx="2"/>
          </p:nvPr>
        </p:nvSpPr>
        <p:spPr>
          <a:xfrm>
            <a:off x="1" y="8817613"/>
            <a:ext cx="3027466" cy="466087"/>
          </a:xfrm>
          <a:prstGeom prst="rect">
            <a:avLst/>
          </a:prstGeom>
        </p:spPr>
        <p:txBody>
          <a:bodyPr vert="horz" lIns="91221" tIns="45610" rIns="91221" bIns="45610" rtlCol="0" anchor="b"/>
          <a:lstStyle>
            <a:lvl1pPr algn="l">
              <a:defRPr sz="1200"/>
            </a:lvl1pPr>
          </a:lstStyle>
          <a:p>
            <a:endParaRPr lang="en-US"/>
          </a:p>
        </p:txBody>
      </p:sp>
      <p:sp>
        <p:nvSpPr>
          <p:cNvPr id="5" name="Slide Number Placeholder 4"/>
          <p:cNvSpPr>
            <a:spLocks noGrp="1"/>
          </p:cNvSpPr>
          <p:nvPr>
            <p:ph type="sldNum" sz="quarter" idx="3"/>
          </p:nvPr>
        </p:nvSpPr>
        <p:spPr>
          <a:xfrm>
            <a:off x="3955953" y="8817613"/>
            <a:ext cx="3027466" cy="466087"/>
          </a:xfrm>
          <a:prstGeom prst="rect">
            <a:avLst/>
          </a:prstGeom>
        </p:spPr>
        <p:txBody>
          <a:bodyPr vert="horz" lIns="91221" tIns="45610" rIns="91221" bIns="45610" rtlCol="0" anchor="b"/>
          <a:lstStyle>
            <a:lvl1pPr algn="r">
              <a:defRPr sz="1200"/>
            </a:lvl1pPr>
          </a:lstStyle>
          <a:p>
            <a:fld id="{248E02F3-7BE7-43FF-8906-91686CA1E7A4}" type="slidenum">
              <a:rPr lang="en-US" smtClean="0"/>
              <a:t>‹#›</a:t>
            </a:fld>
            <a:endParaRPr lang="en-US"/>
          </a:p>
        </p:txBody>
      </p:sp>
    </p:spTree>
    <p:extLst>
      <p:ext uri="{BB962C8B-B14F-4D97-AF65-F5344CB8AC3E}">
        <p14:creationId xmlns:p14="http://schemas.microsoft.com/office/powerpoint/2010/main" val="2395226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 y="2"/>
            <a:ext cx="3027466" cy="464503"/>
          </a:xfrm>
          <a:prstGeom prst="rect">
            <a:avLst/>
          </a:prstGeom>
          <a:noFill/>
          <a:ln>
            <a:noFill/>
          </a:ln>
        </p:spPr>
        <p:txBody>
          <a:bodyPr spcFirstLastPara="1" wrap="square" lIns="92926" tIns="46463" rIns="92926" bIns="46463"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5953" y="2"/>
            <a:ext cx="3027466" cy="464503"/>
          </a:xfrm>
          <a:prstGeom prst="rect">
            <a:avLst/>
          </a:prstGeom>
          <a:noFill/>
          <a:ln>
            <a:noFill/>
          </a:ln>
        </p:spPr>
        <p:txBody>
          <a:bodyPr spcFirstLastPara="1" wrap="square" lIns="92926" tIns="46463" rIns="92926" bIns="46463"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98463" y="695325"/>
            <a:ext cx="6188075"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99133" y="4410392"/>
            <a:ext cx="5586735" cy="4177348"/>
          </a:xfrm>
          <a:prstGeom prst="rect">
            <a:avLst/>
          </a:prstGeom>
          <a:noFill/>
          <a:ln>
            <a:noFill/>
          </a:ln>
        </p:spPr>
        <p:txBody>
          <a:bodyPr spcFirstLastPara="1" wrap="square" lIns="92926" tIns="46463" rIns="92926" bIns="46463" anchor="t" anchorCtr="0">
            <a:noAutofit/>
          </a:bodyPr>
          <a:lstStyle>
            <a:lvl1pPr marL="457200" marR="0" lvl="0"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2pPr>
            <a:lvl3pPr marL="1371600" marR="0" lvl="2"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3pPr>
            <a:lvl4pPr marL="1828800" marR="0" lvl="3"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4pPr>
            <a:lvl5pPr marL="2286000" marR="0" lvl="4"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 y="8817612"/>
            <a:ext cx="3027466" cy="464503"/>
          </a:xfrm>
          <a:prstGeom prst="rect">
            <a:avLst/>
          </a:prstGeom>
          <a:noFill/>
          <a:ln>
            <a:noFill/>
          </a:ln>
        </p:spPr>
        <p:txBody>
          <a:bodyPr spcFirstLastPara="1" wrap="square" lIns="92926" tIns="46463" rIns="92926" bIns="46463"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5953" y="8817612"/>
            <a:ext cx="3027466" cy="464503"/>
          </a:xfrm>
          <a:prstGeom prst="rect">
            <a:avLst/>
          </a:prstGeom>
          <a:noFill/>
          <a:ln>
            <a:noFill/>
          </a:ln>
        </p:spPr>
        <p:txBody>
          <a:bodyPr spcFirstLastPara="1" wrap="square" lIns="92926" tIns="46463" rIns="92926" bIns="46463" anchor="b" anchorCtr="0">
            <a:noAutofit/>
          </a:bodyPr>
          <a:lstStyle/>
          <a:p>
            <a:pPr algn="r"/>
            <a:fld id="{00000000-1234-1234-1234-123412341234}" type="slidenum">
              <a:rPr lang="en-US" sz="1200" smtClean="0">
                <a:solidFill>
                  <a:schemeClr val="dk1"/>
                </a:solidFill>
              </a:rPr>
              <a:pPr algn="r"/>
              <a:t>‹#›</a:t>
            </a:fld>
            <a:endParaRPr lang="en-US" sz="120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398463" y="695325"/>
            <a:ext cx="6188075"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4" name="Google Shape;84;p1:notes"/>
          <p:cNvSpPr txBox="1">
            <a:spLocks noGrp="1"/>
          </p:cNvSpPr>
          <p:nvPr>
            <p:ph type="body" idx="1"/>
          </p:nvPr>
        </p:nvSpPr>
        <p:spPr>
          <a:xfrm>
            <a:off x="699133" y="4410392"/>
            <a:ext cx="5586735" cy="4177348"/>
          </a:xfrm>
          <a:prstGeom prst="rect">
            <a:avLst/>
          </a:prstGeom>
          <a:noFill/>
          <a:ln>
            <a:noFill/>
          </a:ln>
        </p:spPr>
        <p:txBody>
          <a:bodyPr spcFirstLastPara="1" wrap="square" lIns="92926" tIns="46463" rIns="92926" bIns="46463" anchor="t" anchorCtr="0">
            <a:noAutofit/>
          </a:bodyPr>
          <a:lstStyle/>
          <a:p>
            <a:pPr marL="0" indent="0">
              <a:spcBef>
                <a:spcPts val="0"/>
              </a:spcBef>
            </a:pPr>
            <a:endParaRPr/>
          </a:p>
        </p:txBody>
      </p:sp>
      <p:sp>
        <p:nvSpPr>
          <p:cNvPr id="85" name="Google Shape;85;p1:notes"/>
          <p:cNvSpPr txBox="1">
            <a:spLocks noGrp="1"/>
          </p:cNvSpPr>
          <p:nvPr>
            <p:ph type="sldNum" idx="12"/>
          </p:nvPr>
        </p:nvSpPr>
        <p:spPr>
          <a:xfrm>
            <a:off x="3955953" y="8817612"/>
            <a:ext cx="3027466" cy="464503"/>
          </a:xfrm>
          <a:prstGeom prst="rect">
            <a:avLst/>
          </a:prstGeom>
          <a:noFill/>
          <a:ln>
            <a:noFill/>
          </a:ln>
        </p:spPr>
        <p:txBody>
          <a:bodyPr spcFirstLastPara="1" wrap="square" lIns="92926" tIns="46463" rIns="92926" bIns="46463" anchor="b" anchorCtr="0">
            <a:noAutofit/>
          </a:bodyPr>
          <a:lstStyle/>
          <a:p>
            <a:pPr algn="r"/>
            <a:fld id="{00000000-1234-1234-1234-123412341234}" type="slidenum">
              <a:rPr lang="en-US"/>
              <a:pPr algn="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rPr>
              <a:pPr algn="r"/>
              <a:t>10</a:t>
            </a:fld>
            <a:endParaRPr lang="en-US" sz="1200">
              <a:solidFill>
                <a:schemeClr val="dk1"/>
              </a:solidFill>
            </a:endParaRPr>
          </a:p>
        </p:txBody>
      </p:sp>
    </p:spTree>
    <p:extLst>
      <p:ext uri="{BB962C8B-B14F-4D97-AF65-F5344CB8AC3E}">
        <p14:creationId xmlns:p14="http://schemas.microsoft.com/office/powerpoint/2010/main" val="2164564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rPr>
              <a:pPr algn="r"/>
              <a:t>11</a:t>
            </a:fld>
            <a:endParaRPr lang="en-US" sz="1200">
              <a:solidFill>
                <a:schemeClr val="dk1"/>
              </a:solidFill>
            </a:endParaRPr>
          </a:p>
        </p:txBody>
      </p:sp>
    </p:spTree>
    <p:extLst>
      <p:ext uri="{BB962C8B-B14F-4D97-AF65-F5344CB8AC3E}">
        <p14:creationId xmlns:p14="http://schemas.microsoft.com/office/powerpoint/2010/main" val="4206815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lgn="l" rtl="0" fontAlgn="base"/>
            <a:endParaRPr lang="en-US" sz="1100" b="0" i="0" dirty="0">
              <a:solidFill>
                <a:srgbClr val="000000"/>
              </a:solidFill>
              <a:effectLst/>
              <a:latin typeface="Calibri" panose="020F050202020403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rPr>
              <a:pPr algn="r"/>
              <a:t>2</a:t>
            </a:fld>
            <a:endParaRPr lang="en-US" sz="1200">
              <a:solidFill>
                <a:schemeClr val="dk1"/>
              </a:solidFill>
            </a:endParaRPr>
          </a:p>
        </p:txBody>
      </p:sp>
    </p:spTree>
    <p:extLst>
      <p:ext uri="{BB962C8B-B14F-4D97-AF65-F5344CB8AC3E}">
        <p14:creationId xmlns:p14="http://schemas.microsoft.com/office/powerpoint/2010/main" val="513587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rPr>
              <a:pPr algn="r"/>
              <a:t>3</a:t>
            </a:fld>
            <a:endParaRPr lang="en-US" sz="1200">
              <a:solidFill>
                <a:schemeClr val="dk1"/>
              </a:solidFill>
            </a:endParaRPr>
          </a:p>
        </p:txBody>
      </p:sp>
    </p:spTree>
    <p:extLst>
      <p:ext uri="{BB962C8B-B14F-4D97-AF65-F5344CB8AC3E}">
        <p14:creationId xmlns:p14="http://schemas.microsoft.com/office/powerpoint/2010/main" val="2102158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dirty="0">
                <a:solidFill>
                  <a:srgbClr val="000000"/>
                </a:solidFill>
                <a:latin typeface="Calibri" panose="020F0502020204030204" pitchFamily="34" charset="0"/>
              </a:rPr>
              <a:t> </a:t>
            </a:r>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rPr>
              <a:pPr algn="r"/>
              <a:t>4</a:t>
            </a:fld>
            <a:endParaRPr lang="en-US" sz="1200">
              <a:solidFill>
                <a:schemeClr val="dk1"/>
              </a:solidFill>
            </a:endParaRPr>
          </a:p>
        </p:txBody>
      </p:sp>
    </p:spTree>
    <p:extLst>
      <p:ext uri="{BB962C8B-B14F-4D97-AF65-F5344CB8AC3E}">
        <p14:creationId xmlns:p14="http://schemas.microsoft.com/office/powerpoint/2010/main" val="1842985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rPr>
              <a:pPr algn="r"/>
              <a:t>5</a:t>
            </a:fld>
            <a:endParaRPr lang="en-US" sz="1200">
              <a:solidFill>
                <a:schemeClr val="dk1"/>
              </a:solidFill>
            </a:endParaRPr>
          </a:p>
        </p:txBody>
      </p:sp>
    </p:spTree>
    <p:extLst>
      <p:ext uri="{BB962C8B-B14F-4D97-AF65-F5344CB8AC3E}">
        <p14:creationId xmlns:p14="http://schemas.microsoft.com/office/powerpoint/2010/main" val="3257797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rPr>
              <a:pPr algn="r"/>
              <a:t>6</a:t>
            </a:fld>
            <a:endParaRPr lang="en-US" sz="1200" dirty="0">
              <a:solidFill>
                <a:schemeClr val="dk1"/>
              </a:solidFill>
            </a:endParaRPr>
          </a:p>
        </p:txBody>
      </p:sp>
    </p:spTree>
    <p:extLst>
      <p:ext uri="{BB962C8B-B14F-4D97-AF65-F5344CB8AC3E}">
        <p14:creationId xmlns:p14="http://schemas.microsoft.com/office/powerpoint/2010/main" val="3327133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rPr>
              <a:pPr algn="r"/>
              <a:t>7</a:t>
            </a:fld>
            <a:endParaRPr lang="en-US" sz="1200">
              <a:solidFill>
                <a:schemeClr val="dk1"/>
              </a:solidFill>
            </a:endParaRPr>
          </a:p>
        </p:txBody>
      </p:sp>
    </p:spTree>
    <p:extLst>
      <p:ext uri="{BB962C8B-B14F-4D97-AF65-F5344CB8AC3E}">
        <p14:creationId xmlns:p14="http://schemas.microsoft.com/office/powerpoint/2010/main" val="3200942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rPr>
              <a:pPr algn="r"/>
              <a:t>8</a:t>
            </a:fld>
            <a:endParaRPr lang="en-US" sz="1200">
              <a:solidFill>
                <a:schemeClr val="dk1"/>
              </a:solidFill>
            </a:endParaRPr>
          </a:p>
        </p:txBody>
      </p:sp>
    </p:spTree>
    <p:extLst>
      <p:ext uri="{BB962C8B-B14F-4D97-AF65-F5344CB8AC3E}">
        <p14:creationId xmlns:p14="http://schemas.microsoft.com/office/powerpoint/2010/main" val="2350435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rPr>
              <a:pPr algn="r"/>
              <a:t>9</a:t>
            </a:fld>
            <a:endParaRPr lang="en-US" sz="1200">
              <a:solidFill>
                <a:schemeClr val="dk1"/>
              </a:solidFill>
            </a:endParaRPr>
          </a:p>
        </p:txBody>
      </p:sp>
    </p:spTree>
    <p:extLst>
      <p:ext uri="{BB962C8B-B14F-4D97-AF65-F5344CB8AC3E}">
        <p14:creationId xmlns:p14="http://schemas.microsoft.com/office/powerpoint/2010/main" val="1659579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6" name="Google Shape;16;p4"/>
          <p:cNvSpPr txBox="1">
            <a:spLocks noGrp="1"/>
          </p:cNvSpPr>
          <p:nvPr>
            <p:ph type="title"/>
          </p:nvPr>
        </p:nvSpPr>
        <p:spPr>
          <a:xfrm>
            <a:off x="533400" y="402449"/>
            <a:ext cx="10058400" cy="132556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7" name="Google Shape;17;p4"/>
          <p:cNvSpPr txBox="1">
            <a:spLocks noGrp="1"/>
          </p:cNvSpPr>
          <p:nvPr>
            <p:ph type="body" idx="1"/>
          </p:nvPr>
        </p:nvSpPr>
        <p:spPr>
          <a:xfrm>
            <a:off x="533400" y="1891357"/>
            <a:ext cx="10058400" cy="10668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80"/>
              </a:spcBef>
              <a:spcAft>
                <a:spcPts val="0"/>
              </a:spcAft>
              <a:buClr>
                <a:schemeClr val="lt1"/>
              </a:buClr>
              <a:buSzPts val="2400"/>
              <a:buFont typeface="Arial"/>
              <a:buNone/>
              <a:defRPr sz="2400" b="1" i="1"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18" name="Google Shape;18;p4"/>
          <p:cNvSpPr txBox="1">
            <a:spLocks noGrp="1"/>
          </p:cNvSpPr>
          <p:nvPr>
            <p:ph type="body" idx="2"/>
          </p:nvPr>
        </p:nvSpPr>
        <p:spPr>
          <a:xfrm>
            <a:off x="533400" y="3124200"/>
            <a:ext cx="5711825" cy="9144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64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21" name="Google Shape;21;p4"/>
          <p:cNvSpPr txBox="1">
            <a:spLocks noGrp="1"/>
          </p:cNvSpPr>
          <p:nvPr>
            <p:ph type="body" idx="3"/>
          </p:nvPr>
        </p:nvSpPr>
        <p:spPr>
          <a:xfrm>
            <a:off x="533400" y="6115359"/>
            <a:ext cx="11049000" cy="5334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80"/>
              </a:spcBef>
              <a:spcAft>
                <a:spcPts val="0"/>
              </a:spcAft>
              <a:buClr>
                <a:srgbClr val="006197"/>
              </a:buClr>
              <a:buSzPts val="2400"/>
              <a:buFont typeface="Arial"/>
              <a:buNone/>
              <a:defRPr sz="2400" b="1" i="1" u="none" strike="noStrike" cap="none">
                <a:solidFill>
                  <a:srgbClr val="006197"/>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22" name="Google Shape;22;p4"/>
          <p:cNvSpPr txBox="1">
            <a:spLocks noGrp="1"/>
          </p:cNvSpPr>
          <p:nvPr>
            <p:ph type="body" idx="4"/>
          </p:nvPr>
        </p:nvSpPr>
        <p:spPr>
          <a:xfrm>
            <a:off x="533400" y="4857736"/>
            <a:ext cx="11049000" cy="124253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880"/>
              </a:spcBef>
              <a:spcAft>
                <a:spcPts val="0"/>
              </a:spcAft>
              <a:buClr>
                <a:srgbClr val="006197"/>
              </a:buClr>
              <a:buSzPts val="4400"/>
              <a:buFont typeface="Arial"/>
              <a:buNone/>
              <a:defRPr sz="4400" b="1" i="0" u="none" strike="noStrike" cap="none">
                <a:solidFill>
                  <a:srgbClr val="006197"/>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pic>
        <p:nvPicPr>
          <p:cNvPr id="2" name="Picture 1" descr="A picture containing text, clipart&#10;&#10;Description automatically generated">
            <a:extLst>
              <a:ext uri="{FF2B5EF4-FFF2-40B4-BE49-F238E27FC236}">
                <a16:creationId xmlns:a16="http://schemas.microsoft.com/office/drawing/2014/main" id="{EAC1DF4E-F134-8BDA-CB49-CB7C04F119BC}"/>
              </a:ext>
            </a:extLst>
          </p:cNvPr>
          <p:cNvPicPr>
            <a:picLocks noChangeAspect="1"/>
          </p:cNvPicPr>
          <p:nvPr userDrawn="1"/>
        </p:nvPicPr>
        <p:blipFill>
          <a:blip r:embed="rId2"/>
          <a:stretch>
            <a:fillRect/>
          </a:stretch>
        </p:blipFill>
        <p:spPr>
          <a:xfrm>
            <a:off x="8951218" y="3106002"/>
            <a:ext cx="1453896" cy="913191"/>
          </a:xfrm>
          <a:prstGeom prst="rect">
            <a:avLst/>
          </a:prstGeom>
        </p:spPr>
      </p:pic>
      <p:pic>
        <p:nvPicPr>
          <p:cNvPr id="4" name="Google Shape;19;p4" descr="GSA Starmark logo">
            <a:extLst>
              <a:ext uri="{FF2B5EF4-FFF2-40B4-BE49-F238E27FC236}">
                <a16:creationId xmlns:a16="http://schemas.microsoft.com/office/drawing/2014/main" id="{A7448792-1F51-391E-20C5-4F7F38313EB0}"/>
              </a:ext>
            </a:extLst>
          </p:cNvPr>
          <p:cNvPicPr preferRelativeResize="0"/>
          <p:nvPr userDrawn="1"/>
        </p:nvPicPr>
        <p:blipFill rotWithShape="1">
          <a:blip r:embed="rId3">
            <a:alphaModFix/>
          </a:blip>
          <a:srcRect/>
          <a:stretch/>
        </p:blipFill>
        <p:spPr>
          <a:xfrm>
            <a:off x="7850133" y="3111500"/>
            <a:ext cx="914400" cy="914400"/>
          </a:xfrm>
          <a:prstGeom prst="rect">
            <a:avLst/>
          </a:prstGeom>
          <a:noFill/>
          <a:ln>
            <a:noFill/>
          </a:ln>
        </p:spPr>
      </p:pic>
      <p:pic>
        <p:nvPicPr>
          <p:cNvPr id="5" name="Google Shape;20;p4" descr="Seal of the CIO Council">
            <a:extLst>
              <a:ext uri="{FF2B5EF4-FFF2-40B4-BE49-F238E27FC236}">
                <a16:creationId xmlns:a16="http://schemas.microsoft.com/office/drawing/2014/main" id="{BB68909C-0BE1-7F87-8D57-7C906D2976EB}"/>
              </a:ext>
            </a:extLst>
          </p:cNvPr>
          <p:cNvPicPr preferRelativeResize="0"/>
          <p:nvPr userDrawn="1"/>
        </p:nvPicPr>
        <p:blipFill rotWithShape="1">
          <a:blip r:embed="rId4">
            <a:alphaModFix/>
          </a:blip>
          <a:srcRect/>
          <a:stretch/>
        </p:blipFill>
        <p:spPr>
          <a:xfrm>
            <a:off x="10591800" y="3073563"/>
            <a:ext cx="979610" cy="97807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457200" y="1371600"/>
            <a:ext cx="1127760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38" name="Google Shape;38;p6"/>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2 Content Columns">
  <p:cSld name="Title and 2 Content Columns">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dirty="0"/>
          </a:p>
        </p:txBody>
      </p:sp>
      <p:sp>
        <p:nvSpPr>
          <p:cNvPr id="41" name="Google Shape;41;p8"/>
          <p:cNvSpPr txBox="1">
            <a:spLocks noGrp="1"/>
          </p:cNvSpPr>
          <p:nvPr>
            <p:ph type="body" idx="1"/>
          </p:nvPr>
        </p:nvSpPr>
        <p:spPr>
          <a:xfrm>
            <a:off x="457200" y="1371600"/>
            <a:ext cx="548640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dirty="0"/>
          </a:p>
        </p:txBody>
      </p:sp>
      <p:sp>
        <p:nvSpPr>
          <p:cNvPr id="42" name="Google Shape;42;p8"/>
          <p:cNvSpPr txBox="1">
            <a:spLocks noGrp="1"/>
          </p:cNvSpPr>
          <p:nvPr>
            <p:ph type="body" idx="2"/>
          </p:nvPr>
        </p:nvSpPr>
        <p:spPr>
          <a:xfrm>
            <a:off x="6248400" y="1371600"/>
            <a:ext cx="548640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3" name="Google Shape;43;p8"/>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2 Content Columns + Headings">
  <p:cSld name="Title and 2 Content Columns + Headings">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6" name="Google Shape;46;p9"/>
          <p:cNvSpPr txBox="1">
            <a:spLocks noGrp="1"/>
          </p:cNvSpPr>
          <p:nvPr>
            <p:ph type="body" idx="1"/>
          </p:nvPr>
        </p:nvSpPr>
        <p:spPr>
          <a:xfrm>
            <a:off x="457200" y="1371600"/>
            <a:ext cx="5486400" cy="762000"/>
          </a:xfrm>
          <a:prstGeom prst="rect">
            <a:avLst/>
          </a:prstGeom>
          <a:noFill/>
          <a:ln>
            <a:noFill/>
          </a:ln>
        </p:spPr>
        <p:txBody>
          <a:bodyPr spcFirstLastPara="1" wrap="square" lIns="91425" tIns="45700" rIns="91425" bIns="45700" anchor="ctr"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7" name="Google Shape;47;p9"/>
          <p:cNvSpPr txBox="1">
            <a:spLocks noGrp="1"/>
          </p:cNvSpPr>
          <p:nvPr>
            <p:ph type="body" idx="2"/>
          </p:nvPr>
        </p:nvSpPr>
        <p:spPr>
          <a:xfrm>
            <a:off x="457200" y="2286000"/>
            <a:ext cx="548640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8" name="Google Shape;48;p9"/>
          <p:cNvSpPr txBox="1">
            <a:spLocks noGrp="1"/>
          </p:cNvSpPr>
          <p:nvPr>
            <p:ph type="body" idx="3"/>
          </p:nvPr>
        </p:nvSpPr>
        <p:spPr>
          <a:xfrm>
            <a:off x="6250806" y="1371600"/>
            <a:ext cx="5486400" cy="7620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9" name="Google Shape;49;p9"/>
          <p:cNvSpPr txBox="1">
            <a:spLocks noGrp="1"/>
          </p:cNvSpPr>
          <p:nvPr>
            <p:ph type="body" idx="4"/>
          </p:nvPr>
        </p:nvSpPr>
        <p:spPr>
          <a:xfrm>
            <a:off x="6248400" y="2286000"/>
            <a:ext cx="5486400" cy="4038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0" name="Google Shape;50;p9"/>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3 Content Columns">
  <p:cSld name="Title and 3 Content Columns">
    <p:spTree>
      <p:nvGrpSpPr>
        <p:cNvPr id="1" name="Shape 51"/>
        <p:cNvGrpSpPr/>
        <p:nvPr/>
      </p:nvGrpSpPr>
      <p:grpSpPr>
        <a:xfrm>
          <a:off x="0" y="0"/>
          <a:ext cx="0" cy="0"/>
          <a:chOff x="0" y="0"/>
          <a:chExt cx="0" cy="0"/>
        </a:xfrm>
      </p:grpSpPr>
      <p:sp>
        <p:nvSpPr>
          <p:cNvPr id="52" name="Google Shape;52;p10"/>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3" name="Google Shape;53;p10"/>
          <p:cNvSpPr txBox="1">
            <a:spLocks noGrp="1"/>
          </p:cNvSpPr>
          <p:nvPr>
            <p:ph type="body" idx="1"/>
          </p:nvPr>
        </p:nvSpPr>
        <p:spPr>
          <a:xfrm>
            <a:off x="457200" y="1371600"/>
            <a:ext cx="347472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4" name="Google Shape;54;p10"/>
          <p:cNvSpPr txBox="1">
            <a:spLocks noGrp="1"/>
          </p:cNvSpPr>
          <p:nvPr>
            <p:ph type="body" idx="2"/>
          </p:nvPr>
        </p:nvSpPr>
        <p:spPr>
          <a:xfrm>
            <a:off x="4358640" y="1371600"/>
            <a:ext cx="347472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5" name="Google Shape;55;p10"/>
          <p:cNvSpPr txBox="1">
            <a:spLocks noGrp="1"/>
          </p:cNvSpPr>
          <p:nvPr>
            <p:ph type="body" idx="3"/>
          </p:nvPr>
        </p:nvSpPr>
        <p:spPr>
          <a:xfrm>
            <a:off x="8229600" y="1371600"/>
            <a:ext cx="347472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90000"/>
              </a:lnSpc>
              <a:spcBef>
                <a:spcPts val="700"/>
              </a:spcBef>
              <a:spcAft>
                <a:spcPts val="0"/>
              </a:spcAft>
              <a:buClr>
                <a:srgbClr val="28376D"/>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6" name="Google Shape;56;p10"/>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3 Content Columns + Headings">
  <p:cSld name="Title and 3 Content Columns + Headings">
    <p:spTree>
      <p:nvGrpSpPr>
        <p:cNvPr id="1" name="Shape 57"/>
        <p:cNvGrpSpPr/>
        <p:nvPr/>
      </p:nvGrpSpPr>
      <p:grpSpPr>
        <a:xfrm>
          <a:off x="0" y="0"/>
          <a:ext cx="0" cy="0"/>
          <a:chOff x="0" y="0"/>
          <a:chExt cx="0" cy="0"/>
        </a:xfrm>
      </p:grpSpPr>
      <p:sp>
        <p:nvSpPr>
          <p:cNvPr id="58" name="Google Shape;58;p11"/>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9" name="Google Shape;59;p11"/>
          <p:cNvSpPr txBox="1">
            <a:spLocks noGrp="1"/>
          </p:cNvSpPr>
          <p:nvPr>
            <p:ph type="body" idx="1"/>
          </p:nvPr>
        </p:nvSpPr>
        <p:spPr>
          <a:xfrm>
            <a:off x="457200" y="1371600"/>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3366"/>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0" name="Google Shape;60;p11"/>
          <p:cNvSpPr txBox="1">
            <a:spLocks noGrp="1"/>
          </p:cNvSpPr>
          <p:nvPr>
            <p:ph type="body" idx="2"/>
          </p:nvPr>
        </p:nvSpPr>
        <p:spPr>
          <a:xfrm>
            <a:off x="45720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1" name="Google Shape;61;p11"/>
          <p:cNvSpPr txBox="1">
            <a:spLocks noGrp="1"/>
          </p:cNvSpPr>
          <p:nvPr>
            <p:ph type="body" idx="3"/>
          </p:nvPr>
        </p:nvSpPr>
        <p:spPr>
          <a:xfrm>
            <a:off x="4358640" y="1374808"/>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2" name="Google Shape;62;p11"/>
          <p:cNvSpPr txBox="1">
            <a:spLocks noGrp="1"/>
          </p:cNvSpPr>
          <p:nvPr>
            <p:ph type="body" idx="4"/>
          </p:nvPr>
        </p:nvSpPr>
        <p:spPr>
          <a:xfrm>
            <a:off x="435864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3" name="Google Shape;63;p11"/>
          <p:cNvSpPr txBox="1">
            <a:spLocks noGrp="1"/>
          </p:cNvSpPr>
          <p:nvPr>
            <p:ph type="body" idx="5"/>
          </p:nvPr>
        </p:nvSpPr>
        <p:spPr>
          <a:xfrm>
            <a:off x="8229600" y="1371600"/>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3366"/>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4" name="Google Shape;64;p11"/>
          <p:cNvSpPr txBox="1">
            <a:spLocks noGrp="1"/>
          </p:cNvSpPr>
          <p:nvPr>
            <p:ph type="body" idx="6"/>
          </p:nvPr>
        </p:nvSpPr>
        <p:spPr>
          <a:xfrm>
            <a:off x="822960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90000"/>
              </a:lnSpc>
              <a:spcBef>
                <a:spcPts val="700"/>
              </a:spcBef>
              <a:spcAft>
                <a:spcPts val="0"/>
              </a:spcAft>
              <a:buClr>
                <a:srgbClr val="28376D"/>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5" name="Google Shape;65;p11"/>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8" name="Google Shape;68;p12"/>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p:nvPr/>
        </p:nvSpPr>
        <p:spPr>
          <a:xfrm>
            <a:off x="0" y="4572000"/>
            <a:ext cx="12192000" cy="21332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3"/>
          <p:cNvSpPr txBox="1"/>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4500"/>
              <a:buFont typeface="Helvetica Neue"/>
              <a:buNone/>
            </a:pPr>
            <a:r>
              <a:rPr lang="en-US" sz="4500" b="1" i="0" u="none" strike="noStrike" cap="none">
                <a:solidFill>
                  <a:schemeClr val="lt1"/>
                </a:solidFill>
                <a:latin typeface="Helvetica Neue"/>
                <a:ea typeface="Helvetica Neue"/>
                <a:cs typeface="Helvetica Neue"/>
                <a:sym typeface="Helvetica Neue"/>
              </a:rPr>
              <a:t>Click to edit Master title style</a:t>
            </a:r>
            <a:endParaRPr sz="4500" b="1" i="0" u="none" strike="noStrike" cap="none">
              <a:solidFill>
                <a:schemeClr val="lt1"/>
              </a:solidFill>
              <a:latin typeface="Helvetica Neue"/>
              <a:ea typeface="Helvetica Neue"/>
              <a:cs typeface="Helvetica Neue"/>
              <a:sym typeface="Helvetica Neue"/>
            </a:endParaRPr>
          </a:p>
        </p:txBody>
      </p:sp>
      <p:sp>
        <p:nvSpPr>
          <p:cNvPr id="12" name="Google Shape;12;p3"/>
          <p:cNvSpPr txBox="1"/>
          <p:nvPr/>
        </p:nvSpPr>
        <p:spPr>
          <a:xfrm>
            <a:off x="838200" y="1752600"/>
            <a:ext cx="10515600" cy="1066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3000"/>
              <a:buFont typeface="Arial"/>
              <a:buNone/>
            </a:pPr>
            <a:r>
              <a:rPr lang="en-US" sz="3000" b="1" i="1" u="none" strike="noStrike" cap="none">
                <a:solidFill>
                  <a:schemeClr val="lt1"/>
                </a:solidFill>
                <a:latin typeface="Helvetica Neue"/>
                <a:ea typeface="Helvetica Neue"/>
                <a:cs typeface="Helvetica Neue"/>
                <a:sym typeface="Helvetica Neue"/>
              </a:rPr>
              <a:t>Click to edit Subtitle</a:t>
            </a:r>
            <a:endParaRPr sz="3000" b="1" i="1" u="none" strike="noStrike" cap="none">
              <a:solidFill>
                <a:schemeClr val="lt1"/>
              </a:solidFill>
              <a:latin typeface="Helvetica Neue"/>
              <a:ea typeface="Helvetica Neue"/>
              <a:cs typeface="Helvetica Neue"/>
              <a:sym typeface="Helvetica Neue"/>
            </a:endParaRPr>
          </a:p>
        </p:txBody>
      </p:sp>
      <p:pic>
        <p:nvPicPr>
          <p:cNvPr id="13" name="Google Shape;13;p3"/>
          <p:cNvPicPr preferRelativeResize="0"/>
          <p:nvPr/>
        </p:nvPicPr>
        <p:blipFill rotWithShape="1">
          <a:blip r:embed="rId3">
            <a:alphaModFix/>
          </a:blip>
          <a:srcRect/>
          <a:stretch/>
        </p:blipFill>
        <p:spPr>
          <a:xfrm>
            <a:off x="0" y="0"/>
            <a:ext cx="12192000" cy="4572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29"/>
        <p:cNvGrpSpPr/>
        <p:nvPr/>
      </p:nvGrpSpPr>
      <p:grpSpPr>
        <a:xfrm>
          <a:off x="0" y="0"/>
          <a:ext cx="0" cy="0"/>
          <a:chOff x="0" y="0"/>
          <a:chExt cx="0" cy="0"/>
        </a:xfrm>
      </p:grpSpPr>
      <p:pic>
        <p:nvPicPr>
          <p:cNvPr id="30" name="Google Shape;30;p5"/>
          <p:cNvPicPr preferRelativeResize="0"/>
          <p:nvPr/>
        </p:nvPicPr>
        <p:blipFill rotWithShape="1">
          <a:blip r:embed="rId8">
            <a:alphaModFix/>
          </a:blip>
          <a:srcRect/>
          <a:stretch/>
        </p:blipFill>
        <p:spPr>
          <a:xfrm>
            <a:off x="0" y="0"/>
            <a:ext cx="12188952" cy="1067645"/>
          </a:xfrm>
          <a:prstGeom prst="rect">
            <a:avLst/>
          </a:prstGeom>
          <a:noFill/>
          <a:ln>
            <a:noFill/>
          </a:ln>
        </p:spPr>
      </p:pic>
      <p:sp>
        <p:nvSpPr>
          <p:cNvPr id="31" name="Google Shape;31;p5"/>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marR="0" lvl="0" algn="l" rtl="0">
              <a:lnSpc>
                <a:spcPct val="90000"/>
              </a:lnSpc>
              <a:spcBef>
                <a:spcPts val="0"/>
              </a:spcBef>
              <a:spcAft>
                <a:spcPts val="0"/>
              </a:spcAft>
              <a:buSzPts val="1400"/>
              <a:buNone/>
              <a:defRPr sz="30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6pPr>
            <a:lvl7pPr marR="0" lvl="6"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7pPr>
            <a:lvl8pPr marR="0" lvl="7"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8pPr>
            <a:lvl9pPr marR="0" lvl="8"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9pPr>
          </a:lstStyle>
          <a:p>
            <a:endParaRPr/>
          </a:p>
        </p:txBody>
      </p:sp>
      <p:cxnSp>
        <p:nvCxnSpPr>
          <p:cNvPr id="32" name="Google Shape;32;p5" descr="graphic line"/>
          <p:cNvCxnSpPr/>
          <p:nvPr/>
        </p:nvCxnSpPr>
        <p:spPr>
          <a:xfrm>
            <a:off x="460248" y="6400800"/>
            <a:ext cx="11274552" cy="0"/>
          </a:xfrm>
          <a:prstGeom prst="straightConnector1">
            <a:avLst/>
          </a:prstGeom>
          <a:noFill/>
          <a:ln w="9525" cap="flat" cmpd="sng">
            <a:solidFill>
              <a:schemeClr val="lt2"/>
            </a:solidFill>
            <a:prstDash val="solid"/>
            <a:round/>
            <a:headEnd type="none" w="med" len="med"/>
            <a:tailEnd type="none" w="med" len="med"/>
          </a:ln>
        </p:spPr>
      </p:cxnSp>
      <p:sp>
        <p:nvSpPr>
          <p:cNvPr id="33" name="Google Shape;33;p5"/>
          <p:cNvSpPr/>
          <p:nvPr/>
        </p:nvSpPr>
        <p:spPr>
          <a:xfrm>
            <a:off x="457200" y="6492240"/>
            <a:ext cx="10287000" cy="182880"/>
          </a:xfrm>
          <a:prstGeom prst="rect">
            <a:avLst/>
          </a:prstGeom>
          <a:noFill/>
          <a:ln>
            <a:noFill/>
          </a:ln>
        </p:spPr>
        <p:txBody>
          <a:bodyPr spcFirstLastPara="1" wrap="square" lIns="0" tIns="0" rIns="0" bIns="0" anchor="ctr" anchorCtr="0">
            <a:noAutofit/>
          </a:bodyPr>
          <a:lstStyle/>
          <a:p>
            <a:pPr marL="0" marR="0" lvl="0" indent="0" algn="l" rtl="0">
              <a:lnSpc>
                <a:spcPct val="50000"/>
              </a:lnSpc>
              <a:spcBef>
                <a:spcPts val="0"/>
              </a:spcBef>
              <a:spcAft>
                <a:spcPts val="0"/>
              </a:spcAft>
              <a:buClr>
                <a:srgbClr val="006197"/>
              </a:buClr>
              <a:buSzPts val="800"/>
              <a:buFont typeface="Arial"/>
              <a:buNone/>
            </a:pPr>
            <a:r>
              <a:rPr lang="en-US" sz="800" b="0" i="0" u="none" strike="noStrike" cap="none" dirty="0">
                <a:solidFill>
                  <a:srgbClr val="006197"/>
                </a:solidFill>
                <a:latin typeface="Arial"/>
                <a:ea typeface="Arial"/>
                <a:cs typeface="Arial"/>
                <a:sym typeface="Arial"/>
              </a:rPr>
              <a:t>IAAF 2022  /  General Services Administration  /  National Institutes of Health  /  Federal CIO Council </a:t>
            </a:r>
            <a:endParaRPr sz="800" b="0" i="0" u="none" strike="noStrike" cap="none" dirty="0">
              <a:solidFill>
                <a:srgbClr val="006197"/>
              </a:solidFill>
              <a:latin typeface="Arial"/>
              <a:ea typeface="Arial"/>
              <a:cs typeface="Arial"/>
              <a:sym typeface="Arial"/>
            </a:endParaRPr>
          </a:p>
        </p:txBody>
      </p:sp>
      <p:sp>
        <p:nvSpPr>
          <p:cNvPr id="34" name="Google Shape;34;p5"/>
          <p:cNvSpPr txBox="1">
            <a:spLocks noGrp="1"/>
          </p:cNvSpPr>
          <p:nvPr>
            <p:ph type="sldNum" idx="12"/>
          </p:nvPr>
        </p:nvSpPr>
        <p:spPr>
          <a:xfrm>
            <a:off x="11201401" y="6492240"/>
            <a:ext cx="533400" cy="182880"/>
          </a:xfrm>
          <a:prstGeom prst="rect">
            <a:avLst/>
          </a:prstGeom>
          <a:noFill/>
          <a:ln>
            <a:noFill/>
          </a:ln>
        </p:spPr>
        <p:txBody>
          <a:bodyPr spcFirstLastPara="1" wrap="square" lIns="0" tIns="0" rIns="0" bIns="0" anchor="ctr" anchorCtr="0">
            <a:noAutofit/>
          </a:bodyPr>
          <a:lstStyle>
            <a:lvl1pPr marL="0" marR="0" lvl="0" indent="0" algn="r" rtl="0">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rtl="0">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rtl="0">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rtl="0">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rtl="0">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rtl="0">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rtl="0">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rtl="0">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rtl="0">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hyperlink" Target="https://www.odni.gov/"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a:spLocks noGrp="1"/>
          </p:cNvSpPr>
          <p:nvPr>
            <p:ph type="title"/>
          </p:nvPr>
        </p:nvSpPr>
        <p:spPr>
          <a:xfrm>
            <a:off x="533400" y="402449"/>
            <a:ext cx="11049000" cy="132556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400"/>
              <a:buFont typeface="Arial"/>
              <a:buNone/>
            </a:pPr>
            <a:r>
              <a:rPr lang="en-US" dirty="0"/>
              <a:t>Annual Interagency Accessibility Forum</a:t>
            </a:r>
            <a:endParaRPr dirty="0"/>
          </a:p>
        </p:txBody>
      </p:sp>
      <p:sp>
        <p:nvSpPr>
          <p:cNvPr id="88" name="Google Shape;88;p1"/>
          <p:cNvSpPr txBox="1">
            <a:spLocks noGrp="1"/>
          </p:cNvSpPr>
          <p:nvPr>
            <p:ph type="body" idx="1"/>
          </p:nvPr>
        </p:nvSpPr>
        <p:spPr>
          <a:xfrm>
            <a:off x="533400" y="1359306"/>
            <a:ext cx="11174691"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2400"/>
              <a:buNone/>
            </a:pPr>
            <a:r>
              <a:rPr lang="en-US" sz="2800" dirty="0"/>
              <a:t>Unlocking the Power of Accessibility</a:t>
            </a:r>
            <a:endParaRPr sz="2800" dirty="0"/>
          </a:p>
        </p:txBody>
      </p:sp>
      <p:sp>
        <p:nvSpPr>
          <p:cNvPr id="89" name="Google Shape;89;p1"/>
          <p:cNvSpPr txBox="1">
            <a:spLocks noGrp="1"/>
          </p:cNvSpPr>
          <p:nvPr>
            <p:ph type="body" idx="2"/>
          </p:nvPr>
        </p:nvSpPr>
        <p:spPr>
          <a:xfrm>
            <a:off x="533400" y="3124200"/>
            <a:ext cx="5711825" cy="914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200"/>
              <a:buNone/>
            </a:pPr>
            <a:r>
              <a:rPr lang="en-US" sz="2800" dirty="0"/>
              <a:t>October 11-13, 2022</a:t>
            </a:r>
            <a:endParaRPr sz="2800" dirty="0"/>
          </a:p>
        </p:txBody>
      </p:sp>
      <p:sp>
        <p:nvSpPr>
          <p:cNvPr id="7" name="Title 1">
            <a:extLst>
              <a:ext uri="{FF2B5EF4-FFF2-40B4-BE49-F238E27FC236}">
                <a16:creationId xmlns:a16="http://schemas.microsoft.com/office/drawing/2014/main" id="{111B5C05-D72C-4281-A654-35CC8D179484}"/>
              </a:ext>
            </a:extLst>
          </p:cNvPr>
          <p:cNvSpPr>
            <a:spLocks noGrp="1"/>
          </p:cNvSpPr>
          <p:nvPr>
            <p:ph type="body" idx="4"/>
          </p:nvPr>
        </p:nvSpPr>
        <p:spPr>
          <a:xfrm>
            <a:off x="533400" y="4857750"/>
            <a:ext cx="11049000" cy="1243013"/>
          </a:xfrm>
        </p:spPr>
        <p:txBody>
          <a:bodyPr/>
          <a:lstStyle/>
          <a:p>
            <a:r>
              <a:rPr lang="en-US" sz="3600" dirty="0"/>
              <a:t>Intelligence Community Information Technology Accessibility Program Maturity Model</a:t>
            </a:r>
          </a:p>
        </p:txBody>
      </p:sp>
      <p:sp>
        <p:nvSpPr>
          <p:cNvPr id="90" name="Google Shape;90;p1"/>
          <p:cNvSpPr txBox="1">
            <a:spLocks noGrp="1"/>
          </p:cNvSpPr>
          <p:nvPr>
            <p:ph type="body" idx="3"/>
          </p:nvPr>
        </p:nvSpPr>
        <p:spPr>
          <a:xfrm>
            <a:off x="533400" y="6115359"/>
            <a:ext cx="11049000" cy="533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6197"/>
              </a:buClr>
              <a:buSzPts val="2400"/>
              <a:buNone/>
            </a:pPr>
            <a:r>
              <a:rPr lang="en-US" dirty="0"/>
              <a:t>Office of the Director of National Intelligence (ODNI)</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0DB312-625F-4B7B-9C0B-F5CA103BAF31}"/>
              </a:ext>
            </a:extLst>
          </p:cNvPr>
          <p:cNvSpPr>
            <a:spLocks noGrp="1"/>
          </p:cNvSpPr>
          <p:nvPr>
            <p:ph type="title"/>
          </p:nvPr>
        </p:nvSpPr>
        <p:spPr/>
        <p:txBody>
          <a:bodyPr/>
          <a:lstStyle/>
          <a:p>
            <a:r>
              <a:rPr lang="en-US" dirty="0"/>
              <a:t>FBI IC Maturity Appendix </a:t>
            </a:r>
          </a:p>
        </p:txBody>
      </p:sp>
      <p:pic>
        <p:nvPicPr>
          <p:cNvPr id="3" name="Picture 2" descr="Screenshot of another page from the IT accessibility dashboard developed by the FBI OCIO. This image shows the definitions for the maturity levels and core dimensions, which are available for reference by users of the dashboard.">
            <a:extLst>
              <a:ext uri="{FF2B5EF4-FFF2-40B4-BE49-F238E27FC236}">
                <a16:creationId xmlns:a16="http://schemas.microsoft.com/office/drawing/2014/main" id="{608D82C4-99B4-4EC9-B9ED-A8321F533A28}"/>
              </a:ext>
            </a:extLst>
          </p:cNvPr>
          <p:cNvPicPr>
            <a:picLocks noChangeAspect="1"/>
          </p:cNvPicPr>
          <p:nvPr/>
        </p:nvPicPr>
        <p:blipFill>
          <a:blip r:embed="rId3"/>
          <a:stretch>
            <a:fillRect/>
          </a:stretch>
        </p:blipFill>
        <p:spPr>
          <a:xfrm>
            <a:off x="35511" y="1093237"/>
            <a:ext cx="12120978" cy="5399003"/>
          </a:xfrm>
          <a:prstGeom prst="rect">
            <a:avLst/>
          </a:prstGeom>
        </p:spPr>
      </p:pic>
      <p:sp>
        <p:nvSpPr>
          <p:cNvPr id="5" name="Slide Number Placeholder 4">
            <a:extLst>
              <a:ext uri="{FF2B5EF4-FFF2-40B4-BE49-F238E27FC236}">
                <a16:creationId xmlns:a16="http://schemas.microsoft.com/office/drawing/2014/main" id="{ACE839EF-0AE7-4DB2-A6A8-4F705FC6795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980925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pic>
        <p:nvPicPr>
          <p:cNvPr id="4" name="Picture 3" descr="decorative element for last slide"/>
          <p:cNvPicPr>
            <a:picLocks noChangeAspect="1"/>
          </p:cNvPicPr>
          <p:nvPr/>
        </p:nvPicPr>
        <p:blipFill>
          <a:blip r:embed="rId3"/>
          <a:stretch>
            <a:fillRect/>
          </a:stretch>
        </p:blipFill>
        <p:spPr>
          <a:xfrm>
            <a:off x="0" y="1965435"/>
            <a:ext cx="12193057" cy="4393324"/>
          </a:xfrm>
          <a:prstGeom prst="rect">
            <a:avLst/>
          </a:prstGeom>
        </p:spPr>
      </p:pic>
      <p:pic>
        <p:nvPicPr>
          <p:cNvPr id="5" name="Picture 4" descr="Official seal of the Office of the Director of National Intelligen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1904" y="2024904"/>
            <a:ext cx="2808192" cy="2808192"/>
          </a:xfrm>
          <a:prstGeom prst="rect">
            <a:avLst/>
          </a:prstGeom>
        </p:spPr>
      </p:pic>
    </p:spTree>
    <p:extLst>
      <p:ext uri="{BB962C8B-B14F-4D97-AF65-F5344CB8AC3E}">
        <p14:creationId xmlns:p14="http://schemas.microsoft.com/office/powerpoint/2010/main" val="2706369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C1F5E-22F6-4F75-AD9F-C9DBC81D9122}"/>
              </a:ext>
            </a:extLst>
          </p:cNvPr>
          <p:cNvSpPr>
            <a:spLocks noGrp="1"/>
          </p:cNvSpPr>
          <p:nvPr>
            <p:ph type="title"/>
          </p:nvPr>
        </p:nvSpPr>
        <p:spPr>
          <a:xfrm>
            <a:off x="612182" y="304007"/>
            <a:ext cx="10515600" cy="461645"/>
          </a:xfrm>
        </p:spPr>
        <p:txBody>
          <a:bodyPr/>
          <a:lstStyle/>
          <a:p>
            <a:r>
              <a:rPr lang="en-US" dirty="0"/>
              <a:t>Introductions</a:t>
            </a:r>
          </a:p>
        </p:txBody>
      </p:sp>
      <p:pic>
        <p:nvPicPr>
          <p:cNvPr id="9" name="Picture 8" descr="Seal of the Office of the Director of National Intelligence">
            <a:extLst>
              <a:ext uri="{FF2B5EF4-FFF2-40B4-BE49-F238E27FC236}">
                <a16:creationId xmlns:a16="http://schemas.microsoft.com/office/drawing/2014/main" id="{08EB2240-FA79-4AFA-AECB-3733270FA7AD}"/>
              </a:ext>
            </a:extLst>
          </p:cNvPr>
          <p:cNvPicPr>
            <a:picLocks noChangeAspect="1"/>
          </p:cNvPicPr>
          <p:nvPr/>
        </p:nvPicPr>
        <p:blipFill>
          <a:blip r:embed="rId3"/>
          <a:stretch>
            <a:fillRect/>
          </a:stretch>
        </p:blipFill>
        <p:spPr>
          <a:xfrm>
            <a:off x="158205" y="1569225"/>
            <a:ext cx="2194560" cy="2194560"/>
          </a:xfrm>
          <a:prstGeom prst="rect">
            <a:avLst/>
          </a:prstGeom>
        </p:spPr>
      </p:pic>
      <p:sp>
        <p:nvSpPr>
          <p:cNvPr id="3" name="Text Placeholder 2">
            <a:extLst>
              <a:ext uri="{FF2B5EF4-FFF2-40B4-BE49-F238E27FC236}">
                <a16:creationId xmlns:a16="http://schemas.microsoft.com/office/drawing/2014/main" id="{E73FF995-8E68-499A-B98C-77127C206BA1}"/>
              </a:ext>
            </a:extLst>
          </p:cNvPr>
          <p:cNvSpPr>
            <a:spLocks noGrp="1"/>
          </p:cNvSpPr>
          <p:nvPr>
            <p:ph type="body" idx="1"/>
          </p:nvPr>
        </p:nvSpPr>
        <p:spPr>
          <a:xfrm>
            <a:off x="2607719" y="1381898"/>
            <a:ext cx="9408960" cy="1607145"/>
          </a:xfrm>
        </p:spPr>
        <p:txBody>
          <a:bodyPr/>
          <a:lstStyle/>
          <a:p>
            <a:pPr marL="50800" indent="0">
              <a:buNone/>
            </a:pPr>
            <a:r>
              <a:rPr lang="en-US" dirty="0"/>
              <a:t>Ms. Shannon Paschel, Information Technology (IT) Diversity, Equity, Inclusion and Accessibility Chief, ODNI</a:t>
            </a:r>
          </a:p>
        </p:txBody>
      </p:sp>
      <p:sp>
        <p:nvSpPr>
          <p:cNvPr id="12" name="Text Placeholder 2">
            <a:extLst>
              <a:ext uri="{FF2B5EF4-FFF2-40B4-BE49-F238E27FC236}">
                <a16:creationId xmlns:a16="http://schemas.microsoft.com/office/drawing/2014/main" id="{37C39A5F-C2D0-4567-B30D-22AF87D61ED7}"/>
              </a:ext>
            </a:extLst>
          </p:cNvPr>
          <p:cNvSpPr txBox="1">
            <a:spLocks/>
          </p:cNvSpPr>
          <p:nvPr/>
        </p:nvSpPr>
        <p:spPr>
          <a:xfrm>
            <a:off x="2624835" y="2666505"/>
            <a:ext cx="9408960" cy="160714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pPr marL="50800" indent="0">
              <a:buFont typeface="Noto Sans Symbols"/>
              <a:buNone/>
            </a:pPr>
            <a:r>
              <a:rPr lang="en-US" dirty="0"/>
              <a:t>Dr. Rosemary Speers, Contractor Team Lead, Supporting IT Diversity, Equity, Inclusion and Accessibility, ODNI</a:t>
            </a:r>
          </a:p>
        </p:txBody>
      </p:sp>
      <p:pic>
        <p:nvPicPr>
          <p:cNvPr id="11" name="Picture 10" descr="Seal of the Federal Bureau of Investigation">
            <a:extLst>
              <a:ext uri="{FF2B5EF4-FFF2-40B4-BE49-F238E27FC236}">
                <a16:creationId xmlns:a16="http://schemas.microsoft.com/office/drawing/2014/main" id="{5474BFC7-56FD-4395-947C-6796114017AE}"/>
              </a:ext>
            </a:extLst>
          </p:cNvPr>
          <p:cNvPicPr>
            <a:picLocks noChangeAspect="1"/>
          </p:cNvPicPr>
          <p:nvPr/>
        </p:nvPicPr>
        <p:blipFill>
          <a:blip r:embed="rId4"/>
          <a:stretch>
            <a:fillRect/>
          </a:stretch>
        </p:blipFill>
        <p:spPr>
          <a:xfrm>
            <a:off x="175321" y="3816646"/>
            <a:ext cx="2194560" cy="2194560"/>
          </a:xfrm>
          <a:prstGeom prst="rect">
            <a:avLst/>
          </a:prstGeom>
        </p:spPr>
      </p:pic>
      <p:sp>
        <p:nvSpPr>
          <p:cNvPr id="13" name="Text Placeholder 2">
            <a:extLst>
              <a:ext uri="{FF2B5EF4-FFF2-40B4-BE49-F238E27FC236}">
                <a16:creationId xmlns:a16="http://schemas.microsoft.com/office/drawing/2014/main" id="{0D098B63-AD97-4AA8-BEE2-840A61303C11}"/>
              </a:ext>
            </a:extLst>
          </p:cNvPr>
          <p:cNvSpPr txBox="1">
            <a:spLocks/>
          </p:cNvSpPr>
          <p:nvPr/>
        </p:nvSpPr>
        <p:spPr>
          <a:xfrm>
            <a:off x="2624835" y="4273650"/>
            <a:ext cx="9408960" cy="160714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pPr marL="50800" indent="0">
              <a:buFont typeface="Noto Sans Symbols"/>
              <a:buNone/>
            </a:pPr>
            <a:r>
              <a:rPr lang="en-US" dirty="0"/>
              <a:t>Ms. Nancy Casper, IT Specialist, Office of the Chief Information Officer, FBI</a:t>
            </a:r>
          </a:p>
        </p:txBody>
      </p:sp>
      <p:sp>
        <p:nvSpPr>
          <p:cNvPr id="5" name="Slide Number Placeholder 4">
            <a:extLst>
              <a:ext uri="{FF2B5EF4-FFF2-40B4-BE49-F238E27FC236}">
                <a16:creationId xmlns:a16="http://schemas.microsoft.com/office/drawing/2014/main" id="{E25DE71E-BD55-41FC-B6A8-9F333B78A20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1945686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Intelligence Community</a:t>
            </a:r>
          </a:p>
        </p:txBody>
      </p:sp>
      <p:sp>
        <p:nvSpPr>
          <p:cNvPr id="3" name="Text Placeholder 2"/>
          <p:cNvSpPr>
            <a:spLocks noGrp="1"/>
          </p:cNvSpPr>
          <p:nvPr>
            <p:ph type="body" idx="1"/>
          </p:nvPr>
        </p:nvSpPr>
        <p:spPr>
          <a:xfrm>
            <a:off x="457200" y="1371600"/>
            <a:ext cx="5486400" cy="4023360"/>
          </a:xfrm>
        </p:spPr>
        <p:txBody>
          <a:bodyPr/>
          <a:lstStyle/>
          <a:p>
            <a:r>
              <a:rPr lang="en-US" dirty="0"/>
              <a:t>The Director of National Intelligence (DNI) serves as the head of the IC.</a:t>
            </a:r>
          </a:p>
          <a:p>
            <a:r>
              <a:rPr lang="en-US" dirty="0"/>
              <a:t>The IC is a coalition of 18 agencies and organizations (IC Elements), including the Office of the DNI (ODNI)</a:t>
            </a:r>
          </a:p>
        </p:txBody>
      </p:sp>
      <p:sp>
        <p:nvSpPr>
          <p:cNvPr id="6" name="TextBox 5"/>
          <p:cNvSpPr txBox="1"/>
          <p:nvPr/>
        </p:nvSpPr>
        <p:spPr>
          <a:xfrm>
            <a:off x="770021" y="5752116"/>
            <a:ext cx="2077043" cy="369332"/>
          </a:xfrm>
          <a:prstGeom prst="rect">
            <a:avLst/>
          </a:prstGeom>
          <a:noFill/>
        </p:spPr>
        <p:txBody>
          <a:bodyPr wrap="none" rtlCol="0">
            <a:spAutoFit/>
          </a:bodyPr>
          <a:lstStyle/>
          <a:p>
            <a:r>
              <a:rPr lang="en-US" dirty="0"/>
              <a:t>From </a:t>
            </a:r>
            <a:r>
              <a:rPr lang="en-US" dirty="0">
                <a:hlinkClick r:id="rId3"/>
              </a:rPr>
              <a:t>www.odni.gov</a:t>
            </a:r>
            <a:endParaRPr lang="en-US" dirty="0"/>
          </a:p>
        </p:txBody>
      </p:sp>
      <p:pic>
        <p:nvPicPr>
          <p:cNvPr id="7" name="Picture 6" descr="Seals of the 18 agencies and organizations that comprise the U.S. Intelligence Community"/>
          <p:cNvPicPr>
            <a:picLocks noChangeAspect="1"/>
          </p:cNvPicPr>
          <p:nvPr/>
        </p:nvPicPr>
        <p:blipFill rotWithShape="1">
          <a:blip r:embed="rId4" cstate="print">
            <a:extLst>
              <a:ext uri="{28A0092B-C50C-407E-A947-70E740481C1C}">
                <a14:useLocalDpi xmlns:a14="http://schemas.microsoft.com/office/drawing/2010/main" val="0"/>
              </a:ext>
            </a:extLst>
          </a:blip>
          <a:srcRect t="6631" b="13370"/>
          <a:stretch/>
        </p:blipFill>
        <p:spPr>
          <a:xfrm>
            <a:off x="6444434" y="1188720"/>
            <a:ext cx="5068270" cy="5120640"/>
          </a:xfrm>
          <a:prstGeom prst="rect">
            <a:avLst/>
          </a:prstGeom>
        </p:spPr>
      </p:pic>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2292012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F72C7-A7F0-4859-9397-F638049233A0}"/>
              </a:ext>
            </a:extLst>
          </p:cNvPr>
          <p:cNvSpPr>
            <a:spLocks noGrp="1"/>
          </p:cNvSpPr>
          <p:nvPr>
            <p:ph type="title"/>
          </p:nvPr>
        </p:nvSpPr>
        <p:spPr>
          <a:xfrm>
            <a:off x="457200" y="317405"/>
            <a:ext cx="11277600" cy="461645"/>
          </a:xfrm>
        </p:spPr>
        <p:txBody>
          <a:bodyPr/>
          <a:lstStyle/>
          <a:p>
            <a:r>
              <a:rPr lang="en-US" dirty="0"/>
              <a:t>IC IT Accessibility Community of Interest (COI)</a:t>
            </a:r>
          </a:p>
        </p:txBody>
      </p:sp>
      <p:sp>
        <p:nvSpPr>
          <p:cNvPr id="6" name="Text Placeholder 2">
            <a:extLst>
              <a:ext uri="{FF2B5EF4-FFF2-40B4-BE49-F238E27FC236}">
                <a16:creationId xmlns:a16="http://schemas.microsoft.com/office/drawing/2014/main" id="{6A79AA1C-1B9C-4D9C-A278-6A60956584E2}"/>
              </a:ext>
            </a:extLst>
          </p:cNvPr>
          <p:cNvSpPr>
            <a:spLocks noGrp="1"/>
          </p:cNvSpPr>
          <p:nvPr>
            <p:ph type="body" idx="1"/>
          </p:nvPr>
        </p:nvSpPr>
        <p:spPr>
          <a:xfrm>
            <a:off x="457200" y="1371600"/>
            <a:ext cx="5486400" cy="4937125"/>
          </a:xfrm>
        </p:spPr>
        <p:txBody>
          <a:bodyPr>
            <a:normAutofit/>
          </a:bodyPr>
          <a:lstStyle/>
          <a:p>
            <a:pPr>
              <a:lnSpc>
                <a:spcPct val="110000"/>
              </a:lnSpc>
            </a:pPr>
            <a:r>
              <a:rPr lang="en-US" dirty="0"/>
              <a:t>The IC IT Accessibility COI was established in 2018, under the IC CIO Council, to propose strategic recommendations  for improving IT accessibility</a:t>
            </a:r>
          </a:p>
          <a:p>
            <a:pPr>
              <a:lnSpc>
                <a:spcPct val="100000"/>
              </a:lnSpc>
            </a:pPr>
            <a:r>
              <a:rPr lang="en-US" sz="2800" dirty="0"/>
              <a:t>Members of the COI include Section 508 program managers from IC Elements</a:t>
            </a:r>
          </a:p>
        </p:txBody>
      </p:sp>
      <p:grpSp>
        <p:nvGrpSpPr>
          <p:cNvPr id="7" name="Group 6" descr="Decorative illustration for the community of interest">
            <a:extLst>
              <a:ext uri="{FF2B5EF4-FFF2-40B4-BE49-F238E27FC236}">
                <a16:creationId xmlns:a16="http://schemas.microsoft.com/office/drawing/2014/main" id="{24BBDE87-ACAA-40C0-A639-4DE31A6E856F}"/>
              </a:ext>
            </a:extLst>
          </p:cNvPr>
          <p:cNvGrpSpPr/>
          <p:nvPr/>
        </p:nvGrpSpPr>
        <p:grpSpPr>
          <a:xfrm>
            <a:off x="7186553" y="1611536"/>
            <a:ext cx="4113852" cy="3634928"/>
            <a:chOff x="3639256" y="1876201"/>
            <a:chExt cx="3926667" cy="3926667"/>
          </a:xfrm>
        </p:grpSpPr>
        <p:grpSp>
          <p:nvGrpSpPr>
            <p:cNvPr id="8" name="Group 7">
              <a:extLst>
                <a:ext uri="{FF2B5EF4-FFF2-40B4-BE49-F238E27FC236}">
                  <a16:creationId xmlns:a16="http://schemas.microsoft.com/office/drawing/2014/main" id="{4EF4C6E2-8960-4878-8C5B-44A733032723}"/>
                </a:ext>
              </a:extLst>
            </p:cNvPr>
            <p:cNvGrpSpPr/>
            <p:nvPr/>
          </p:nvGrpSpPr>
          <p:grpSpPr>
            <a:xfrm>
              <a:off x="3639256" y="1876201"/>
              <a:ext cx="3926667" cy="3926667"/>
              <a:chOff x="3447527" y="2923337"/>
              <a:chExt cx="2732045" cy="2732045"/>
            </a:xfrm>
          </p:grpSpPr>
          <p:sp>
            <p:nvSpPr>
              <p:cNvPr id="19" name="Oval 18">
                <a:extLst>
                  <a:ext uri="{FF2B5EF4-FFF2-40B4-BE49-F238E27FC236}">
                    <a16:creationId xmlns:a16="http://schemas.microsoft.com/office/drawing/2014/main" id="{2F6BFE0A-CAD7-47C6-B1AB-502FE14D9EBA}"/>
                  </a:ext>
                </a:extLst>
              </p:cNvPr>
              <p:cNvSpPr/>
              <p:nvPr/>
            </p:nvSpPr>
            <p:spPr>
              <a:xfrm>
                <a:off x="3447527" y="2923337"/>
                <a:ext cx="2732045" cy="273204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20" name="Oval 19">
                <a:extLst>
                  <a:ext uri="{FF2B5EF4-FFF2-40B4-BE49-F238E27FC236}">
                    <a16:creationId xmlns:a16="http://schemas.microsoft.com/office/drawing/2014/main" id="{24F77757-2C3F-4E8E-87AF-2E112749BB04}"/>
                  </a:ext>
                </a:extLst>
              </p:cNvPr>
              <p:cNvSpPr/>
              <p:nvPr/>
            </p:nvSpPr>
            <p:spPr>
              <a:xfrm>
                <a:off x="3822983" y="3298793"/>
                <a:ext cx="1981133" cy="1981133"/>
              </a:xfrm>
              <a:prstGeom prst="ellipse">
                <a:avLst/>
              </a:prstGeom>
              <a:noFill/>
              <a:ln w="571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BDBF0285-B8F1-4494-9772-35C2BB56B04C}"/>
                </a:ext>
              </a:extLst>
            </p:cNvPr>
            <p:cNvGrpSpPr/>
            <p:nvPr/>
          </p:nvGrpSpPr>
          <p:grpSpPr>
            <a:xfrm>
              <a:off x="4131327" y="2529920"/>
              <a:ext cx="791909" cy="1309614"/>
              <a:chOff x="6682154" y="2980875"/>
              <a:chExt cx="550984" cy="911186"/>
            </a:xfrm>
            <a:solidFill>
              <a:schemeClr val="accent1">
                <a:lumMod val="20000"/>
                <a:lumOff val="80000"/>
              </a:schemeClr>
            </a:solidFill>
          </p:grpSpPr>
          <p:sp>
            <p:nvSpPr>
              <p:cNvPr id="17" name="Chord 16">
                <a:extLst>
                  <a:ext uri="{FF2B5EF4-FFF2-40B4-BE49-F238E27FC236}">
                    <a16:creationId xmlns:a16="http://schemas.microsoft.com/office/drawing/2014/main" id="{EC0A3601-481C-4F89-B839-490FFC2FFBFB}"/>
                  </a:ext>
                </a:extLst>
              </p:cNvPr>
              <p:cNvSpPr/>
              <p:nvPr/>
            </p:nvSpPr>
            <p:spPr>
              <a:xfrm rot="6728553">
                <a:off x="6682154" y="3341077"/>
                <a:ext cx="550984" cy="550984"/>
              </a:xfrm>
              <a:prstGeom prst="chord">
                <a:avLst/>
              </a:prstGeom>
              <a:grp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8C629E0-9704-4AEE-BE3F-83D3AE93819D}"/>
                  </a:ext>
                </a:extLst>
              </p:cNvPr>
              <p:cNvSpPr/>
              <p:nvPr/>
            </p:nvSpPr>
            <p:spPr>
              <a:xfrm>
                <a:off x="6773291" y="2980875"/>
                <a:ext cx="368710" cy="368710"/>
              </a:xfrm>
              <a:prstGeom prst="ellipse">
                <a:avLst/>
              </a:prstGeom>
              <a:grp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095776A-D9F4-4A93-8442-04FA1867676A}"/>
                </a:ext>
              </a:extLst>
            </p:cNvPr>
            <p:cNvGrpSpPr/>
            <p:nvPr/>
          </p:nvGrpSpPr>
          <p:grpSpPr>
            <a:xfrm>
              <a:off x="6401981" y="3184727"/>
              <a:ext cx="791909" cy="1309614"/>
              <a:chOff x="8519464" y="3362498"/>
              <a:chExt cx="550984" cy="911186"/>
            </a:xfrm>
            <a:solidFill>
              <a:schemeClr val="accent1">
                <a:lumMod val="20000"/>
                <a:lumOff val="80000"/>
              </a:schemeClr>
            </a:solidFill>
          </p:grpSpPr>
          <p:sp>
            <p:nvSpPr>
              <p:cNvPr id="15" name="Chord 14">
                <a:extLst>
                  <a:ext uri="{FF2B5EF4-FFF2-40B4-BE49-F238E27FC236}">
                    <a16:creationId xmlns:a16="http://schemas.microsoft.com/office/drawing/2014/main" id="{41123257-AEE7-4EC3-85B5-C80BA0D7DB67}"/>
                  </a:ext>
                </a:extLst>
              </p:cNvPr>
              <p:cNvSpPr/>
              <p:nvPr/>
            </p:nvSpPr>
            <p:spPr>
              <a:xfrm rot="6728553">
                <a:off x="8519464" y="3722700"/>
                <a:ext cx="550984" cy="550984"/>
              </a:xfrm>
              <a:prstGeom prst="chord">
                <a:avLst/>
              </a:prstGeom>
              <a:grp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76D4DBA-8A50-4A23-BCE7-732DF996A065}"/>
                  </a:ext>
                </a:extLst>
              </p:cNvPr>
              <p:cNvSpPr/>
              <p:nvPr/>
            </p:nvSpPr>
            <p:spPr>
              <a:xfrm>
                <a:off x="8610601" y="3362498"/>
                <a:ext cx="368710" cy="368710"/>
              </a:xfrm>
              <a:prstGeom prst="ellipse">
                <a:avLst/>
              </a:prstGeom>
              <a:grp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CB9C5E5F-1754-4A3B-B4A2-29E814838839}"/>
                </a:ext>
              </a:extLst>
            </p:cNvPr>
            <p:cNvGrpSpPr/>
            <p:nvPr/>
          </p:nvGrpSpPr>
          <p:grpSpPr>
            <a:xfrm>
              <a:off x="4810680" y="4408743"/>
              <a:ext cx="791909" cy="1309614"/>
              <a:chOff x="7041164" y="4617701"/>
              <a:chExt cx="550984" cy="911186"/>
            </a:xfrm>
            <a:solidFill>
              <a:schemeClr val="accent1">
                <a:lumMod val="20000"/>
                <a:lumOff val="80000"/>
              </a:schemeClr>
            </a:solidFill>
          </p:grpSpPr>
          <p:sp>
            <p:nvSpPr>
              <p:cNvPr id="13" name="Chord 12">
                <a:extLst>
                  <a:ext uri="{FF2B5EF4-FFF2-40B4-BE49-F238E27FC236}">
                    <a16:creationId xmlns:a16="http://schemas.microsoft.com/office/drawing/2014/main" id="{8DA29A6A-124E-41D6-AF89-1FF2E3AEA8CC}"/>
                  </a:ext>
                </a:extLst>
              </p:cNvPr>
              <p:cNvSpPr/>
              <p:nvPr/>
            </p:nvSpPr>
            <p:spPr>
              <a:xfrm rot="6728553">
                <a:off x="7041164" y="4977903"/>
                <a:ext cx="550984" cy="550984"/>
              </a:xfrm>
              <a:prstGeom prst="chord">
                <a:avLst/>
              </a:prstGeom>
              <a:grp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4202706-CA6F-4832-A85C-B1501615EDC1}"/>
                  </a:ext>
                </a:extLst>
              </p:cNvPr>
              <p:cNvSpPr/>
              <p:nvPr/>
            </p:nvSpPr>
            <p:spPr>
              <a:xfrm>
                <a:off x="7132301" y="4617701"/>
                <a:ext cx="368710" cy="368710"/>
              </a:xfrm>
              <a:prstGeom prst="ellipse">
                <a:avLst/>
              </a:prstGeom>
              <a:grp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Accessibility icon">
              <a:extLst>
                <a:ext uri="{FF2B5EF4-FFF2-40B4-BE49-F238E27FC236}">
                  <a16:creationId xmlns:a16="http://schemas.microsoft.com/office/drawing/2014/main" id="{2006BD6E-8810-4614-8C5F-1C631AEA7C4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883941" y="3058764"/>
              <a:ext cx="1440438" cy="1440438"/>
            </a:xfrm>
            <a:prstGeom prst="rect">
              <a:avLst/>
            </a:prstGeom>
          </p:spPr>
        </p:pic>
      </p:grpSp>
      <p:sp>
        <p:nvSpPr>
          <p:cNvPr id="5" name="Slide Number Placeholder 4">
            <a:extLst>
              <a:ext uri="{FF2B5EF4-FFF2-40B4-BE49-F238E27FC236}">
                <a16:creationId xmlns:a16="http://schemas.microsoft.com/office/drawing/2014/main" id="{9746FC3E-E7F1-446F-9AD3-12D67FD51EC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1378109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Maturity Levels 1-5</a:t>
            </a:r>
          </a:p>
        </p:txBody>
      </p:sp>
      <p:sp>
        <p:nvSpPr>
          <p:cNvPr id="3" name="Text Placeholder 2"/>
          <p:cNvSpPr>
            <a:spLocks noGrp="1"/>
          </p:cNvSpPr>
          <p:nvPr>
            <p:ph type="body" idx="1"/>
          </p:nvPr>
        </p:nvSpPr>
        <p:spPr>
          <a:xfrm>
            <a:off x="457200" y="1371600"/>
            <a:ext cx="11277600" cy="836023"/>
          </a:xfrm>
        </p:spPr>
        <p:txBody>
          <a:bodyPr/>
          <a:lstStyle/>
          <a:p>
            <a:r>
              <a:rPr lang="en-US" sz="2600" dirty="0"/>
              <a:t>The IC IT Accessibility Program Maturity Model has five maturity levels:</a:t>
            </a:r>
          </a:p>
        </p:txBody>
      </p:sp>
      <p:pic>
        <p:nvPicPr>
          <p:cNvPr id="5" name="Picture 4" descr="Icons for the five levels of the IC IT Accessibility Program Maturity Model. &#10;Level 1 is Initial&#10;Level 2 is Emergent&#10;Level 3 is Structured&#10;Level 4 is Integrated and Sustainable&#10;Level 5 is Optimized"/>
          <p:cNvPicPr>
            <a:picLocks noChangeAspect="1"/>
          </p:cNvPicPr>
          <p:nvPr/>
        </p:nvPicPr>
        <p:blipFill>
          <a:blip r:embed="rId3"/>
          <a:stretch>
            <a:fillRect/>
          </a:stretch>
        </p:blipFill>
        <p:spPr>
          <a:xfrm>
            <a:off x="246737" y="2806175"/>
            <a:ext cx="11638273" cy="2828789"/>
          </a:xfrm>
          <a:prstGeom prst="rect">
            <a:avLst/>
          </a:prstGeom>
        </p:spPr>
      </p:pic>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1011161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Dimensions</a:t>
            </a:r>
          </a:p>
        </p:txBody>
      </p:sp>
      <p:sp>
        <p:nvSpPr>
          <p:cNvPr id="3" name="Text Placeholder 2"/>
          <p:cNvSpPr>
            <a:spLocks noGrp="1"/>
          </p:cNvSpPr>
          <p:nvPr>
            <p:ph type="body" idx="1"/>
          </p:nvPr>
        </p:nvSpPr>
        <p:spPr>
          <a:xfrm>
            <a:off x="457200" y="1371600"/>
            <a:ext cx="11277600" cy="865724"/>
          </a:xfrm>
        </p:spPr>
        <p:txBody>
          <a:bodyPr/>
          <a:lstStyle/>
          <a:p>
            <a:r>
              <a:rPr lang="en-US" dirty="0"/>
              <a:t>The maturity levels are assessed across ten core dimensions:</a:t>
            </a:r>
          </a:p>
        </p:txBody>
      </p:sp>
      <p:pic>
        <p:nvPicPr>
          <p:cNvPr id="5" name="Picture 4" descr="Icons for the ten core dimensions of the IC IT Accessibility Program Maturity Model.&#10;1. Accessibility Program Office&#10;2. Policies, Procedures, and Standards&#10;3. Acquisition and Procurement&#10;4. Technology Lifecycle Activities&#10;5. Testing and Validation&#10;6. Communications&#10;7. Document Accessibility&#10;8. Training&#10;9. Culture and Leadership&#10;10. IC Collaboration"/>
          <p:cNvPicPr>
            <a:picLocks noChangeAspect="1"/>
          </p:cNvPicPr>
          <p:nvPr/>
        </p:nvPicPr>
        <p:blipFill>
          <a:blip r:embed="rId3"/>
          <a:stretch>
            <a:fillRect/>
          </a:stretch>
        </p:blipFill>
        <p:spPr>
          <a:xfrm>
            <a:off x="161645" y="2501210"/>
            <a:ext cx="12001013" cy="3727144"/>
          </a:xfrm>
          <a:prstGeom prst="rect">
            <a:avLst/>
          </a:prstGeom>
        </p:spPr>
      </p:pic>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2778989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maturity levels for a core dimension</a:t>
            </a:r>
          </a:p>
        </p:txBody>
      </p:sp>
      <p:sp>
        <p:nvSpPr>
          <p:cNvPr id="3" name="Text Placeholder 2"/>
          <p:cNvSpPr>
            <a:spLocks noGrp="1"/>
          </p:cNvSpPr>
          <p:nvPr>
            <p:ph type="body" idx="1"/>
          </p:nvPr>
        </p:nvSpPr>
        <p:spPr>
          <a:xfrm>
            <a:off x="228600" y="1371600"/>
            <a:ext cx="5486400" cy="4937760"/>
          </a:xfrm>
        </p:spPr>
        <p:txBody>
          <a:bodyPr/>
          <a:lstStyle/>
          <a:p>
            <a:r>
              <a:rPr lang="en-US" dirty="0"/>
              <a:t>The maturity model is detailed in a document that includes:</a:t>
            </a:r>
          </a:p>
          <a:p>
            <a:pPr lvl="1">
              <a:buFont typeface="Arial" panose="020B0604020202020204" pitchFamily="34" charset="0"/>
              <a:buChar char="–"/>
            </a:pPr>
            <a:r>
              <a:rPr lang="en-US" dirty="0"/>
              <a:t>Overview</a:t>
            </a:r>
          </a:p>
          <a:p>
            <a:pPr lvl="1">
              <a:buFont typeface="Arial" panose="020B0604020202020204" pitchFamily="34" charset="0"/>
              <a:buChar char="–"/>
            </a:pPr>
            <a:r>
              <a:rPr lang="en-US" dirty="0"/>
              <a:t>Descriptions of maturity levels and core dimensions</a:t>
            </a:r>
          </a:p>
          <a:p>
            <a:pPr lvl="1">
              <a:buFont typeface="Arial" panose="020B0604020202020204" pitchFamily="34" charset="0"/>
              <a:buChar char="–"/>
            </a:pPr>
            <a:r>
              <a:rPr lang="en-US" dirty="0"/>
              <a:t>Tables with checklists for the core dimensions</a:t>
            </a:r>
          </a:p>
          <a:p>
            <a:pPr lvl="1">
              <a:buFont typeface="Arial" panose="020B0604020202020204" pitchFamily="34" charset="0"/>
              <a:buChar char="–"/>
            </a:pPr>
            <a:r>
              <a:rPr lang="en-US" dirty="0"/>
              <a:t>List of acronyms and glossary with definitions of terms</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pic>
        <p:nvPicPr>
          <p:cNvPr id="6" name="Picture 5" descr="example checklist of items required to achieve different maturity levels for the core dimension of training"/>
          <p:cNvPicPr>
            <a:picLocks noChangeAspect="1"/>
          </p:cNvPicPr>
          <p:nvPr/>
        </p:nvPicPr>
        <p:blipFill>
          <a:blip r:embed="rId3"/>
          <a:stretch>
            <a:fillRect/>
          </a:stretch>
        </p:blipFill>
        <p:spPr>
          <a:xfrm>
            <a:off x="5943600" y="1487006"/>
            <a:ext cx="6029467" cy="4822354"/>
          </a:xfrm>
          <a:prstGeom prst="rect">
            <a:avLst/>
          </a:prstGeom>
        </p:spPr>
      </p:pic>
    </p:spTree>
    <p:extLst>
      <p:ext uri="{BB962C8B-B14F-4D97-AF65-F5344CB8AC3E}">
        <p14:creationId xmlns:p14="http://schemas.microsoft.com/office/powerpoint/2010/main" val="956571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Scoring the maturity assessments</a:t>
            </a:r>
          </a:p>
        </p:txBody>
      </p:sp>
      <p:sp>
        <p:nvSpPr>
          <p:cNvPr id="3" name="Text Placeholder 2"/>
          <p:cNvSpPr>
            <a:spLocks noGrp="1"/>
          </p:cNvSpPr>
          <p:nvPr>
            <p:ph type="body" idx="1"/>
          </p:nvPr>
        </p:nvSpPr>
        <p:spPr>
          <a:xfrm>
            <a:off x="457200" y="1371600"/>
            <a:ext cx="11277600" cy="2599767"/>
          </a:xfrm>
        </p:spPr>
        <p:txBody>
          <a:bodyPr/>
          <a:lstStyle/>
          <a:p>
            <a:r>
              <a:rPr lang="en-US" dirty="0"/>
              <a:t>That COI decided that, in order to achieve a specific level of maturity, all of the items for that level must be completed</a:t>
            </a:r>
          </a:p>
          <a:p>
            <a:pPr lvl="1">
              <a:buFont typeface="Arial" panose="020B0604020202020204" pitchFamily="34" charset="0"/>
              <a:buChar char="–"/>
            </a:pPr>
            <a:r>
              <a:rPr lang="en-US" dirty="0"/>
              <a:t>Later, the group used half-scores for partially completed levels</a:t>
            </a:r>
          </a:p>
          <a:p>
            <a:endParaRPr lang="en-US" dirty="0"/>
          </a:p>
          <a:p>
            <a:r>
              <a:rPr lang="en-US" dirty="0"/>
              <a:t>Notional scoring for an Agency:</a:t>
            </a:r>
          </a:p>
          <a:p>
            <a:endParaRPr lang="en-US" dirty="0"/>
          </a:p>
        </p:txBody>
      </p:sp>
      <p:pic>
        <p:nvPicPr>
          <p:cNvPr id="5" name="Picture 4" descr="Notional scoring for the core dimensions of the IC IT Accessibility Maturity Model. For example, the score for Accessibilty Program Office is 3, and the score for Policies, Procedures, and Standards is 2.5."/>
          <p:cNvPicPr>
            <a:picLocks noChangeAspect="1"/>
          </p:cNvPicPr>
          <p:nvPr/>
        </p:nvPicPr>
        <p:blipFill>
          <a:blip r:embed="rId3"/>
          <a:stretch>
            <a:fillRect/>
          </a:stretch>
        </p:blipFill>
        <p:spPr>
          <a:xfrm>
            <a:off x="297711" y="3971367"/>
            <a:ext cx="11254191" cy="1999661"/>
          </a:xfrm>
          <a:prstGeom prst="rect">
            <a:avLst/>
          </a:prstGeom>
        </p:spPr>
      </p:pic>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3712384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5879B4-C06E-41F4-A515-C0D051D55E6F}"/>
              </a:ext>
            </a:extLst>
          </p:cNvPr>
          <p:cNvSpPr>
            <a:spLocks noGrp="1"/>
          </p:cNvSpPr>
          <p:nvPr>
            <p:ph type="title"/>
          </p:nvPr>
        </p:nvSpPr>
        <p:spPr/>
        <p:txBody>
          <a:bodyPr/>
          <a:lstStyle/>
          <a:p>
            <a:r>
              <a:rPr lang="en-US" dirty="0"/>
              <a:t>FBI Maturity Model </a:t>
            </a:r>
          </a:p>
        </p:txBody>
      </p:sp>
      <p:pic>
        <p:nvPicPr>
          <p:cNvPr id="3" name="Picture 2" descr="Screenshot of the maturity model portion of the dashboard developed by the FBI Accessibility Program Office. This image shows scores for the ten core dimensions of the maturity model and a checklist for one of those dimensions.  ">
            <a:extLst>
              <a:ext uri="{FF2B5EF4-FFF2-40B4-BE49-F238E27FC236}">
                <a16:creationId xmlns:a16="http://schemas.microsoft.com/office/drawing/2014/main" id="{864CFC10-DCFB-4AD2-A0DD-78F938D23297}"/>
              </a:ext>
            </a:extLst>
          </p:cNvPr>
          <p:cNvPicPr>
            <a:picLocks noChangeAspect="1"/>
          </p:cNvPicPr>
          <p:nvPr/>
        </p:nvPicPr>
        <p:blipFill>
          <a:blip r:embed="rId3"/>
          <a:stretch>
            <a:fillRect/>
          </a:stretch>
        </p:blipFill>
        <p:spPr>
          <a:xfrm>
            <a:off x="0" y="991888"/>
            <a:ext cx="12192000" cy="5476382"/>
          </a:xfrm>
          <a:prstGeom prst="rect">
            <a:avLst/>
          </a:prstGeom>
        </p:spPr>
      </p:pic>
      <p:sp>
        <p:nvSpPr>
          <p:cNvPr id="5" name="Slide Number Placeholder 4">
            <a:extLst>
              <a:ext uri="{FF2B5EF4-FFF2-40B4-BE49-F238E27FC236}">
                <a16:creationId xmlns:a16="http://schemas.microsoft.com/office/drawing/2014/main" id="{6823143B-E369-4CE4-8538-96094967AB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1531084662"/>
      </p:ext>
    </p:extLst>
  </p:cSld>
  <p:clrMapOvr>
    <a:masterClrMapping/>
  </p:clrMapOvr>
</p:sld>
</file>

<file path=ppt/theme/theme1.xml><?xml version="1.0" encoding="utf-8"?>
<a:theme xmlns:a="http://schemas.openxmlformats.org/drawingml/2006/main" name="Master Cover Slide">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AF 2022 Presentation Template" id="{C8AFD6A6-9496-1F43-AA29-213F0FB301D6}" vid="{D8EF9E1E-396C-804D-AF33-947A141BB963}"/>
    </a:ext>
  </a:extLst>
</a:theme>
</file>

<file path=ppt/theme/theme2.xml><?xml version="1.0" encoding="utf-8"?>
<a:theme xmlns:a="http://schemas.openxmlformats.org/drawingml/2006/main" name="Content Layout">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AF 2022 Presentation Template" id="{C8AFD6A6-9496-1F43-AA29-213F0FB301D6}" vid="{73015A22-F818-EE49-AAE1-7674B948D8A0}"/>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 Cover Slide</Template>
  <TotalTime>815</TotalTime>
  <Words>326</Words>
  <Application>Microsoft Macintosh PowerPoint</Application>
  <PresentationFormat>Widescreen</PresentationFormat>
  <Paragraphs>56</Paragraphs>
  <Slides>11</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Helvetica Neue</vt:lpstr>
      <vt:lpstr>Noto Sans Symbols</vt:lpstr>
      <vt:lpstr>Master Cover Slide</vt:lpstr>
      <vt:lpstr>Content Layout</vt:lpstr>
      <vt:lpstr>Annual Interagency Accessibility Forum</vt:lpstr>
      <vt:lpstr>Introductions</vt:lpstr>
      <vt:lpstr>Intelligence Community</vt:lpstr>
      <vt:lpstr>IC IT Accessibility Community of Interest (COI)</vt:lpstr>
      <vt:lpstr>Maturity Levels 1-5</vt:lpstr>
      <vt:lpstr>Core Dimensions</vt:lpstr>
      <vt:lpstr>Example: maturity levels for a core dimension</vt:lpstr>
      <vt:lpstr>Scoring the maturity assessments</vt:lpstr>
      <vt:lpstr>FBI Maturity Model </vt:lpstr>
      <vt:lpstr>FBI IC Maturity Appendix </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Intelligence Community Information Technology Accessibility Program Maturity Model - IAAF 2022</dc:title>
  <dc:subject/>
  <dc:creator/>
  <cp:keywords/>
  <dc:description/>
  <cp:lastModifiedBy>Michael Horton</cp:lastModifiedBy>
  <cp:revision>33</cp:revision>
  <cp:lastPrinted>2022-09-13T20:08:10Z</cp:lastPrinted>
  <dcterms:created xsi:type="dcterms:W3CDTF">2022-08-30T12:32:18Z</dcterms:created>
  <dcterms:modified xsi:type="dcterms:W3CDTF">2022-10-06T19:59:19Z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6e44db39-0429-4c0d-8e7a-2f6843ea0888_Enabled">
    <vt:lpwstr>true</vt:lpwstr>
  </property>
  <property fmtid="{D5CDD505-2E9C-101B-9397-08002B2CF9AE}" pid="4" name="MSIP_Label_6e44db39-0429-4c0d-8e7a-2f6843ea0888_SetDate">
    <vt:lpwstr>2022-09-15T11:15:22Z</vt:lpwstr>
  </property>
  <property fmtid="{D5CDD505-2E9C-101B-9397-08002B2CF9AE}" pid="5" name="MSIP_Label_6e44db39-0429-4c0d-8e7a-2f6843ea0888_Method">
    <vt:lpwstr>Privileged</vt:lpwstr>
  </property>
  <property fmtid="{D5CDD505-2E9C-101B-9397-08002B2CF9AE}" pid="6" name="MSIP_Label_6e44db39-0429-4c0d-8e7a-2f6843ea0888_Name">
    <vt:lpwstr>UNCLASSIFIED</vt:lpwstr>
  </property>
  <property fmtid="{D5CDD505-2E9C-101B-9397-08002B2CF9AE}" pid="7" name="MSIP_Label_6e44db39-0429-4c0d-8e7a-2f6843ea0888_SiteId">
    <vt:lpwstr>ceda544f-6777-4246-a89c-4da391f6d81e</vt:lpwstr>
  </property>
  <property fmtid="{D5CDD505-2E9C-101B-9397-08002B2CF9AE}" pid="8" name="MSIP_Label_6e44db39-0429-4c0d-8e7a-2f6843ea0888_ActionId">
    <vt:lpwstr>1f1b8cf3-edc8-4329-8124-6e5ce12949e1</vt:lpwstr>
  </property>
  <property fmtid="{D5CDD505-2E9C-101B-9397-08002B2CF9AE}" pid="9" name="MSIP_Label_6e44db39-0429-4c0d-8e7a-2f6843ea0888_ContentBits">
    <vt:lpwstr>3</vt:lpwstr>
  </property>
  <property fmtid="{D5CDD505-2E9C-101B-9397-08002B2CF9AE}" pid="10" name="ClassificationContentMarkingFooterLocations">
    <vt:lpwstr>Master Cover Slide:5\Content Layout:5</vt:lpwstr>
  </property>
  <property fmtid="{D5CDD505-2E9C-101B-9397-08002B2CF9AE}" pid="11" name="ClassificationContentMarkingFooterText">
    <vt:lpwstr>Classification: UNCLASSIFIED</vt:lpwstr>
  </property>
  <property fmtid="{D5CDD505-2E9C-101B-9397-08002B2CF9AE}" pid="12" name="ClassificationContentMarkingHeaderLocations">
    <vt:lpwstr>Master Cover Slide:4\Content Layout:4</vt:lpwstr>
  </property>
  <property fmtid="{D5CDD505-2E9C-101B-9397-08002B2CF9AE}" pid="13" name="ClassificationContentMarkingHeaderText">
    <vt:lpwstr>Classification: UNCLASSIFIED</vt:lpwstr>
  </property>
</Properties>
</file>