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metadata" ContentType="application/binary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48" r:id="rId4"/>
    <p:sldMasterId id="2147483651" r:id="rId5"/>
  </p:sldMasterIdLst>
  <p:notesMasterIdLst>
    <p:notesMasterId r:id="rId16"/>
  </p:notesMasterIdLst>
  <p:sldIdLst>
    <p:sldId id="256" r:id="rId6"/>
    <p:sldId id="258" r:id="rId7"/>
    <p:sldId id="259" r:id="rId8"/>
    <p:sldId id="267" r:id="rId9"/>
    <p:sldId id="262" r:id="rId10"/>
    <p:sldId id="268" r:id="rId11"/>
    <p:sldId id="266" r:id="rId12"/>
    <p:sldId id="271" r:id="rId13"/>
    <p:sldId id="272" r:id="rId14"/>
    <p:sldId id="264" r:id="rId15"/>
  </p:sldIdLst>
  <p:sldSz cx="12192000" cy="68580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28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  <p:ext uri="http://customooxmlschemas.google.com/">
      <go:slidesCustomData xmlns="" xmlns:mc="http://schemas.openxmlformats.org/markup-compatibility/2006" xmlns:mv="urn:schemas-microsoft-com:mac:vml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xmlns:go="http://customooxmlschemas.google.com/" r:id="rId21" roundtripDataSignature="AMtx7miqgGVw2oa+8993I+jqBGvzHq759Q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107" autoAdjust="0"/>
    <p:restoredTop sz="94354" autoAdjust="0"/>
  </p:normalViewPr>
  <p:slideViewPr>
    <p:cSldViewPr snapToGrid="0">
      <p:cViewPr varScale="1">
        <p:scale>
          <a:sx n="94" d="100"/>
          <a:sy n="94" d="100"/>
        </p:scale>
        <p:origin x="224" y="66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100" d="100"/>
          <a:sy n="100" d="100"/>
        </p:scale>
        <p:origin x="0" y="0"/>
      </p:cViewPr>
      <p:guideLst>
        <p:guide orient="horz" pos="2928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3" Type="http://schemas.openxmlformats.org/officeDocument/2006/relationships/customXml" Target="../customXml/item3.xml"/><Relationship Id="rId21" Type="http://customschemas.google.com/relationships/presentationmetadata" Target="metadata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25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viewProps" Target="viewProps.xml"/><Relationship Id="rId10" Type="http://schemas.openxmlformats.org/officeDocument/2006/relationships/slide" Target="slides/slide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2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338" y="2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228600" algn="l" rtl="0">
              <a:spcBef>
                <a:spcPts val="48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6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2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Google Shape;83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406400" y="696913"/>
            <a:ext cx="61976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miter lim="800000"/>
            <a:headEnd type="none" w="sm" len="sm"/>
            <a:tailEnd type="none" w="sm" len="sm"/>
          </a:ln>
        </p:spPr>
      </p:sp>
      <p:sp>
        <p:nvSpPr>
          <p:cNvPr id="84" name="Google Shape;84;p1:notes"/>
          <p:cNvSpPr txBox="1">
            <a:spLocks noGrp="1"/>
          </p:cNvSpPr>
          <p:nvPr>
            <p:ph type="body" idx="1"/>
          </p:nvPr>
        </p:nvSpPr>
        <p:spPr>
          <a:xfrm>
            <a:off x="701676" y="4416425"/>
            <a:ext cx="5607050" cy="4183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85" name="Google Shape;85;p1:notes"/>
          <p:cNvSpPr txBox="1">
            <a:spLocks noGrp="1"/>
          </p:cNvSpPr>
          <p:nvPr>
            <p:ph type="sldNum" idx="12"/>
          </p:nvPr>
        </p:nvSpPr>
        <p:spPr>
          <a:xfrm>
            <a:off x="3970338" y="8829675"/>
            <a:ext cx="3038475" cy="4651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50" tIns="46575" rIns="93150" bIns="46575" anchor="b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1</a:t>
            </a:fld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34A9-02DC-4632-B303-D3B12A89CC98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38581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ED234A9-02DC-4632-B303-D3B12A89CC98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101696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342900" lvl="0" indent="-342900">
              <a:spcBef>
                <a:spcPts val="120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/>
              <a:t>Include all appropriate Section 508 requirements in solicitations</a:t>
            </a:r>
          </a:p>
          <a:p>
            <a:pPr marL="1054100" lvl="1" indent="-342900">
              <a:spcBef>
                <a:spcPts val="0"/>
              </a:spcBef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>
                <a:solidFill>
                  <a:schemeClr val="tx2">
                    <a:lumMod val="50000"/>
                  </a:schemeClr>
                </a:solidFill>
                <a:sym typeface="Arial"/>
              </a:rPr>
              <a:t>Accessibility Requirements Tool </a:t>
            </a:r>
            <a:r>
              <a:rPr lang="en-US" sz="2400" cap="none" dirty="0">
                <a:solidFill>
                  <a:srgbClr val="3F3F3F"/>
                </a:solidFill>
                <a:sym typeface="Arial"/>
              </a:rPr>
              <a:t>(ART) found on Section508.gov automates the Standards Applicability Checklist and may be used to generate customized solicitation language</a:t>
            </a:r>
          </a:p>
          <a:p>
            <a:pPr marL="342900" lvl="0" indent="-342900"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/>
              <a:t>Use Government-wide Acquisition Contracts (GWACs) or other existing government Best-In-Class contract solutions which facilitate accessibility conformance reports or VPATs being provided to customer at time of quote like NASA’s Solutions for Enterprise Wide Procurement (SEWP)</a:t>
            </a:r>
          </a:p>
          <a:p>
            <a:pPr marL="342900" indent="-342900">
              <a:buClr>
                <a:schemeClr val="dk1"/>
              </a:buClr>
              <a:buFont typeface="Arial" panose="020B0604020202020204" pitchFamily="34" charset="0"/>
              <a:buChar char="•"/>
            </a:pPr>
            <a:r>
              <a:rPr lang="en-US" sz="2400" cap="none" dirty="0"/>
              <a:t>As products and software are updated/modified, re-test each new version and/or product against the terms and conditions originally established in the contract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15C5B27-D4FD-4F06-A1DB-9796FAE3B490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72675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>
  <p:cSld name="Title Slide"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4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0058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17" name="Google Shape;17;p4"/>
          <p:cNvSpPr txBox="1">
            <a:spLocks noGrp="1"/>
          </p:cNvSpPr>
          <p:nvPr>
            <p:ph type="body" idx="1"/>
          </p:nvPr>
        </p:nvSpPr>
        <p:spPr>
          <a:xfrm>
            <a:off x="533400" y="1891357"/>
            <a:ext cx="100584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Google Shape;18;p4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1" name="Google Shape;21;p4"/>
          <p:cNvSpPr txBox="1">
            <a:spLocks noGrp="1"/>
          </p:cNvSpPr>
          <p:nvPr>
            <p:ph type="body" idx="3"/>
          </p:nvPr>
        </p:nvSpPr>
        <p:spPr>
          <a:xfrm>
            <a:off x="533400" y="6115359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Arial"/>
              <a:buNone/>
              <a:defRPr sz="2400" b="1" i="1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Google Shape;22;p4"/>
          <p:cNvSpPr txBox="1">
            <a:spLocks noGrp="1"/>
          </p:cNvSpPr>
          <p:nvPr>
            <p:ph type="body" idx="4"/>
          </p:nvPr>
        </p:nvSpPr>
        <p:spPr>
          <a:xfrm>
            <a:off x="533400" y="4857736"/>
            <a:ext cx="11049000" cy="124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880"/>
              </a:spcBef>
              <a:spcAft>
                <a:spcPts val="0"/>
              </a:spcAft>
              <a:buClr>
                <a:srgbClr val="00619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pic>
        <p:nvPicPr>
          <p:cNvPr id="2" name="Picture 1" descr="A picture containing text, clipart&#10;&#10;Description automatically generated">
            <a:extLst>
              <a:ext uri="{FF2B5EF4-FFF2-40B4-BE49-F238E27FC236}">
                <a16:creationId xmlns:a16="http://schemas.microsoft.com/office/drawing/2014/main" id="{E62D23D8-D62E-66E9-A439-0427F7F78A2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1218" y="3106002"/>
            <a:ext cx="1453896" cy="913191"/>
          </a:xfrm>
          <a:prstGeom prst="rect">
            <a:avLst/>
          </a:prstGeom>
        </p:spPr>
      </p:pic>
      <p:pic>
        <p:nvPicPr>
          <p:cNvPr id="4" name="Google Shape;19;p4" descr="GSA Starmark logo">
            <a:extLst>
              <a:ext uri="{FF2B5EF4-FFF2-40B4-BE49-F238E27FC236}">
                <a16:creationId xmlns:a16="http://schemas.microsoft.com/office/drawing/2014/main" id="{64F8B349-38AC-E269-ED39-B13C38410A0A}"/>
              </a:ext>
            </a:extLst>
          </p:cNvPr>
          <p:cNvPicPr preferRelativeResize="0"/>
          <p:nvPr userDrawn="1"/>
        </p:nvPicPr>
        <p:blipFill rotWithShape="1">
          <a:blip r:embed="rId3">
            <a:alphaModFix/>
          </a:blip>
          <a:srcRect/>
          <a:stretch/>
        </p:blipFill>
        <p:spPr>
          <a:xfrm>
            <a:off x="7850133" y="3111500"/>
            <a:ext cx="914400" cy="914400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Google Shape;20;p4" descr="Seal of the CIO Council">
            <a:extLst>
              <a:ext uri="{FF2B5EF4-FFF2-40B4-BE49-F238E27FC236}">
                <a16:creationId xmlns:a16="http://schemas.microsoft.com/office/drawing/2014/main" id="{3877BD9F-10EE-E64A-D09A-22ECD0578224}"/>
              </a:ext>
            </a:extLst>
          </p:cNvPr>
          <p:cNvPicPr preferRelativeResize="0"/>
          <p:nvPr userDrawn="1"/>
        </p:nvPicPr>
        <p:blipFill rotWithShape="1">
          <a:blip r:embed="rId4">
            <a:alphaModFix/>
          </a:blip>
          <a:srcRect/>
          <a:stretch/>
        </p:blipFill>
        <p:spPr>
          <a:xfrm>
            <a:off x="10591800" y="3073563"/>
            <a:ext cx="979610" cy="97807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 No Logos">
  <p:cSld name="Title Slide No Logos">
    <p:spTree>
      <p:nvGrpSpPr>
        <p:cNvPr id="1" name="Shape 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Google Shape;24;p7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00584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  <a:defRPr sz="44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25" name="Google Shape;25;p7"/>
          <p:cNvSpPr txBox="1">
            <a:spLocks noGrp="1"/>
          </p:cNvSpPr>
          <p:nvPr>
            <p:ph type="body" idx="1"/>
          </p:nvPr>
        </p:nvSpPr>
        <p:spPr>
          <a:xfrm>
            <a:off x="533400" y="1891357"/>
            <a:ext cx="100584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chemeClr val="lt1"/>
              </a:buClr>
              <a:buSzPts val="2400"/>
              <a:buFont typeface="Arial"/>
              <a:buNone/>
              <a:defRPr sz="2400" b="1" i="1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Google Shape;26;p7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640"/>
              </a:spcBef>
              <a:spcAft>
                <a:spcPts val="0"/>
              </a:spcAft>
              <a:buClr>
                <a:schemeClr val="lt1"/>
              </a:buClr>
              <a:buSzPts val="3200"/>
              <a:buFont typeface="Arial"/>
              <a:buNone/>
              <a:defRPr sz="3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7" name="Google Shape;27;p7"/>
          <p:cNvSpPr txBox="1">
            <a:spLocks noGrp="1"/>
          </p:cNvSpPr>
          <p:nvPr>
            <p:ph type="body" idx="3"/>
          </p:nvPr>
        </p:nvSpPr>
        <p:spPr>
          <a:xfrm>
            <a:off x="533400" y="6115359"/>
            <a:ext cx="11049000" cy="533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48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Arial"/>
              <a:buNone/>
              <a:defRPr sz="2400" b="1" i="1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8" name="Google Shape;28;p7"/>
          <p:cNvSpPr txBox="1">
            <a:spLocks noGrp="1"/>
          </p:cNvSpPr>
          <p:nvPr>
            <p:ph type="body" idx="4"/>
          </p:nvPr>
        </p:nvSpPr>
        <p:spPr>
          <a:xfrm>
            <a:off x="533400" y="4857736"/>
            <a:ext cx="11049000" cy="12425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spcBef>
                <a:spcPts val="880"/>
              </a:spcBef>
              <a:spcAft>
                <a:spcPts val="0"/>
              </a:spcAft>
              <a:buClr>
                <a:srgbClr val="006197"/>
              </a:buClr>
              <a:buSzPts val="4400"/>
              <a:buFont typeface="Arial"/>
              <a:buNone/>
              <a:defRPr sz="4400" b="1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6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112776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66671" y="-62247"/>
            <a:ext cx="2391178" cy="1195589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 Columns">
  <p:cSld name="Title and 2 Content Columns">
    <p:spTree>
      <p:nvGrpSpPr>
        <p:cNvPr id="1" name="Shape 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Google Shape;40;p8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 dirty="0"/>
          </a:p>
        </p:txBody>
      </p:sp>
      <p:sp>
        <p:nvSpPr>
          <p:cNvPr id="41" name="Google Shape;41;p8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 dirty="0"/>
          </a:p>
        </p:txBody>
      </p:sp>
      <p:sp>
        <p:nvSpPr>
          <p:cNvPr id="42" name="Google Shape;42;p8"/>
          <p:cNvSpPr txBox="1">
            <a:spLocks noGrp="1"/>
          </p:cNvSpPr>
          <p:nvPr>
            <p:ph type="body" idx="2"/>
          </p:nvPr>
        </p:nvSpPr>
        <p:spPr>
          <a:xfrm>
            <a:off x="6248400" y="1371600"/>
            <a:ext cx="548640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3" name="Google Shape;43;p8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2 Content Columns + Headings">
  <p:cSld name="Title and 2 Content Columns + Headings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9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6" name="Google Shape;46;p9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7" name="Google Shape;47;p9"/>
          <p:cNvSpPr txBox="1">
            <a:spLocks noGrp="1"/>
          </p:cNvSpPr>
          <p:nvPr>
            <p:ph type="body" idx="2"/>
          </p:nvPr>
        </p:nvSpPr>
        <p:spPr>
          <a:xfrm>
            <a:off x="457200" y="2286000"/>
            <a:ext cx="548640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8" name="Google Shape;48;p9"/>
          <p:cNvSpPr txBox="1">
            <a:spLocks noGrp="1"/>
          </p:cNvSpPr>
          <p:nvPr>
            <p:ph type="body" idx="3"/>
          </p:nvPr>
        </p:nvSpPr>
        <p:spPr>
          <a:xfrm>
            <a:off x="6250806" y="1371600"/>
            <a:ext cx="548640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49" name="Google Shape;49;p9"/>
          <p:cNvSpPr txBox="1">
            <a:spLocks noGrp="1"/>
          </p:cNvSpPr>
          <p:nvPr>
            <p:ph type="body" idx="4"/>
          </p:nvPr>
        </p:nvSpPr>
        <p:spPr>
          <a:xfrm>
            <a:off x="6248400" y="2286000"/>
            <a:ext cx="5486400" cy="4038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0" name="Google Shape;50;p9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3 Content Columns">
  <p:cSld name="Title and 3 Content Columns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10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10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474720" cy="49377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4" name="Google Shape;54;p10"/>
          <p:cNvSpPr txBox="1">
            <a:spLocks noGrp="1"/>
          </p:cNvSpPr>
          <p:nvPr>
            <p:ph type="body" idx="2"/>
          </p:nvPr>
        </p:nvSpPr>
        <p:spPr>
          <a:xfrm>
            <a:off x="4358640" y="1371600"/>
            <a:ext cx="347472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5" name="Google Shape;55;p10"/>
          <p:cNvSpPr txBox="1">
            <a:spLocks noGrp="1"/>
          </p:cNvSpPr>
          <p:nvPr>
            <p:ph type="body" idx="3"/>
          </p:nvPr>
        </p:nvSpPr>
        <p:spPr>
          <a:xfrm>
            <a:off x="8229600" y="1371600"/>
            <a:ext cx="3474720" cy="495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56" name="Google Shape;56;p10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3 Content Columns + Headings">
  <p:cSld name="Title and 3 Content Columns + Headings">
    <p:spTree>
      <p:nvGrpSpPr>
        <p:cNvPr id="1" name="Shape 5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Google Shape;58;p11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lvl="0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11"/>
          <p:cNvSpPr txBox="1">
            <a:spLocks noGrp="1"/>
          </p:cNvSpPr>
          <p:nvPr>
            <p:ph type="body" idx="1"/>
          </p:nvPr>
        </p:nvSpPr>
        <p:spPr>
          <a:xfrm>
            <a:off x="457200" y="1371600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0" name="Google Shape;60;p11"/>
          <p:cNvSpPr txBox="1">
            <a:spLocks noGrp="1"/>
          </p:cNvSpPr>
          <p:nvPr>
            <p:ph type="body" idx="2"/>
          </p:nvPr>
        </p:nvSpPr>
        <p:spPr>
          <a:xfrm>
            <a:off x="45720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1" name="Google Shape;61;p11"/>
          <p:cNvSpPr txBox="1">
            <a:spLocks noGrp="1"/>
          </p:cNvSpPr>
          <p:nvPr>
            <p:ph type="body" idx="3"/>
          </p:nvPr>
        </p:nvSpPr>
        <p:spPr>
          <a:xfrm>
            <a:off x="4358640" y="1374808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2" name="Google Shape;62;p11"/>
          <p:cNvSpPr txBox="1">
            <a:spLocks noGrp="1"/>
          </p:cNvSpPr>
          <p:nvPr>
            <p:ph type="body" idx="4"/>
          </p:nvPr>
        </p:nvSpPr>
        <p:spPr>
          <a:xfrm>
            <a:off x="435864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100000"/>
              </a:lnSpc>
              <a:spcBef>
                <a:spcPts val="700"/>
              </a:spcBef>
              <a:spcAft>
                <a:spcPts val="0"/>
              </a:spcAft>
              <a:buClr>
                <a:srgbClr val="006197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3" name="Google Shape;63;p11"/>
          <p:cNvSpPr txBox="1">
            <a:spLocks noGrp="1"/>
          </p:cNvSpPr>
          <p:nvPr>
            <p:ph type="body" idx="5"/>
          </p:nvPr>
        </p:nvSpPr>
        <p:spPr>
          <a:xfrm>
            <a:off x="8229600" y="1371600"/>
            <a:ext cx="3474720" cy="762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228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None/>
              <a:defRPr sz="2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556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000"/>
              <a:buFont typeface="Noto Sans Symbols"/>
              <a:buChar char="▪"/>
              <a:defRPr sz="20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42900" algn="l" rtl="0">
              <a:lnSpc>
                <a:spcPct val="90000"/>
              </a:lnSpc>
              <a:spcBef>
                <a:spcPts val="50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42900" algn="l" rtl="0">
              <a:lnSpc>
                <a:spcPct val="95000"/>
              </a:lnSpc>
              <a:spcBef>
                <a:spcPts val="45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rgbClr val="28376D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4" name="Google Shape;64;p11"/>
          <p:cNvSpPr txBox="1">
            <a:spLocks noGrp="1"/>
          </p:cNvSpPr>
          <p:nvPr>
            <p:ph type="body" idx="6"/>
          </p:nvPr>
        </p:nvSpPr>
        <p:spPr>
          <a:xfrm>
            <a:off x="8229600" y="2286000"/>
            <a:ext cx="3474720" cy="40233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>
            <a:lvl1pPr marL="457200" marR="0" lvl="0" indent="-4064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800"/>
              <a:buFont typeface="Noto Sans Symbols"/>
              <a:buChar char="▪"/>
              <a:defRPr sz="2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914400" marR="0" lvl="1" indent="-393700" algn="l" rtl="0">
              <a:lnSpc>
                <a:spcPct val="90000"/>
              </a:lnSpc>
              <a:spcBef>
                <a:spcPts val="700"/>
              </a:spcBef>
              <a:spcAft>
                <a:spcPts val="0"/>
              </a:spcAft>
              <a:buClr>
                <a:srgbClr val="28376D"/>
              </a:buClr>
              <a:buSzPts val="2600"/>
              <a:buFont typeface="Noto Sans Symbols"/>
              <a:buChar char="▪"/>
              <a:defRPr sz="26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1371600" marR="0" lvl="2" indent="-381000" algn="l" rtl="0">
              <a:lnSpc>
                <a:spcPct val="100000"/>
              </a:lnSpc>
              <a:spcBef>
                <a:spcPts val="65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1828800" marR="0" lvl="3" indent="-381000" algn="l" rtl="0">
              <a:lnSpc>
                <a:spcPct val="100000"/>
              </a:lnSpc>
              <a:spcBef>
                <a:spcPts val="60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2286000" marR="0" lvl="4" indent="-381000" algn="l" rtl="0">
              <a:lnSpc>
                <a:spcPct val="100000"/>
              </a:lnSpc>
              <a:spcBef>
                <a:spcPts val="720"/>
              </a:spcBef>
              <a:spcAft>
                <a:spcPts val="0"/>
              </a:spcAft>
              <a:buClr>
                <a:srgbClr val="006197"/>
              </a:buClr>
              <a:buSzPts val="2400"/>
              <a:buFont typeface="Noto Sans Symbols"/>
              <a:buChar char="▪"/>
              <a:defRPr sz="24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2743200" marR="0" lvl="5" indent="-342900" algn="l" rtl="0">
              <a:lnSpc>
                <a:spcPct val="95000"/>
              </a:lnSpc>
              <a:spcBef>
                <a:spcPts val="72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3200400" marR="0" lvl="6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3657600" marR="0" lvl="7" indent="-342900" algn="l" rtl="0">
              <a:lnSpc>
                <a:spcPct val="95000"/>
              </a:lnSpc>
              <a:spcBef>
                <a:spcPts val="540"/>
              </a:spcBef>
              <a:spcAft>
                <a:spcPts val="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4114800" marR="0" lvl="8" indent="-342900" algn="l" rtl="0">
              <a:lnSpc>
                <a:spcPct val="95000"/>
              </a:lnSpc>
              <a:spcBef>
                <a:spcPts val="540"/>
              </a:spcBef>
              <a:spcAft>
                <a:spcPts val="540"/>
              </a:spcAft>
              <a:buClr>
                <a:schemeClr val="lt2"/>
              </a:buClr>
              <a:buSzPts val="1800"/>
              <a:buFont typeface="Noto Sans Symbols"/>
              <a:buChar char="▪"/>
              <a:defRPr sz="1800" b="0" i="0" u="none" strike="noStrike" cap="none">
                <a:solidFill>
                  <a:srgbClr val="003366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sp>
        <p:nvSpPr>
          <p:cNvPr id="65" name="Google Shape;65;p11"/>
          <p:cNvSpPr txBox="1">
            <a:spLocks noGrp="1"/>
          </p:cNvSpPr>
          <p:nvPr>
            <p:ph type="sldNum" idx="12"/>
          </p:nvPr>
        </p:nvSpPr>
        <p:spPr>
          <a:xfrm>
            <a:off x="11465983" y="6492240"/>
            <a:ext cx="268817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5.xml"/><Relationship Id="rId7" Type="http://schemas.openxmlformats.org/officeDocument/2006/relationships/image" Target="../media/image5.png"/><Relationship Id="rId2" Type="http://schemas.openxmlformats.org/officeDocument/2006/relationships/slideLayout" Target="../slideLayouts/slideLayout4.xml"/><Relationship Id="rId1" Type="http://schemas.openxmlformats.org/officeDocument/2006/relationships/slideLayout" Target="../slideLayouts/slideLayout3.xml"/><Relationship Id="rId6" Type="http://schemas.openxmlformats.org/officeDocument/2006/relationships/theme" Target="../theme/theme2.xml"/><Relationship Id="rId5" Type="http://schemas.openxmlformats.org/officeDocument/2006/relationships/slideLayout" Target="../slideLayouts/slideLayout7.xml"/><Relationship Id="rId4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3"/>
          <p:cNvSpPr/>
          <p:nvPr/>
        </p:nvSpPr>
        <p:spPr>
          <a:xfrm>
            <a:off x="0" y="4572000"/>
            <a:ext cx="12192000" cy="213320"/>
          </a:xfrm>
          <a:prstGeom prst="rect">
            <a:avLst/>
          </a:prstGeom>
          <a:solidFill>
            <a:srgbClr val="BFBFBF"/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11" name="Google Shape;11;p3"/>
          <p:cNvSpPr txBox="1"/>
          <p:nvPr/>
        </p:nvSpPr>
        <p:spPr>
          <a:xfrm>
            <a:off x="838200" y="365125"/>
            <a:ext cx="105156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500"/>
              <a:buFont typeface="Helvetica Neue"/>
              <a:buNone/>
            </a:pPr>
            <a:r>
              <a:rPr lang="en-US" sz="4500" b="1" i="0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Click to edit Master title style</a:t>
            </a:r>
            <a:endParaRPr sz="4500" b="1" i="0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12" name="Google Shape;12;p3"/>
          <p:cNvSpPr txBox="1"/>
          <p:nvPr/>
        </p:nvSpPr>
        <p:spPr>
          <a:xfrm>
            <a:off x="838200" y="1752600"/>
            <a:ext cx="10515600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000"/>
              <a:buFont typeface="Arial"/>
              <a:buNone/>
            </a:pPr>
            <a:r>
              <a:rPr lang="en-US" sz="3000" b="1" i="1" u="none" strike="noStrike" cap="none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Click to edit Subtitle</a:t>
            </a:r>
            <a:endParaRPr sz="3000" b="1" i="1" u="none" strike="noStrike" cap="none">
              <a:solidFill>
                <a:schemeClr val="lt1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pic>
        <p:nvPicPr>
          <p:cNvPr id="13" name="Google Shape;13;p3"/>
          <p:cNvPicPr preferRelativeResize="0"/>
          <p:nvPr/>
        </p:nvPicPr>
        <p:blipFill rotWithShape="1">
          <a:blip r:embed="rId4">
            <a:alphaModFix/>
          </a:blip>
          <a:srcRect/>
          <a:stretch/>
        </p:blipFill>
        <p:spPr>
          <a:xfrm>
            <a:off x="0" y="0"/>
            <a:ext cx="12192000" cy="45720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 eaLnBrk="1" hangingPunct="1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noFill/>
        <a:effectLst/>
      </p:bgPr>
    </p:bg>
    <p:spTree>
      <p:nvGrpSpPr>
        <p:cNvPr id="1" name="Shape 2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" name="Google Shape;30;p5"/>
          <p:cNvPicPr preferRelativeResize="0"/>
          <p:nvPr/>
        </p:nvPicPr>
        <p:blipFill rotWithShape="1">
          <a:blip r:embed="rId7">
            <a:alphaModFix/>
          </a:blip>
          <a:srcRect/>
          <a:stretch/>
        </p:blipFill>
        <p:spPr>
          <a:xfrm>
            <a:off x="0" y="0"/>
            <a:ext cx="12188952" cy="1067645"/>
          </a:xfrm>
          <a:prstGeom prst="rect">
            <a:avLst/>
          </a:prstGeom>
          <a:noFill/>
          <a:ln>
            <a:noFill/>
          </a:ln>
        </p:spPr>
      </p:pic>
      <p:sp>
        <p:nvSpPr>
          <p:cNvPr id="31" name="Google Shape;31;p5"/>
          <p:cNvSpPr txBox="1">
            <a:spLocks noGrp="1"/>
          </p:cNvSpPr>
          <p:nvPr>
            <p:ph type="title"/>
          </p:nvPr>
        </p:nvSpPr>
        <p:spPr>
          <a:xfrm>
            <a:off x="457200" y="317405"/>
            <a:ext cx="10515600" cy="4572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45700" rIns="0" bIns="0" anchor="t" anchorCtr="0">
            <a:spAutoFit/>
          </a:bodyPr>
          <a:lstStyle>
            <a:lvl1pPr marR="0" lvl="0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30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1400"/>
              <a:buNone/>
              <a:defRPr sz="2200" b="1" i="0" u="none" strike="noStrike" cap="none">
                <a:solidFill>
                  <a:schemeClr val="lt1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endParaRPr/>
          </a:p>
        </p:txBody>
      </p:sp>
      <p:cxnSp>
        <p:nvCxnSpPr>
          <p:cNvPr id="32" name="Google Shape;32;p5" descr="graphic line"/>
          <p:cNvCxnSpPr/>
          <p:nvPr/>
        </p:nvCxnSpPr>
        <p:spPr>
          <a:xfrm>
            <a:off x="460248" y="6400800"/>
            <a:ext cx="11274552" cy="0"/>
          </a:xfrm>
          <a:prstGeom prst="straightConnector1">
            <a:avLst/>
          </a:prstGeom>
          <a:noFill/>
          <a:ln w="9525" cap="flat" cmpd="sng">
            <a:solidFill>
              <a:schemeClr val="l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3" name="Google Shape;33;p5"/>
          <p:cNvSpPr/>
          <p:nvPr/>
        </p:nvSpPr>
        <p:spPr>
          <a:xfrm>
            <a:off x="457200" y="6492240"/>
            <a:ext cx="102870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/>
          <a:p>
            <a:pPr marL="0" marR="0" lvl="0" indent="0" algn="l" rtl="0">
              <a:lnSpc>
                <a:spcPct val="50000"/>
              </a:lnSpc>
              <a:spcBef>
                <a:spcPts val="0"/>
              </a:spcBef>
              <a:spcAft>
                <a:spcPts val="0"/>
              </a:spcAft>
              <a:buClr>
                <a:srgbClr val="006197"/>
              </a:buClr>
              <a:buSzPts val="800"/>
              <a:buFont typeface="Arial"/>
              <a:buNone/>
            </a:pPr>
            <a:r>
              <a:rPr lang="en-US" sz="800" b="0" i="0" u="none" strike="noStrike" cap="none" dirty="0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rPr>
              <a:t>IAAF 2022  /  General Services Administration  /  National Institutes of Health  /  Federal CIO Council </a:t>
            </a:r>
            <a:endParaRPr sz="800" b="0" i="0" u="none" strike="noStrike" cap="none" dirty="0">
              <a:solidFill>
                <a:srgbClr val="006197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4" name="Google Shape;34;p5"/>
          <p:cNvSpPr txBox="1">
            <a:spLocks noGrp="1"/>
          </p:cNvSpPr>
          <p:nvPr>
            <p:ph type="sldNum" idx="12"/>
          </p:nvPr>
        </p:nvSpPr>
        <p:spPr>
          <a:xfrm>
            <a:off x="11201401" y="6492240"/>
            <a:ext cx="533400" cy="1828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L="0" marR="0" lvl="1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L="0" marR="0" lvl="2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L="0" marR="0" lvl="3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L="0" marR="0" lvl="4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L="0" marR="0" lvl="5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L="0" marR="0" lvl="6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L="0" marR="0" lvl="7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L="0" marR="0" lvl="8" indent="0" algn="r" rtl="0">
              <a:spcBef>
                <a:spcPts val="0"/>
              </a:spcBef>
              <a:spcAft>
                <a:spcPts val="0"/>
              </a:spcAft>
              <a:buNone/>
              <a:defRPr sz="800" b="0" i="0" u="none" strike="noStrike" cap="none">
                <a:solidFill>
                  <a:srgbClr val="006197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mailto:Betsy.Sirk@NASA.gov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6.png"/><Relationship Id="rId4" Type="http://schemas.openxmlformats.org/officeDocument/2006/relationships/hyperlink" Target="mailto:Antonio.O.Haileselassie@NASA.gov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3.org/TR/WCAG20/" TargetMode="External"/><Relationship Id="rId7" Type="http://schemas.openxmlformats.org/officeDocument/2006/relationships/hyperlink" Target="https://sewp.nasa.gov/documents/Section_508_Guide_111821.pdf" TargetMode="External"/><Relationship Id="rId2" Type="http://schemas.openxmlformats.org/officeDocument/2006/relationships/hyperlink" Target="https://www.access-board.gov/ict/" TargetMode="External"/><Relationship Id="rId1" Type="http://schemas.openxmlformats.org/officeDocument/2006/relationships/slideLayout" Target="../slideLayouts/slideLayout3.xml"/><Relationship Id="rId6" Type="http://schemas.openxmlformats.org/officeDocument/2006/relationships/hyperlink" Target="https://www.sewp.nasa.gov/" TargetMode="External"/><Relationship Id="rId5" Type="http://schemas.openxmlformats.org/officeDocument/2006/relationships/hyperlink" Target="https://www.section508.gov/sell/how-to-create-acr-with-vpat/" TargetMode="External"/><Relationship Id="rId4" Type="http://schemas.openxmlformats.org/officeDocument/2006/relationships/hyperlink" Target="https://www.itic.org/dotAsset/353efda0-598d-4593-aa53-f4f1f0f61d82.doc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itic.org/news-events/news-releases/iti-launches-online-vpat-training" TargetMode="Externa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s://sewp.nasa.gov/" TargetMode="External"/><Relationship Id="rId2" Type="http://schemas.openxmlformats.org/officeDocument/2006/relationships/hyperlink" Target="https://sewp.nasa.gov/documents/Section_508_Guide_111821.pdf" TargetMode="External"/><Relationship Id="rId1" Type="http://schemas.openxmlformats.org/officeDocument/2006/relationships/slideLayout" Target="../slideLayouts/slideLayout3.xml"/><Relationship Id="rId4" Type="http://schemas.openxmlformats.org/officeDocument/2006/relationships/hyperlink" Target="https://www.section508.gov/sell/how-to-create-acr-with-vpat/" TargetMode="Externa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Google Shape;87;p1"/>
          <p:cNvSpPr txBox="1">
            <a:spLocks noGrp="1"/>
          </p:cNvSpPr>
          <p:nvPr>
            <p:ph type="title"/>
          </p:nvPr>
        </p:nvSpPr>
        <p:spPr>
          <a:xfrm>
            <a:off x="533400" y="402449"/>
            <a:ext cx="11049000" cy="13255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4400"/>
              <a:buFont typeface="Arial"/>
              <a:buNone/>
            </a:pPr>
            <a:r>
              <a:rPr lang="en-US" dirty="0"/>
              <a:t>Annual Interagency Accessibility Forum</a:t>
            </a:r>
            <a:endParaRPr dirty="0"/>
          </a:p>
        </p:txBody>
      </p:sp>
      <p:sp>
        <p:nvSpPr>
          <p:cNvPr id="2" name="Rectangle 1"/>
          <p:cNvSpPr/>
          <p:nvPr/>
        </p:nvSpPr>
        <p:spPr>
          <a:xfrm>
            <a:off x="490350" y="1511275"/>
            <a:ext cx="556755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0"/>
            <a:r>
              <a:rPr lang="en-US" sz="2400" b="1" i="1" dirty="0">
                <a:solidFill>
                  <a:schemeClr val="lt1"/>
                </a:solidFill>
              </a:rPr>
              <a:t>Unlocking the Power of Accessibility</a:t>
            </a:r>
          </a:p>
        </p:txBody>
      </p:sp>
      <p:sp>
        <p:nvSpPr>
          <p:cNvPr id="88" name="Google Shape;88;p1"/>
          <p:cNvSpPr txBox="1">
            <a:spLocks noGrp="1"/>
          </p:cNvSpPr>
          <p:nvPr>
            <p:ph type="body" idx="1"/>
          </p:nvPr>
        </p:nvSpPr>
        <p:spPr>
          <a:xfrm>
            <a:off x="470554" y="1972940"/>
            <a:ext cx="11174691" cy="1066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>
              <a:spcBef>
                <a:spcPts val="0"/>
              </a:spcBef>
            </a:pPr>
            <a:r>
              <a:rPr lang="en-US" sz="3600" dirty="0"/>
              <a:t>Demystifying Section 508: Creating and Evaluating Accessibility Conformance Reports</a:t>
            </a:r>
            <a:endParaRPr sz="4000" dirty="0"/>
          </a:p>
        </p:txBody>
      </p:sp>
      <p:sp>
        <p:nvSpPr>
          <p:cNvPr id="89" name="Google Shape;89;p1"/>
          <p:cNvSpPr txBox="1">
            <a:spLocks noGrp="1"/>
          </p:cNvSpPr>
          <p:nvPr>
            <p:ph type="body" idx="2"/>
          </p:nvPr>
        </p:nvSpPr>
        <p:spPr>
          <a:xfrm>
            <a:off x="533400" y="3124200"/>
            <a:ext cx="5711825" cy="914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Clr>
                <a:schemeClr val="lt1"/>
              </a:buClr>
              <a:buSzPts val="3200"/>
              <a:buNone/>
            </a:pPr>
            <a:r>
              <a:rPr lang="en-US" sz="2800" dirty="0"/>
              <a:t>October 13, 2022</a:t>
            </a:r>
            <a:endParaRPr sz="2800" dirty="0"/>
          </a:p>
        </p:txBody>
      </p:sp>
      <p:sp>
        <p:nvSpPr>
          <p:cNvPr id="8" name="TextBox 7"/>
          <p:cNvSpPr txBox="1"/>
          <p:nvPr/>
        </p:nvSpPr>
        <p:spPr>
          <a:xfrm>
            <a:off x="110318" y="4850768"/>
            <a:ext cx="11049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800" dirty="0"/>
              <a:t>Betsy Sirk</a:t>
            </a:r>
          </a:p>
          <a:p>
            <a:r>
              <a:rPr lang="en-US" sz="1200" dirty="0"/>
              <a:t>Chairperson, Federal CIO Council Accessibility Community of Practice Industry Outreach Program</a:t>
            </a:r>
          </a:p>
          <a:p>
            <a:r>
              <a:rPr lang="en-US" sz="1200" dirty="0"/>
              <a:t>NASA Goddard Space Flight Center Section 508 Program Manager</a:t>
            </a:r>
          </a:p>
          <a:p>
            <a:r>
              <a:rPr lang="en-US" sz="1200" dirty="0"/>
              <a:t>Email: </a:t>
            </a:r>
            <a:r>
              <a:rPr lang="en-US" sz="1200" dirty="0">
                <a:hlinkClick r:id="rId3"/>
              </a:rPr>
              <a:t>Betsy.Sirk@NASA.gov</a:t>
            </a:r>
            <a:endParaRPr lang="en-US" sz="1200" dirty="0"/>
          </a:p>
          <a:p>
            <a:endParaRPr lang="en-US" sz="1200" dirty="0"/>
          </a:p>
          <a:p>
            <a:r>
              <a:rPr lang="en-US" sz="1800" dirty="0"/>
              <a:t>Antonio Haileselassie</a:t>
            </a:r>
          </a:p>
          <a:p>
            <a:r>
              <a:rPr lang="en-US" sz="1200" dirty="0"/>
              <a:t>Federal CIO Council Accessibility Community of Practice Industry Outreach Program </a:t>
            </a:r>
          </a:p>
          <a:p>
            <a:r>
              <a:rPr lang="en-US" sz="1200" dirty="0"/>
              <a:t>NASA Information Technology Accessibility Specialist</a:t>
            </a:r>
          </a:p>
          <a:p>
            <a:r>
              <a:rPr lang="en-US" sz="1200" dirty="0"/>
              <a:t>Email: </a:t>
            </a:r>
            <a:r>
              <a:rPr lang="en-US" sz="1200" dirty="0">
                <a:hlinkClick r:id="rId4"/>
              </a:rPr>
              <a:t>Antonio.O.Haileselassie@NASA.gov</a:t>
            </a:r>
            <a:r>
              <a:rPr lang="en-US" sz="1200" dirty="0"/>
              <a:t> </a:t>
            </a:r>
          </a:p>
        </p:txBody>
      </p:sp>
      <p:pic>
        <p:nvPicPr>
          <p:cNvPr id="3" name="Picture 2" title="NASA Logo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2605" r="24857"/>
          <a:stretch/>
        </p:blipFill>
        <p:spPr>
          <a:xfrm>
            <a:off x="10590663" y="5334000"/>
            <a:ext cx="1601337" cy="1524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Resources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>
              <a:spcBef>
                <a:spcPts val="675"/>
              </a:spcBef>
            </a:pPr>
            <a:r>
              <a:rPr lang="en-US" sz="2400" dirty="0">
                <a:solidFill>
                  <a:schemeClr val="tx1"/>
                </a:solidFill>
              </a:rPr>
              <a:t>Section 508 Technical Standards: </a:t>
            </a:r>
            <a:r>
              <a:rPr lang="en-US" sz="2400" dirty="0">
                <a:solidFill>
                  <a:schemeClr val="tx1"/>
                </a:solidFill>
                <a:hlinkClick r:id="rId2"/>
              </a:rPr>
              <a:t>https://www.access-board.gov/ict/</a:t>
            </a:r>
            <a:r>
              <a:rPr lang="en-US" sz="2400" dirty="0">
                <a:solidFill>
                  <a:schemeClr val="tx1"/>
                </a:solidFill>
              </a:rPr>
              <a:t>  </a:t>
            </a:r>
          </a:p>
          <a:p>
            <a:pPr>
              <a:spcBef>
                <a:spcPts val="675"/>
              </a:spcBef>
              <a:buSzPts val="2800"/>
            </a:pPr>
            <a:r>
              <a:rPr lang="en-US" sz="2400" dirty="0">
                <a:solidFill>
                  <a:schemeClr val="tx1"/>
                </a:solidFill>
              </a:rPr>
              <a:t>Web Content Accessibility Guidelines: </a:t>
            </a:r>
            <a:r>
              <a:rPr lang="en-US" sz="2400" u="sng" dirty="0">
                <a:solidFill>
                  <a:schemeClr val="tx1"/>
                </a:solidFill>
                <a:hlinkClick r:id="rId3"/>
              </a:rPr>
              <a:t>https://www.w3.org/TR/WCAG20/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675"/>
              </a:spcBef>
            </a:pPr>
            <a:r>
              <a:rPr lang="en-US" sz="2400" dirty="0">
                <a:solidFill>
                  <a:schemeClr val="tx1"/>
                </a:solidFill>
              </a:rPr>
              <a:t>Accessibility Conformance Report (ACR) Template / VPAT: </a:t>
            </a:r>
            <a:r>
              <a:rPr lang="en-US" sz="2400" dirty="0">
                <a:solidFill>
                  <a:schemeClr val="tx1"/>
                </a:solidFill>
                <a:hlinkClick r:id="rId4"/>
              </a:rPr>
              <a:t>https</a:t>
            </a:r>
            <a:r>
              <a:rPr lang="en-US" sz="2400">
                <a:solidFill>
                  <a:schemeClr val="tx1"/>
                </a:solidFill>
                <a:hlinkClick r:id="rId4"/>
              </a:rPr>
              <a:t>://www.itic.org/dotAsset/353efda0-598d-4593-aa53-f4f1f0f61d82.doc</a:t>
            </a: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675"/>
              </a:spcBef>
            </a:pPr>
            <a:r>
              <a:rPr lang="en-US" sz="2400">
                <a:solidFill>
                  <a:schemeClr val="tx1"/>
                </a:solidFill>
              </a:rPr>
              <a:t>Section508.gov</a:t>
            </a:r>
            <a:r>
              <a:rPr lang="en-US" sz="2400" dirty="0">
                <a:solidFill>
                  <a:schemeClr val="tx1"/>
                </a:solidFill>
              </a:rPr>
              <a:t>: </a:t>
            </a:r>
            <a:r>
              <a:rPr lang="en-US" sz="2400" dirty="0">
                <a:hlinkClick r:id="rId5"/>
              </a:rPr>
              <a:t>https://www.section508.gov/sell/how-to-create-acr-with-vpat/</a:t>
            </a:r>
            <a:endParaRPr lang="en-US" sz="2400" dirty="0"/>
          </a:p>
          <a:p>
            <a:pPr>
              <a:spcBef>
                <a:spcPts val="675"/>
              </a:spcBef>
              <a:buSzPts val="2800"/>
            </a:pPr>
            <a:r>
              <a:rPr lang="en-US" sz="2400" dirty="0">
                <a:solidFill>
                  <a:schemeClr val="tx1"/>
                </a:solidFill>
              </a:rPr>
              <a:t>NASA Solutions for Enterprise-Wide Procurement: </a:t>
            </a:r>
            <a:r>
              <a:rPr lang="en-US" sz="2400" u="sng" dirty="0">
                <a:solidFill>
                  <a:schemeClr val="tx1"/>
                </a:solidFill>
                <a:hlinkClick r:id="rId6"/>
              </a:rPr>
              <a:t>https://www.sewp.nasa.gov/</a:t>
            </a:r>
            <a:r>
              <a:rPr lang="en-US" sz="2400" u="sng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675"/>
              </a:spcBef>
            </a:pPr>
            <a:r>
              <a:rPr lang="en-US" sz="2400" dirty="0">
                <a:solidFill>
                  <a:schemeClr val="tx1"/>
                </a:solidFill>
              </a:rPr>
              <a:t>Download Demystifying Section 508 Guide: </a:t>
            </a:r>
            <a:r>
              <a:rPr lang="en-US" sz="2400" dirty="0">
                <a:solidFill>
                  <a:schemeClr val="tx1"/>
                </a:solidFill>
                <a:hlinkClick r:id="rId7"/>
              </a:rPr>
              <a:t>https://sewp.nasa.gov/documents/Section_508_Guide_111821.pdf</a:t>
            </a:r>
            <a:r>
              <a:rPr lang="en-US" sz="2400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ts val="675"/>
              </a:spcBef>
              <a:buSzPts val="2800"/>
            </a:pPr>
            <a:endParaRPr lang="en-US" sz="2400" dirty="0">
              <a:solidFill>
                <a:schemeClr val="tx1"/>
              </a:solidFill>
            </a:endParaRPr>
          </a:p>
          <a:p>
            <a:pPr>
              <a:spcBef>
                <a:spcPts val="675"/>
              </a:spcBef>
              <a:buSzPts val="2800"/>
            </a:pPr>
            <a:endParaRPr lang="en-US" sz="2400" dirty="0"/>
          </a:p>
          <a:p>
            <a:pPr>
              <a:spcBef>
                <a:spcPts val="675"/>
              </a:spcBef>
              <a:buSzPts val="2800"/>
            </a:pPr>
            <a:endParaRPr lang="en-US" sz="24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10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22652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91B0FF-C863-4A3C-B4B1-2722F03729F6}"/>
              </a:ext>
            </a:extLst>
          </p:cNvPr>
          <p:cNvSpPr>
            <a:spLocks noGrp="1"/>
          </p:cNvSpPr>
          <p:nvPr>
            <p:ph type="title"/>
          </p:nvPr>
        </p:nvSpPr>
        <p:spPr>
          <a:noFill/>
        </p:spPr>
        <p:txBody>
          <a:bodyPr spcFirstLastPara="1" vert="horz" wrap="square" lIns="68580" tIns="34290" rIns="68580" bIns="34290" rtlCol="0" anchor="t" anchorCtr="0">
            <a:noAutofit/>
          </a:bodyPr>
          <a:lstStyle/>
          <a:p>
            <a:pPr algn="ctr"/>
            <a:r>
              <a:rPr lang="en-US" sz="3600" dirty="0"/>
              <a:t>Agenda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/>
        <p:txBody>
          <a:bodyPr>
            <a:no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Section 508 Introduction 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Why Section 508 Matters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Acquisition Overview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Accessibility Conformance Reports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Demystifying Section 508 Guide</a:t>
            </a:r>
          </a:p>
          <a:p>
            <a:pPr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Best Practices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en-US" sz="2600" dirty="0">
                <a:solidFill>
                  <a:schemeClr val="tx1"/>
                </a:solidFill>
              </a:rPr>
              <a:t>Resources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1CB957-EAD6-4859-AEF3-917AF6FEEA35}"/>
              </a:ext>
            </a:extLst>
          </p:cNvPr>
          <p:cNvSpPr>
            <a:spLocks noGrp="1"/>
          </p:cNvSpPr>
          <p:nvPr>
            <p:ph type="sldNum" idx="12"/>
          </p:nvPr>
        </p:nvSpPr>
        <p:spPr/>
        <p:txBody>
          <a:bodyPr spcFirstLastPara="1" vert="horz" wrap="square" lIns="68580" tIns="34290" rIns="68580" bIns="34290" rtlCol="0" anchor="ctr" anchorCtr="0">
            <a:normAutofit fontScale="55000" lnSpcReduction="20000"/>
          </a:bodyPr>
          <a:lstStyle/>
          <a:p>
            <a:pPr defTabSz="685800">
              <a:spcAft>
                <a:spcPts val="450"/>
              </a:spcAft>
            </a:pPr>
            <a:fld id="{D23EE9D8-92CD-4694-BDB5-7F2BEF364392}" type="slidenum">
              <a:rPr lang="en-US" smtClean="0"/>
              <a:pPr defTabSz="685800">
                <a:spcAft>
                  <a:spcPts val="450"/>
                </a:spcAft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05548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en-US" sz="4000" dirty="0"/>
              <a:t>Section 508 Introduction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>
          <a:xfrm>
            <a:off x="205224" y="920444"/>
            <a:ext cx="11825667" cy="5571796"/>
          </a:xfrm>
          <a:ln>
            <a:noFill/>
          </a:ln>
        </p:spPr>
        <p:txBody>
          <a:bodyPr>
            <a:noAutofit/>
          </a:bodyPr>
          <a:lstStyle/>
          <a:p>
            <a:pPr marL="342900" indent="-342900"/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Section 508 of the Rehabilitation Act requires that Federal agencies make Information and Communication Technology (ICT) accessible to all its employees and members of the public regardless of disability</a:t>
            </a:r>
          </a:p>
          <a:p>
            <a:pPr marL="342900" indent="-342900"/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IT/ICT defined as any equipment, interconnected system, or subsystem of equipment used in the automatic acquisition, storage, analysis, evaluation, manipulation, management, movement, </a:t>
            </a:r>
            <a:r>
              <a:rPr lang="en-US" sz="2200" kern="1200" dirty="0">
                <a:solidFill>
                  <a:schemeClr val="tx1"/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control</a:t>
            </a:r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, display, switching, interchange, transmission, or reception of data or information</a:t>
            </a:r>
          </a:p>
          <a:p>
            <a:pPr marL="342900" indent="-342900"/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Applies to technology that is "procured, developed, maintained, or used" by the Federal Government</a:t>
            </a:r>
          </a:p>
          <a:p>
            <a:pPr marL="342900" indent="-342900"/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Examples of ICT include but not limited to: computers, hardware, software/applications, peripheral equipment, scientific/specialized equipment, office equipment, multi-function devices, telecommunications equipment, websites, videos, electronic documents, official agency communications</a:t>
            </a:r>
          </a:p>
          <a:p>
            <a:pPr marL="342900" indent="-342900"/>
            <a:r>
              <a:rPr lang="en-US" sz="2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Original Section 508 technical standards implemented 2001; Revised Section 508 standards published 2017 </a:t>
            </a:r>
          </a:p>
          <a:p>
            <a:pPr marL="342900" indent="-342900"/>
            <a:endParaRPr lang="en-US" sz="2200" dirty="0"/>
          </a:p>
          <a:p>
            <a:pPr marL="342900" indent="-342900"/>
            <a:endParaRPr lang="en-US" sz="2200" dirty="0"/>
          </a:p>
          <a:p>
            <a:pPr marL="342900" indent="-342900"/>
            <a:endParaRPr lang="en-US" sz="2200" dirty="0"/>
          </a:p>
          <a:p>
            <a:pPr marL="342900" indent="-342900"/>
            <a:endParaRPr lang="en-US" sz="2200" dirty="0"/>
          </a:p>
          <a:p>
            <a:endParaRPr lang="en-US" sz="22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1094611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50256"/>
            <a:ext cx="10515600" cy="4572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Why Section 508 Matters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type="body" idx="1"/>
          </p:nvPr>
        </p:nvSpPr>
        <p:spPr>
          <a:xfrm>
            <a:off x="457200" y="1130968"/>
            <a:ext cx="11277600" cy="4937760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schemeClr val="tx1"/>
                </a:solidFill>
              </a:rPr>
              <a:t>Gartner’s Top Strategic Predictions for 2020 and beyond include:</a:t>
            </a:r>
          </a:p>
          <a:p>
            <a:pPr lvl="1"/>
            <a:r>
              <a:rPr lang="en-US" sz="2000" dirty="0">
                <a:solidFill>
                  <a:schemeClr val="tx1"/>
                </a:solidFill>
              </a:rPr>
              <a:t>By 2023, the number of people with disabilities employed </a:t>
            </a:r>
            <a:r>
              <a:rPr lang="en-US" sz="2000" b="1" dirty="0">
                <a:solidFill>
                  <a:schemeClr val="tx1"/>
                </a:solidFill>
              </a:rPr>
              <a:t>will triple </a:t>
            </a:r>
            <a:r>
              <a:rPr lang="en-US" sz="2000" dirty="0">
                <a:solidFill>
                  <a:schemeClr val="tx1"/>
                </a:solidFill>
              </a:rPr>
              <a:t>due to Artificial Intelligence and emerging technologies reducing barriers to access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 US, only 30% of labor force with disabilities is employed – huge untapped talent pool</a:t>
            </a:r>
          </a:p>
          <a:p>
            <a:r>
              <a:rPr lang="en-US" sz="2400" dirty="0">
                <a:solidFill>
                  <a:schemeClr val="tx1"/>
                </a:solidFill>
              </a:rPr>
              <a:t>Organizations that actively employ people with disabilities enjoy higher retention rates, increased productivity, and higher profitability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Inaccessible technology hurts employees and organizations</a:t>
            </a:r>
          </a:p>
          <a:p>
            <a:r>
              <a:rPr lang="en-US" sz="2400" dirty="0">
                <a:solidFill>
                  <a:schemeClr val="tx1"/>
                </a:solidFill>
              </a:rPr>
              <a:t>Accessibility is a “win-win” situation for Industry and Government 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Opens the door for the Federal government to purchase ICT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Allows Industry to reach a broader customer base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Improved customer experience</a:t>
            </a:r>
          </a:p>
          <a:p>
            <a:pPr lvl="1"/>
            <a:endParaRPr lang="en-US" sz="1600" dirty="0"/>
          </a:p>
          <a:p>
            <a:endParaRPr lang="en-US" sz="2000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755912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8216"/>
            <a:ext cx="10515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Acquisition Overview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148046" y="1054582"/>
            <a:ext cx="11586754" cy="5437658"/>
          </a:xfrm>
          <a:ln>
            <a:noFill/>
          </a:ln>
        </p:spPr>
        <p:txBody>
          <a:bodyPr>
            <a:noAutofit/>
          </a:bodyPr>
          <a:lstStyle/>
          <a:p>
            <a:r>
              <a:rPr lang="en-US" sz="2400" dirty="0">
                <a:solidFill>
                  <a:prstClr val="black"/>
                </a:solidFill>
              </a:rPr>
              <a:t>Federal acquisition processes for procuring ICT solutions provide </a:t>
            </a:r>
            <a:r>
              <a:rPr lang="en-US" sz="2400" b="1" dirty="0">
                <a:solidFill>
                  <a:prstClr val="black"/>
                </a:solidFill>
              </a:rPr>
              <a:t>key opportunities </a:t>
            </a:r>
            <a:r>
              <a:rPr lang="en-US" sz="2400" dirty="0">
                <a:solidFill>
                  <a:prstClr val="black"/>
                </a:solidFill>
              </a:rPr>
              <a:t>to ensure accessible technology is acquired</a:t>
            </a:r>
          </a:p>
          <a:p>
            <a:r>
              <a:rPr lang="en-US" sz="2400" dirty="0">
                <a:solidFill>
                  <a:schemeClr val="tx1"/>
                </a:solidFill>
              </a:rPr>
              <a:t>Including accessibility requirements in acquisitions depends on:</a:t>
            </a:r>
            <a:endParaRPr lang="en-US" sz="2400" dirty="0">
              <a:solidFill>
                <a:schemeClr val="tx1"/>
              </a:solidFill>
              <a:sym typeface="Calibri"/>
            </a:endParaRP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  <a:sym typeface="Calibri"/>
              </a:rPr>
              <a:t>What is being procured: COTS products, custom development, IT support services, etc.</a:t>
            </a:r>
            <a:endParaRPr lang="en-US" sz="20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How it’s being procured: Full and Open Competition, Requests for Proposals, Requests for Quotes, Government-wide Acquisition Contracts (GWAC), purchase cards, etc.</a:t>
            </a:r>
          </a:p>
          <a:p>
            <a:r>
              <a:rPr lang="en-US" sz="2400" dirty="0">
                <a:solidFill>
                  <a:schemeClr val="tx1"/>
                </a:solidFill>
              </a:rPr>
              <a:t>For </a:t>
            </a:r>
            <a:r>
              <a:rPr lang="en-US" sz="2400" b="1" dirty="0">
                <a:solidFill>
                  <a:schemeClr val="tx1"/>
                </a:solidFill>
              </a:rPr>
              <a:t>new contracts/solicitations </a:t>
            </a:r>
            <a:r>
              <a:rPr lang="en-US" sz="2400" dirty="0">
                <a:solidFill>
                  <a:schemeClr val="tx1"/>
                </a:solidFill>
              </a:rPr>
              <a:t>which include ICT for products or services for which there is a Statement of Work or Performance Work Statement: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Ensure appropriate ICT accessibility requirements are included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Inform Industry that Government will evaluate proposals for Section 508 conformance</a:t>
            </a:r>
          </a:p>
          <a:p>
            <a:r>
              <a:rPr lang="en-US" sz="2400" dirty="0">
                <a:solidFill>
                  <a:schemeClr val="tx1"/>
                </a:solidFill>
              </a:rPr>
              <a:t>For </a:t>
            </a:r>
            <a:r>
              <a:rPr lang="en-US" sz="2400" b="1" dirty="0">
                <a:solidFill>
                  <a:schemeClr val="tx1"/>
                </a:solidFill>
              </a:rPr>
              <a:t>acquisition of COTS </a:t>
            </a:r>
            <a:r>
              <a:rPr lang="en-US" sz="2400" dirty="0">
                <a:solidFill>
                  <a:schemeClr val="tx1"/>
                </a:solidFill>
              </a:rPr>
              <a:t>or other known ICT commodities: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Request an Accessibility Conformance Report (ACR) from Industry</a:t>
            </a:r>
          </a:p>
          <a:p>
            <a:pPr lvl="1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Evaluate ACR for completeness and product accessibility </a:t>
            </a:r>
          </a:p>
          <a:p>
            <a:pPr lvl="1"/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36894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19200" y="322447"/>
            <a:ext cx="10515600" cy="457200"/>
          </a:xfrm>
        </p:spPr>
        <p:txBody>
          <a:bodyPr>
            <a:noAutofit/>
          </a:bodyPr>
          <a:lstStyle/>
          <a:p>
            <a:pPr algn="ctr"/>
            <a:r>
              <a:rPr lang="en-US" sz="3600" dirty="0"/>
              <a:t>Accessibility Conformance Reports Overview</a:t>
            </a:r>
            <a:br>
              <a:rPr lang="en-US" sz="3600" dirty="0"/>
            </a:br>
            <a:endParaRPr lang="en-US" sz="3600" dirty="0"/>
          </a:p>
        </p:txBody>
      </p:sp>
      <p:sp>
        <p:nvSpPr>
          <p:cNvPr id="3" name="Subtitle 2"/>
          <p:cNvSpPr>
            <a:spLocks noGrp="1"/>
          </p:cNvSpPr>
          <p:nvPr>
            <p:ph type="body" idx="1"/>
          </p:nvPr>
        </p:nvSpPr>
        <p:spPr>
          <a:xfrm>
            <a:off x="188383" y="1185625"/>
            <a:ext cx="11277600" cy="6352673"/>
          </a:xfrm>
          <a:ln>
            <a:noFill/>
          </a:ln>
        </p:spPr>
        <p:txBody>
          <a:bodyPr>
            <a:noAutofit/>
          </a:bodyPr>
          <a:lstStyle/>
          <a:p>
            <a:pPr fontAlgn="base"/>
            <a:r>
              <a:rPr lang="en-US" sz="2600" dirty="0">
                <a:solidFill>
                  <a:prstClr val="black"/>
                </a:solidFill>
              </a:rPr>
              <a:t>Government requires ACR to be provided by Industry </a:t>
            </a:r>
          </a:p>
          <a:p>
            <a:pPr fontAlgn="base"/>
            <a:r>
              <a:rPr lang="en-US" sz="2600" dirty="0">
                <a:solidFill>
                  <a:schemeClr val="tx1"/>
                </a:solidFill>
              </a:rPr>
              <a:t>Obtaining Accessibility Conformance Reports (ACR) from Industry is critical to ensure the most accessible ICT is being purchased</a:t>
            </a:r>
          </a:p>
          <a:p>
            <a:pPr fontAlgn="base">
              <a:spcAft>
                <a:spcPts val="600"/>
              </a:spcAft>
            </a:pPr>
            <a:r>
              <a:rPr lang="en-US" sz="2600" dirty="0">
                <a:solidFill>
                  <a:prstClr val="black"/>
                </a:solidFill>
              </a:rPr>
              <a:t>Industry uses Voluntary Product Accessibility </a:t>
            </a:r>
            <a:r>
              <a:rPr lang="en-US" sz="2600" dirty="0">
                <a:solidFill>
                  <a:schemeClr val="tx1"/>
                </a:solidFill>
              </a:rPr>
              <a:t>Template (VPAT) </a:t>
            </a:r>
            <a:r>
              <a:rPr lang="en-US" sz="2600" dirty="0">
                <a:solidFill>
                  <a:prstClr val="black"/>
                </a:solidFill>
              </a:rPr>
              <a:t>developed by IT Industry Council to create ACR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VPAT 2.4 latest version (any Version 2.x acceptable)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Use Revised Section 508 or International Editions when selling to US Federal Government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VPAT provides instructions and links to technical standards (Section 508 and WCAG 2.0)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Training available from ITIC: </a:t>
            </a:r>
            <a:r>
              <a:rPr lang="en-US" sz="2000" dirty="0">
                <a:hlinkClick r:id="rId2"/>
              </a:rPr>
              <a:t>https://www.itic.org/news-events/news-releases/iti-launches-online-vpat-training</a:t>
            </a:r>
            <a:endParaRPr lang="en-US" sz="2000" dirty="0"/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NASA’s Demystifying Section 508 Guide helps Industry create an ACR</a:t>
            </a:r>
          </a:p>
          <a:p>
            <a:pPr marL="457200" lvl="1" fontAlgn="base"/>
            <a:endParaRPr lang="en-US" sz="1800" dirty="0"/>
          </a:p>
          <a:p>
            <a:pPr fontAlgn="base"/>
            <a:endParaRPr lang="en-US" sz="200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21877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1099" y="208222"/>
            <a:ext cx="10515600" cy="544744"/>
          </a:xfrm>
        </p:spPr>
        <p:txBody>
          <a:bodyPr/>
          <a:lstStyle/>
          <a:p>
            <a:pPr algn="ctr"/>
            <a:r>
              <a:rPr lang="en-US" sz="3600" dirty="0"/>
              <a:t>Accessibility Conformance Reports Evaluation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0" y="1201979"/>
            <a:ext cx="5486400" cy="4937760"/>
          </a:xfrm>
        </p:spPr>
        <p:txBody>
          <a:bodyPr/>
          <a:lstStyle/>
          <a:p>
            <a:pPr marL="457200" lvl="1" indent="0" fontAlgn="base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Acceptable ACR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Indicates that the product “Supports”, “Partially Supports”, or “Does Not Support” each relevant Section 508 Technical Standard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Complete and valid</a:t>
            </a:r>
          </a:p>
          <a:p>
            <a:pPr lvl="2" fontAlgn="base"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</a:rPr>
              <a:t>Information provided on product name, version, description, evaluation methods used, contact info, date, etc.</a:t>
            </a:r>
          </a:p>
          <a:p>
            <a:pPr lvl="2" fontAlgn="base"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</a:rPr>
              <a:t>Remarks/explanations provided for standards that are partially supported or not supported</a:t>
            </a:r>
          </a:p>
          <a:p>
            <a:pPr lvl="2" fontAlgn="base">
              <a:spcBef>
                <a:spcPts val="0"/>
              </a:spcBef>
            </a:pPr>
            <a:r>
              <a:rPr lang="en-US" sz="1800" dirty="0">
                <a:solidFill>
                  <a:schemeClr val="tx1"/>
                </a:solidFill>
              </a:rPr>
              <a:t>Current Section 508 Technical Standards (from 2017) are addressed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idx="2"/>
          </p:nvPr>
        </p:nvSpPr>
        <p:spPr>
          <a:xfrm>
            <a:off x="5486400" y="1215238"/>
            <a:ext cx="5486400" cy="4953000"/>
          </a:xfrm>
        </p:spPr>
        <p:txBody>
          <a:bodyPr/>
          <a:lstStyle/>
          <a:p>
            <a:pPr marL="457200" lvl="1" indent="0" fontAlgn="base">
              <a:spcBef>
                <a:spcPts val="0"/>
              </a:spcBef>
              <a:buNone/>
            </a:pPr>
            <a:r>
              <a:rPr lang="en-US" dirty="0">
                <a:solidFill>
                  <a:schemeClr val="tx1"/>
                </a:solidFill>
              </a:rPr>
              <a:t>Unacceptable ACR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Incomplete (missing information)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Addresses obsolete standards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Addresses applicable standards only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Appears invalid (e.g. “Supports” for all standards even where not applicable, “Does Not Support” for all standards with no remarks, etc.)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Industry claiming an Exception or stating 508 doesn’t apply to its product</a:t>
            </a:r>
          </a:p>
          <a:p>
            <a:pPr lvl="1" fontAlgn="base">
              <a:spcBef>
                <a:spcPts val="0"/>
              </a:spcBef>
            </a:pPr>
            <a:r>
              <a:rPr lang="en-US" sz="2000" dirty="0">
                <a:solidFill>
                  <a:schemeClr val="tx1"/>
                </a:solidFill>
              </a:rPr>
              <a:t>Industry statement they have not tested their product for accessibility</a:t>
            </a: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7603428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2735" y="272956"/>
            <a:ext cx="10515600" cy="457200"/>
          </a:xfrm>
        </p:spPr>
        <p:txBody>
          <a:bodyPr>
            <a:normAutofit fontScale="90000"/>
          </a:bodyPr>
          <a:lstStyle/>
          <a:p>
            <a:pPr algn="ctr"/>
            <a:r>
              <a:rPr lang="en-US" sz="4000" dirty="0"/>
              <a:t>Demystifying Section 508 Guide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type="body" idx="1"/>
          </p:nvPr>
        </p:nvSpPr>
        <p:spPr>
          <a:xfrm>
            <a:off x="457200" y="1166884"/>
            <a:ext cx="11277600" cy="4937760"/>
          </a:xfrm>
        </p:spPr>
        <p:txBody>
          <a:bodyPr>
            <a:normAutofit fontScale="92500"/>
          </a:bodyPr>
          <a:lstStyle/>
          <a:p>
            <a:pPr>
              <a:spcAft>
                <a:spcPts val="600"/>
              </a:spcAft>
            </a:pPr>
            <a:r>
              <a:rPr lang="en-US" sz="2600" dirty="0">
                <a:solidFill>
                  <a:schemeClr val="tx1"/>
                </a:solidFill>
              </a:rPr>
              <a:t>Developed to assist Industry and Government with understanding Section 508 and the development of Accessibility Conformance Reports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Incorporates feedback from Industry (multiple companies and the IT Industry Council)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Provides a navigation feature to skip to topic of interest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Contains important definitions of Information Communication Technology and other applicable terms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Provides detailed guidance on how to understand and address the Section 508 technical standards 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Shares Frequently Asked Questions </a:t>
            </a:r>
          </a:p>
          <a:p>
            <a:pPr>
              <a:spcAft>
                <a:spcPts val="600"/>
              </a:spcAft>
            </a:pPr>
            <a:r>
              <a:rPr lang="en-US" sz="2600" dirty="0">
                <a:solidFill>
                  <a:schemeClr val="tx1"/>
                </a:solidFill>
              </a:rPr>
              <a:t>Where to find it: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Download the Guide: </a:t>
            </a:r>
            <a:r>
              <a:rPr lang="en-US" sz="2200" dirty="0">
                <a:solidFill>
                  <a:schemeClr val="tx1"/>
                </a:solidFill>
                <a:hlinkClick r:id="rId2"/>
              </a:rPr>
              <a:t>https://sewp.nasa.gov/documents/Section_508_Guide_111821.pdf  </a:t>
            </a:r>
            <a:endParaRPr lang="en-US" sz="2200" dirty="0">
              <a:solidFill>
                <a:schemeClr val="tx1"/>
              </a:solidFill>
            </a:endParaRP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Guide available at </a:t>
            </a:r>
            <a:r>
              <a:rPr lang="en-US" sz="2200" dirty="0">
                <a:solidFill>
                  <a:schemeClr val="tx1"/>
                </a:solidFill>
                <a:hlinkClick r:id="rId3"/>
              </a:rPr>
              <a:t>https://sewp.nasa.gov/</a:t>
            </a:r>
            <a:r>
              <a:rPr lang="en-US" sz="2200" dirty="0">
                <a:solidFill>
                  <a:schemeClr val="tx1"/>
                </a:solidFill>
              </a:rPr>
              <a:t> under “Resources”</a:t>
            </a:r>
          </a:p>
          <a:p>
            <a:pPr lvl="1">
              <a:spcBef>
                <a:spcPts val="0"/>
              </a:spcBef>
            </a:pPr>
            <a:r>
              <a:rPr lang="en-US" sz="2200" dirty="0">
                <a:solidFill>
                  <a:schemeClr val="tx1"/>
                </a:solidFill>
              </a:rPr>
              <a:t>Also available at: </a:t>
            </a:r>
            <a:r>
              <a:rPr lang="en-US" sz="2200" dirty="0">
                <a:solidFill>
                  <a:schemeClr val="tx1"/>
                </a:solidFill>
                <a:hlinkClick r:id="rId4"/>
              </a:rPr>
              <a:t>https://www.section508.gov/sell/how-to-create-acr-with-vpat/</a:t>
            </a:r>
            <a:endParaRPr lang="en-US" sz="2200" dirty="0">
              <a:solidFill>
                <a:schemeClr val="tx1"/>
              </a:solidFill>
            </a:endParaRPr>
          </a:p>
          <a:p>
            <a:pPr lvl="1"/>
            <a:endParaRPr lang="en-US" sz="2200" b="1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3B1BF6D4-5649-4EA8-B2CB-E02BF91A4330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9667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3600" dirty="0"/>
              <a:t>Best Practices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type="body" idx="1"/>
          </p:nvPr>
        </p:nvSpPr>
        <p:spPr>
          <a:xfrm>
            <a:off x="457200" y="1162594"/>
            <a:ext cx="11539182" cy="4937760"/>
          </a:xfrm>
        </p:spPr>
        <p:txBody>
          <a:bodyPr>
            <a:normAutofit/>
          </a:bodyPr>
          <a:lstStyle/>
          <a:p>
            <a:pPr>
              <a:buClr>
                <a:schemeClr val="dk1"/>
              </a:buClr>
            </a:pPr>
            <a:r>
              <a:rPr lang="en-US" sz="2600" dirty="0">
                <a:solidFill>
                  <a:schemeClr val="tx1"/>
                </a:solidFill>
              </a:rPr>
              <a:t>Identifying accessibility requirements early in the acquisition lifecycle prevents costly rework </a:t>
            </a:r>
          </a:p>
          <a:p>
            <a:pPr>
              <a:lnSpc>
                <a:spcPct val="100000"/>
              </a:lnSpc>
              <a:buClr>
                <a:schemeClr val="dk1"/>
              </a:buClr>
            </a:pPr>
            <a:r>
              <a:rPr lang="en-US" sz="2600" dirty="0">
                <a:solidFill>
                  <a:schemeClr val="tx1"/>
                </a:solidFill>
              </a:rPr>
              <a:t>Collaboration among Office of Chief Information Officer/Section 508 Program Managers, acquisition experts, customers, and Industry promotes accessible ICT</a:t>
            </a:r>
          </a:p>
          <a:p>
            <a:pPr>
              <a:lnSpc>
                <a:spcPct val="100000"/>
              </a:lnSpc>
              <a:spcAft>
                <a:spcPts val="600"/>
              </a:spcAft>
              <a:buClr>
                <a:schemeClr val="dk1"/>
              </a:buClr>
            </a:pPr>
            <a:r>
              <a:rPr lang="en-US" sz="2600" dirty="0">
                <a:solidFill>
                  <a:schemeClr val="tx1"/>
                </a:solidFill>
              </a:rPr>
              <a:t>Obtain Accessibility Conformance Reports (ACR) from Industry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>
                <a:solidFill>
                  <a:schemeClr val="tx1"/>
                </a:solidFill>
              </a:rPr>
              <a:t>Inform Industry that government requires ACRs and evaluates for Section 508 conformance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>
                <a:solidFill>
                  <a:schemeClr val="tx1"/>
                </a:solidFill>
              </a:rPr>
              <a:t>Review ACRs to promote acquisition of the most accessible ICT</a:t>
            </a:r>
          </a:p>
          <a:p>
            <a:pPr lvl="1">
              <a:lnSpc>
                <a:spcPct val="100000"/>
              </a:lnSpc>
              <a:spcBef>
                <a:spcPts val="0"/>
              </a:spcBef>
              <a:buClr>
                <a:schemeClr val="dk1"/>
              </a:buClr>
            </a:pPr>
            <a:r>
              <a:rPr lang="en-US" sz="2000" dirty="0">
                <a:solidFill>
                  <a:schemeClr val="tx1"/>
                </a:solidFill>
              </a:rPr>
              <a:t>Use and share NASA’s Demystifying Section 508 Guide</a:t>
            </a:r>
          </a:p>
          <a:p>
            <a:pPr>
              <a:buClr>
                <a:schemeClr val="dk1"/>
              </a:buClr>
            </a:pPr>
            <a:r>
              <a:rPr lang="en-US" sz="2600" dirty="0">
                <a:solidFill>
                  <a:schemeClr val="tx1"/>
                </a:solidFill>
              </a:rPr>
              <a:t>Use acquisition vehicles (e.g. NASA SEWP) that facilitate obtaining ACRs at time of quote</a:t>
            </a:r>
          </a:p>
          <a:p>
            <a:pPr>
              <a:buClr>
                <a:schemeClr val="dk1"/>
              </a:buClr>
            </a:pP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fld id="{D23EE9D8-92CD-4694-BDB5-7F2BEF364392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1571608"/>
      </p:ext>
    </p:extLst>
  </p:cSld>
  <p:clrMapOvr>
    <a:masterClrMapping/>
  </p:clrMapOvr>
</p:sld>
</file>

<file path=ppt/theme/theme1.xml><?xml version="1.0" encoding="utf-8"?>
<a:theme xmlns:a="http://schemas.openxmlformats.org/drawingml/2006/main" name="Master Cover Slide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D8EF9E1E-396C-804D-AF33-947A141BB963}"/>
    </a:ext>
  </a:extLst>
</a:theme>
</file>

<file path=ppt/theme/theme2.xml><?xml version="1.0" encoding="utf-8"?>
<a:theme xmlns:a="http://schemas.openxmlformats.org/drawingml/2006/main" name="Content Layout">
  <a:themeElements>
    <a:clrScheme name="Custom 3">
      <a:dk1>
        <a:srgbClr val="000000"/>
      </a:dk1>
      <a:lt1>
        <a:srgbClr val="FFFFFF"/>
      </a:lt1>
      <a:dk2>
        <a:srgbClr val="0023A0"/>
      </a:dk2>
      <a:lt2>
        <a:srgbClr val="B2B2B2"/>
      </a:lt2>
      <a:accent1>
        <a:srgbClr val="667BC6"/>
      </a:accent1>
      <a:accent2>
        <a:srgbClr val="B2BDE3"/>
      </a:accent2>
      <a:accent3>
        <a:srgbClr val="FFFFFF"/>
      </a:accent3>
      <a:accent4>
        <a:srgbClr val="000000"/>
      </a:accent4>
      <a:accent5>
        <a:srgbClr val="B8BFDF"/>
      </a:accent5>
      <a:accent6>
        <a:srgbClr val="A1ABCE"/>
      </a:accent6>
      <a:hlink>
        <a:srgbClr val="0432FF"/>
      </a:hlink>
      <a:folHlink>
        <a:srgbClr val="0432F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AAF 2022 Presentation Template" id="{C8AFD6A6-9496-1F43-AA29-213F0FB301D6}" vid="{73015A22-F818-EE49-AAE1-7674B948D8A0}"/>
    </a:ext>
  </a:extLst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2BD1E2BB92CBC144967077C2021A537D" ma:contentTypeVersion="10" ma:contentTypeDescription="Create a new document." ma:contentTypeScope="" ma:versionID="28aec864d55bf9927c0b551227fe69b7">
  <xsd:schema xmlns:xsd="http://www.w3.org/2001/XMLSchema" xmlns:xs="http://www.w3.org/2001/XMLSchema" xmlns:p="http://schemas.microsoft.com/office/2006/metadata/properties" xmlns:ns3="c852713b-0caa-4ac0-ba75-048f00e27b76" xmlns:ns4="a3f7648c-ef34-4383-9913-3e4132c38d7f" targetNamespace="http://schemas.microsoft.com/office/2006/metadata/properties" ma:root="true" ma:fieldsID="a1848b36532d6fc561432a1573e5ff84" ns3:_="" ns4:_="">
    <xsd:import namespace="c852713b-0caa-4ac0-ba75-048f00e27b76"/>
    <xsd:import namespace="a3f7648c-ef34-4383-9913-3e4132c38d7f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GenerationTime" minOccurs="0"/>
                <xsd:element ref="ns3:MediaServiceEventHashCode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DateTaken" minOccurs="0"/>
                <xsd:element ref="ns3:MediaServiceOCR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52713b-0caa-4ac0-ba75-048f00e27b7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GenerationTime" ma:index="11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6" nillable="true" ma:displayName="MediaServiceDateTaken" ma:hidden="true" ma:internalName="MediaServiceDateTaken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f7648c-ef34-4383-9913-3e4132c38d7f" elementFormDefault="qualified">
    <xsd:import namespace="http://schemas.microsoft.com/office/2006/documentManagement/types"/>
    <xsd:import namespace="http://schemas.microsoft.com/office/infopath/2007/PartnerControls"/>
    <xsd:element name="SharedWithUsers" ma:index="13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4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5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E357895-5870-4737-9888-F986C5668A8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852713b-0caa-4ac0-ba75-048f00e27b76"/>
    <ds:schemaRef ds:uri="a3f7648c-ef34-4383-9913-3e4132c38d7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B9597D3C-9696-4EC4-BE37-70D5E2EC1C6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94DD94D-FE04-4CDC-88B9-84E7A437CFFF}">
  <ds:schemaRefs>
    <ds:schemaRef ds:uri="c852713b-0caa-4ac0-ba75-048f00e27b76"/>
    <ds:schemaRef ds:uri="http://schemas.microsoft.com/office/2006/metadata/properties"/>
    <ds:schemaRef ds:uri="http://schemas.microsoft.com/office/infopath/2007/PartnerControls"/>
    <ds:schemaRef ds:uri="a3f7648c-ef34-4383-9913-3e4132c38d7f"/>
    <ds:schemaRef ds:uri="http://www.w3.org/XML/1998/namespace"/>
    <ds:schemaRef ds:uri="http://purl.org/dc/dcmitype/"/>
    <ds:schemaRef ds:uri="http://schemas.microsoft.com/office/2006/documentManagement/types"/>
    <ds:schemaRef ds:uri="http://purl.org/dc/elements/1.1/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Master Cover Slide</Template>
  <TotalTime>10344</TotalTime>
  <Words>1231</Words>
  <Application>Microsoft Macintosh PowerPoint</Application>
  <PresentationFormat>Widescreen</PresentationFormat>
  <Paragraphs>118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Helvetica Neue</vt:lpstr>
      <vt:lpstr>Noto Sans Symbols</vt:lpstr>
      <vt:lpstr>Master Cover Slide</vt:lpstr>
      <vt:lpstr>Content Layout</vt:lpstr>
      <vt:lpstr>Annual Interagency Accessibility Forum</vt:lpstr>
      <vt:lpstr>Agenda</vt:lpstr>
      <vt:lpstr>Section 508 Introduction</vt:lpstr>
      <vt:lpstr>Why Section 508 Matters</vt:lpstr>
      <vt:lpstr>Acquisition Overview </vt:lpstr>
      <vt:lpstr>Accessibility Conformance Reports Overview </vt:lpstr>
      <vt:lpstr>Accessibility Conformance Reports Evaluation</vt:lpstr>
      <vt:lpstr>Demystifying Section 508 Guide</vt:lpstr>
      <vt:lpstr>Best Practices</vt:lpstr>
      <vt:lpstr>Resources 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Demystifying Section 508: Creating and Evaluating Accessibility Conformance Reports</dc:title>
  <dc:subject/>
  <dc:creator/>
  <cp:keywords/>
  <dc:description/>
  <cp:lastModifiedBy>Michael Horton</cp:lastModifiedBy>
  <cp:revision>28</cp:revision>
  <dcterms:created xsi:type="dcterms:W3CDTF">2022-08-30T12:32:18Z</dcterms:created>
  <dcterms:modified xsi:type="dcterms:W3CDTF">2022-10-06T19:59:03Z</dcterms:modified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Language">
    <vt:lpwstr>English</vt:lpwstr>
  </property>
  <property fmtid="{D5CDD505-2E9C-101B-9397-08002B2CF9AE}" pid="3" name="ContentTypeId">
    <vt:lpwstr>0x0101002BD1E2BB92CBC144967077C2021A537D</vt:lpwstr>
  </property>
</Properties>
</file>