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8"/>
  </p:notesMasterIdLst>
  <p:sldIdLst>
    <p:sldId id="256" r:id="rId3"/>
    <p:sldId id="257" r:id="rId4"/>
    <p:sldId id="311" r:id="rId5"/>
    <p:sldId id="262" r:id="rId6"/>
    <p:sldId id="310" r:id="rId7"/>
    <p:sldId id="305" r:id="rId8"/>
    <p:sldId id="313" r:id="rId9"/>
    <p:sldId id="306" r:id="rId10"/>
    <p:sldId id="309" r:id="rId11"/>
    <p:sldId id="317" r:id="rId12"/>
    <p:sldId id="308" r:id="rId13"/>
    <p:sldId id="314" r:id="rId14"/>
    <p:sldId id="315" r:id="rId15"/>
    <p:sldId id="316" r:id="rId16"/>
    <p:sldId id="264" r:id="rId17"/>
    <p:sldId id="300" r:id="rId18"/>
    <p:sldId id="298" r:id="rId19"/>
    <p:sldId id="301" r:id="rId20"/>
    <p:sldId id="318" r:id="rId21"/>
    <p:sldId id="324" r:id="rId22"/>
    <p:sldId id="319" r:id="rId23"/>
    <p:sldId id="288" r:id="rId24"/>
    <p:sldId id="323" r:id="rId25"/>
    <p:sldId id="320" r:id="rId26"/>
    <p:sldId id="321" r:id="rId2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qgGVw2oa+8993I+jqBGvzHq759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2F48D2-D9A9-D31E-84B7-6B4B0B5E2AE0}" name="Andrew Nielson" initials="AN" userId="507afa906a7a983b" providerId="Windows Live"/>
  <p188:author id="{97A39DD3-0FEF-947B-C4EA-292BF08F4EA7}" name="Fuoco, Angie" initials="FA" userId="S::Fuoco.Angie@epa.gov::d2623806-2df8-4b65-a1bb-4100cbf03b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97"/>
    <a:srgbClr val="FCF600"/>
    <a:srgbClr val="CCCC00"/>
    <a:srgbClr val="00EABD"/>
    <a:srgbClr val="00FF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6" autoAdjust="0"/>
    <p:restoredTop sz="80674" autoAdjust="0"/>
  </p:normalViewPr>
  <p:slideViewPr>
    <p:cSldViewPr snapToGrid="0">
      <p:cViewPr varScale="1">
        <p:scale>
          <a:sx n="121" d="100"/>
          <a:sy n="121" d="100"/>
        </p:scale>
        <p:origin x="552" y="168"/>
      </p:cViewPr>
      <p:guideLst>
        <p:guide orient="horz" pos="2160"/>
        <p:guide pos="3840"/>
      </p:guideLst>
    </p:cSldViewPr>
  </p:slideViewPr>
  <p:outlineViewPr>
    <p:cViewPr>
      <p:scale>
        <a:sx n="33" d="100"/>
        <a:sy n="33" d="100"/>
      </p:scale>
      <p:origin x="0" y="-19384"/>
    </p:cViewPr>
  </p:outlineViewPr>
  <p:notesTextViewPr>
    <p:cViewPr>
      <p:scale>
        <a:sx n="1" d="1"/>
        <a:sy n="1" d="1"/>
      </p:scale>
      <p:origin x="0" y="0"/>
    </p:cViewPr>
  </p:notesTextViewPr>
  <p:notesViewPr>
    <p:cSldViewPr snapToGrid="0">
      <p:cViewPr varScale="1">
        <p:scale>
          <a:sx n="50" d="100"/>
          <a:sy n="50" d="100"/>
        </p:scale>
        <p:origin x="2684"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oco, Angie" userId="d2623806-2df8-4b65-a1bb-4100cbf03b8e" providerId="ADAL" clId="{F02B59DB-866A-4800-A287-A3BB2C4E011A}"/>
    <pc:docChg chg="undo custSel modSld sldOrd">
      <pc:chgData name="Fuoco, Angie" userId="d2623806-2df8-4b65-a1bb-4100cbf03b8e" providerId="ADAL" clId="{F02B59DB-866A-4800-A287-A3BB2C4E011A}" dt="2022-10-11T02:42:20.919" v="310"/>
      <pc:docMkLst>
        <pc:docMk/>
      </pc:docMkLst>
      <pc:sldChg chg="ord">
        <pc:chgData name="Fuoco, Angie" userId="d2623806-2df8-4b65-a1bb-4100cbf03b8e" providerId="ADAL" clId="{F02B59DB-866A-4800-A287-A3BB2C4E011A}" dt="2022-10-11T02:34:58.905" v="1"/>
        <pc:sldMkLst>
          <pc:docMk/>
          <pc:sldMk cId="0" sldId="256"/>
        </pc:sldMkLst>
      </pc:sldChg>
      <pc:sldChg chg="addCm">
        <pc:chgData name="Fuoco, Angie" userId="d2623806-2df8-4b65-a1bb-4100cbf03b8e" providerId="ADAL" clId="{F02B59DB-866A-4800-A287-A3BB2C4E011A}" dt="2022-10-11T02:35:52.494" v="2"/>
        <pc:sldMkLst>
          <pc:docMk/>
          <pc:sldMk cId="844117104" sldId="310"/>
        </pc:sldMkLst>
      </pc:sldChg>
      <pc:sldChg chg="modSp mod addCm">
        <pc:chgData name="Fuoco, Angie" userId="d2623806-2df8-4b65-a1bb-4100cbf03b8e" providerId="ADAL" clId="{F02B59DB-866A-4800-A287-A3BB2C4E011A}" dt="2022-10-11T02:37:45.518" v="67"/>
        <pc:sldMkLst>
          <pc:docMk/>
          <pc:sldMk cId="2423695970" sldId="317"/>
        </pc:sldMkLst>
        <pc:spChg chg="mod">
          <ac:chgData name="Fuoco, Angie" userId="d2623806-2df8-4b65-a1bb-4100cbf03b8e" providerId="ADAL" clId="{F02B59DB-866A-4800-A287-A3BB2C4E011A}" dt="2022-10-11T02:36:47.477" v="30" actId="13926"/>
          <ac:spMkLst>
            <pc:docMk/>
            <pc:sldMk cId="2423695970" sldId="317"/>
            <ac:spMk id="2" creationId="{9B45EE32-0B64-D024-D7F6-29F347B292D4}"/>
          </ac:spMkLst>
        </pc:spChg>
        <pc:spChg chg="mod">
          <ac:chgData name="Fuoco, Angie" userId="d2623806-2df8-4b65-a1bb-4100cbf03b8e" providerId="ADAL" clId="{F02B59DB-866A-4800-A287-A3BB2C4E011A}" dt="2022-10-11T02:37:14.577" v="66" actId="20577"/>
          <ac:spMkLst>
            <pc:docMk/>
            <pc:sldMk cId="2423695970" sldId="317"/>
            <ac:spMk id="4" creationId="{4938536A-B41F-B6BC-FA5F-08CECC4B1F34}"/>
          </ac:spMkLst>
        </pc:spChg>
      </pc:sldChg>
      <pc:sldChg chg="addCm">
        <pc:chgData name="Fuoco, Angie" userId="d2623806-2df8-4b65-a1bb-4100cbf03b8e" providerId="ADAL" clId="{F02B59DB-866A-4800-A287-A3BB2C4E011A}" dt="2022-10-11T02:42:20.919" v="310"/>
        <pc:sldMkLst>
          <pc:docMk/>
          <pc:sldMk cId="2529875800" sldId="319"/>
        </pc:sldMkLst>
      </pc:sldChg>
      <pc:sldChg chg="modSp mod">
        <pc:chgData name="Fuoco, Angie" userId="d2623806-2df8-4b65-a1bb-4100cbf03b8e" providerId="ADAL" clId="{F02B59DB-866A-4800-A287-A3BB2C4E011A}" dt="2022-10-11T02:41:26.658" v="309" actId="1038"/>
        <pc:sldMkLst>
          <pc:docMk/>
          <pc:sldMk cId="3109989464" sldId="322"/>
        </pc:sldMkLst>
        <pc:spChg chg="mod">
          <ac:chgData name="Fuoco, Angie" userId="d2623806-2df8-4b65-a1bb-4100cbf03b8e" providerId="ADAL" clId="{F02B59DB-866A-4800-A287-A3BB2C4E011A}" dt="2022-10-11T02:41:26.658" v="309" actId="1038"/>
          <ac:spMkLst>
            <pc:docMk/>
            <pc:sldMk cId="3109989464" sldId="322"/>
            <ac:spMk id="5" creationId="{7471ED80-5368-4CE5-A627-729407F4B992}"/>
          </ac:spMkLst>
        </pc:spChg>
        <pc:spChg chg="mod">
          <ac:chgData name="Fuoco, Angie" userId="d2623806-2df8-4b65-a1bb-4100cbf03b8e" providerId="ADAL" clId="{F02B59DB-866A-4800-A287-A3BB2C4E011A}" dt="2022-10-11T02:41:17.036" v="304" actId="1076"/>
          <ac:spMkLst>
            <pc:docMk/>
            <pc:sldMk cId="3109989464" sldId="322"/>
            <ac:spMk id="7" creationId="{BCF2D8B1-BCA8-4885-80F1-544CB0CCC6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3038475" cy="465138"/>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2"/>
            <a:ext cx="3038475" cy="465138"/>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3pPr>
            <a:lvl4pPr marL="1828800" marR="0" lvl="3"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29675"/>
            <a:ext cx="3038475" cy="465138"/>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inkedin.com/feed/update/urn:li:activity:6984173060949950464/?lipi=urn%3Ali%3Apage%3Ad_flagship3_detail_base%3Bf76Obb9KRayN4tE81PyYZw%3D%3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 name="Google Shape;84;p1:notes"/>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85" name="Google Shape;85;p1:notes"/>
          <p:cNvSpPr txBox="1">
            <a:spLocks noGrp="1"/>
          </p:cNvSpPr>
          <p:nvPr>
            <p:ph type="sldNum" idx="12"/>
          </p:nvPr>
        </p:nvSpPr>
        <p:spPr>
          <a:xfrm>
            <a:off x="3970338" y="8829675"/>
            <a:ext cx="3038475" cy="465138"/>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740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1642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42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395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 captions have always been a great benefit for many people.  Who benefits from captions?  Almost anyone and everyone!</a:t>
            </a:r>
          </a:p>
          <a:p>
            <a:r>
              <a:rPr lang="en-US" dirty="0"/>
              <a:t>This is just a partial list here (Andrew, you read out).</a:t>
            </a:r>
          </a:p>
          <a:p>
            <a:endParaRPr lang="en-US" dirty="0"/>
          </a:p>
          <a:p>
            <a:r>
              <a:rPr lang="en-US" dirty="0"/>
              <a:t>Audio description:</a:t>
            </a:r>
          </a:p>
          <a:p>
            <a:r>
              <a:rPr lang="en-US" dirty="0"/>
              <a:t>On the left is a picture of a large screen showing captions in front of a live audience at a Ted-like talk. Alex is up at front next to the caption screen pointing them out to the audience and he is explaining what is being done, a captioner is typing in live captions for the audience to see in Real-Time. </a:t>
            </a:r>
          </a:p>
          <a:p>
            <a:r>
              <a:rPr lang="en-US" dirty="0"/>
              <a:t>On the right is a picture Angie took at a recent “Say What Club” convention. The Say What Club, a worldwide organization for people with hearing loss held its most recent convention in Nashville in August. Attendees and other patrons of the Crazy Horse Saloon were treated to both a live ASL interpreter and live captions on a screen located onstage. Words to songs were displayed and captioned. And the conversation between the music artist and the audience was also interpreted and captioned, giving those who are Deaf or with hearing loss equal communication access as the hearing patrons. </a:t>
            </a:r>
          </a:p>
        </p:txBody>
      </p:sp>
      <p:sp>
        <p:nvSpPr>
          <p:cNvPr id="4" name="Slide Number Placeholder 3"/>
          <p:cNvSpPr>
            <a:spLocks noGrp="1"/>
          </p:cNvSpPr>
          <p:nvPr>
            <p:ph type="sldNum" sz="quarter" idx="5"/>
          </p:nvPr>
        </p:nvSpPr>
        <p:spPr/>
        <p:txBody>
          <a:bodyPr/>
          <a:lstStyle/>
          <a:p>
            <a:fld id="{32995B05-4B40-4FB3-8AC1-AF845D512706}" type="slidenum">
              <a:rPr lang="en-US" smtClean="0"/>
              <a:t>17</a:t>
            </a:fld>
            <a:endParaRPr lang="en-US"/>
          </a:p>
        </p:txBody>
      </p:sp>
    </p:spTree>
    <p:extLst>
      <p:ext uri="{BB962C8B-B14F-4D97-AF65-F5344CB8AC3E}">
        <p14:creationId xmlns:p14="http://schemas.microsoft.com/office/powerpoint/2010/main" val="161152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 Actual quote – I think it’s for this one… read out?</a:t>
            </a:r>
          </a:p>
          <a:p>
            <a:pPr algn="l"/>
            <a:r>
              <a:rPr lang="en-US" b="0" i="0" dirty="0">
                <a:solidFill>
                  <a:srgbClr val="000000"/>
                </a:solidFill>
                <a:effectLst/>
                <a:latin typeface="var(--wpds-fonts-body)"/>
              </a:rPr>
              <a:t>“The image is divided horizontally by an undulating line between a cloudscape forming a nebula along the bottom portion and a comparatively clear upper portion,” reads one. “Speckled across both portions is a starfield, showing innumerable stars of many sizes. The smallest of these are small, distant, and faint points of light. The largest of these appear larger, closer, brighter, and more fully resolved with 8-point diffraction spikes. The upper portion of the image is bluish, and has wispy translucent cloudlike streaks rising from the nebula below.”</a:t>
            </a:r>
          </a:p>
          <a:p>
            <a:pPr algn="l"/>
            <a:endParaRPr lang="en-US" b="0" i="0" dirty="0">
              <a:solidFill>
                <a:srgbClr val="000000"/>
              </a:solidFill>
              <a:effectLst/>
              <a:latin typeface="var(--wpds-fonts-body)"/>
            </a:endParaRPr>
          </a:p>
          <a:p>
            <a:pPr algn="l"/>
            <a:r>
              <a:rPr lang="en-US" b="0" i="0" dirty="0">
                <a:solidFill>
                  <a:srgbClr val="000000"/>
                </a:solidFill>
                <a:effectLst/>
                <a:latin typeface="var(--wpds-fonts-body)"/>
              </a:rPr>
              <a:t>That description can be appreciated by someone who is blind </a:t>
            </a:r>
            <a:r>
              <a:rPr lang="en-US" b="0" i="1" dirty="0">
                <a:solidFill>
                  <a:srgbClr val="000000"/>
                </a:solidFill>
                <a:effectLst/>
                <a:latin typeface="var(--wpds-fonts-body)"/>
              </a:rPr>
              <a:t>or </a:t>
            </a:r>
            <a:r>
              <a:rPr lang="en-US" b="0" i="0" dirty="0">
                <a:solidFill>
                  <a:srgbClr val="000000"/>
                </a:solidFill>
                <a:effectLst/>
                <a:latin typeface="var(--wpds-fonts-body)"/>
              </a:rPr>
              <a:t>someone</a:t>
            </a:r>
            <a:r>
              <a:rPr lang="en-US" b="0" i="1" dirty="0">
                <a:solidFill>
                  <a:srgbClr val="000000"/>
                </a:solidFill>
                <a:effectLst/>
                <a:latin typeface="var(--wpds-fonts-body)"/>
              </a:rPr>
              <a:t> </a:t>
            </a:r>
            <a:r>
              <a:rPr lang="en-US" b="0" i="0" dirty="0">
                <a:solidFill>
                  <a:srgbClr val="000000"/>
                </a:solidFill>
                <a:effectLst/>
                <a:latin typeface="var(--wpds-fonts-body)"/>
              </a:rPr>
              <a:t>who</a:t>
            </a:r>
            <a:r>
              <a:rPr lang="en-US" b="0" i="1" dirty="0">
                <a:solidFill>
                  <a:srgbClr val="000000"/>
                </a:solidFill>
                <a:effectLst/>
                <a:latin typeface="var(--wpds-fonts-body)"/>
              </a:rPr>
              <a:t> </a:t>
            </a:r>
            <a:r>
              <a:rPr lang="en-US" b="0" i="0" dirty="0">
                <a:solidFill>
                  <a:srgbClr val="000000"/>
                </a:solidFill>
                <a:effectLst/>
                <a:latin typeface="var(--wpds-fonts-body)"/>
              </a:rPr>
              <a:t>wants to know more about astronomy </a:t>
            </a:r>
            <a:r>
              <a:rPr lang="en-US" b="0" i="1" dirty="0">
                <a:solidFill>
                  <a:srgbClr val="000000"/>
                </a:solidFill>
                <a:effectLst/>
                <a:latin typeface="var(--wpds-fonts-body)"/>
              </a:rPr>
              <a:t>or</a:t>
            </a:r>
            <a:r>
              <a:rPr lang="en-US" b="0" i="0" dirty="0">
                <a:solidFill>
                  <a:srgbClr val="000000"/>
                </a:solidFill>
                <a:effectLst/>
                <a:latin typeface="var(--wpds-fonts-body)"/>
              </a:rPr>
              <a:t> anyone who appreciates the care that goes into choosing just the right word. If you don’t need alt text to interpret an image, it’s easy to look past that feature. But the conversations that the NASA photos have encouraged are important, because they show how little it takes to bring more people into an experience.</a:t>
            </a:r>
          </a:p>
          <a:p>
            <a:r>
              <a:rPr lang="en-US" dirty="0"/>
              <a:t>Captions</a:t>
            </a:r>
          </a:p>
          <a:p>
            <a:endParaRPr lang="en-US" dirty="0"/>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2A2A2A"/>
                </a:solidFill>
                <a:effectLst/>
                <a:uLnTx/>
                <a:uFillTx/>
                <a:latin typeface="Calibri" panose="020F0502020204030204" pitchFamily="34" charset="0"/>
                <a:cs typeface="Calibri" panose="020F0502020204030204" pitchFamily="34" charset="0"/>
                <a:sym typeface="Arial"/>
              </a:rPr>
              <a:t>“If you’ve been watching “Stranger Things” with captions turned on like I have, you’ve probably noticed some interesting descriptions of sound effects. [Tentacles squelching.] [squelching wetly!?] [</a:t>
            </a:r>
            <a:r>
              <a:rPr kumimoji="0" lang="en-US" sz="1600" b="0" i="0" u="none" strike="noStrike" kern="0" cap="none" spc="0" normalizeH="0" baseline="0" noProof="0" dirty="0" err="1">
                <a:ln>
                  <a:noFill/>
                </a:ln>
                <a:solidFill>
                  <a:srgbClr val="2A2A2A"/>
                </a:solidFill>
                <a:effectLst/>
                <a:uLnTx/>
                <a:uFillTx/>
                <a:latin typeface="Calibri" panose="020F0502020204030204" pitchFamily="34" charset="0"/>
                <a:cs typeface="Calibri" panose="020F0502020204030204" pitchFamily="34" charset="0"/>
                <a:sym typeface="Arial"/>
              </a:rPr>
              <a:t>Demogogon</a:t>
            </a:r>
            <a:r>
              <a:rPr kumimoji="0" lang="en-US" sz="1600" b="0" i="0" u="none" strike="noStrike" kern="0" cap="none" spc="0" normalizeH="0" baseline="0" noProof="0" dirty="0">
                <a:ln>
                  <a:noFill/>
                </a:ln>
                <a:solidFill>
                  <a:srgbClr val="2A2A2A"/>
                </a:solidFill>
                <a:effectLst/>
                <a:uLnTx/>
                <a:uFillTx/>
                <a:latin typeface="Calibri" panose="020F0502020204030204" pitchFamily="34" charset="0"/>
                <a:cs typeface="Calibri" panose="020F0502020204030204" pitchFamily="34" charset="0"/>
                <a:sym typeface="Arial"/>
              </a:rPr>
              <a:t> feeding wetly.] And you wouldn’t be the first one to notice. This is really cool for a few reasons. If you look at Microsoft’s inclusive design framework, they talk about temporary, situational, and </a:t>
            </a:r>
            <a:r>
              <a:rPr kumimoji="0" lang="en-US" sz="1600" b="0" i="0" u="none" strike="noStrike" kern="0" cap="none" spc="0" normalizeH="0" baseline="0" noProof="0" dirty="0" err="1">
                <a:ln>
                  <a:noFill/>
                </a:ln>
                <a:solidFill>
                  <a:srgbClr val="2A2A2A"/>
                </a:solidFill>
                <a:effectLst/>
                <a:uLnTx/>
                <a:uFillTx/>
                <a:latin typeface="Calibri" panose="020F0502020204030204" pitchFamily="34" charset="0"/>
                <a:cs typeface="Calibri" panose="020F0502020204030204" pitchFamily="34" charset="0"/>
                <a:sym typeface="Arial"/>
              </a:rPr>
              <a:t>perman</a:t>
            </a:r>
            <a:r>
              <a:rPr lang="en-US" sz="1600" dirty="0" err="1">
                <a:solidFill>
                  <a:srgbClr val="2A2A2A"/>
                </a:solidFill>
                <a:latin typeface="Calibri" panose="020F0502020204030204" pitchFamily="34" charset="0"/>
                <a:cs typeface="Calibri" panose="020F0502020204030204" pitchFamily="34" charset="0"/>
              </a:rPr>
              <a:t>ent</a:t>
            </a:r>
            <a:r>
              <a:rPr lang="en-US" sz="1600" dirty="0">
                <a:solidFill>
                  <a:srgbClr val="2A2A2A"/>
                </a:solidFill>
                <a:latin typeface="Calibri" panose="020F0502020204030204" pitchFamily="34" charset="0"/>
                <a:cs typeface="Calibri" panose="020F0502020204030204" pitchFamily="34" charset="0"/>
              </a:rPr>
              <a:t> disabilities. So, if you are Deaf or hard of hearing, or like me, you have a baby in the room sleeping, with the captions being so rich and robust, you get the same amount of information that people who can hear or can watch with the sound up full blast, you get that same storytelling. This is a great example of accessibility features benefitting everyone, across that temporary, situational, and permanent spectrum. And also, they’re super funny and viral. That’s just a win-win.”</a:t>
            </a:r>
            <a:endParaRPr kumimoji="0" lang="en-US" sz="1600" b="0" i="0" u="none" strike="noStrike" kern="0" cap="none" spc="0" normalizeH="0" baseline="0" noProof="0" dirty="0">
              <a:ln>
                <a:noFill/>
              </a:ln>
              <a:solidFill>
                <a:srgbClr val="2A2A2A"/>
              </a:solidFill>
              <a:effectLst/>
              <a:uLnTx/>
              <a:uFillTx/>
              <a:latin typeface="Calibri" panose="020F0502020204030204" pitchFamily="34" charset="0"/>
              <a:cs typeface="Calibri" panose="020F0502020204030204" pitchFamily="34" charset="0"/>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7926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then transition to AF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063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218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endParaRPr lang="en-US" dirty="0"/>
          </a:p>
        </p:txBody>
      </p:sp>
      <p:sp>
        <p:nvSpPr>
          <p:cNvPr id="4" name="Slide Number Placeholder 3"/>
          <p:cNvSpPr>
            <a:spLocks noGrp="1"/>
          </p:cNvSpPr>
          <p:nvPr>
            <p:ph type="sldNum" sz="quarter" idx="5"/>
          </p:nvPr>
        </p:nvSpPr>
        <p:spPr/>
        <p:txBody>
          <a:bodyPr/>
          <a:lstStyle/>
          <a:p>
            <a:fld id="{32995B05-4B40-4FB3-8AC1-AF845D512706}" type="slidenum">
              <a:rPr lang="en-US" smtClean="0"/>
              <a:t>22</a:t>
            </a:fld>
            <a:endParaRPr lang="en-US"/>
          </a:p>
        </p:txBody>
      </p:sp>
    </p:spTree>
    <p:extLst>
      <p:ext uri="{BB962C8B-B14F-4D97-AF65-F5344CB8AC3E}">
        <p14:creationId xmlns:p14="http://schemas.microsoft.com/office/powerpoint/2010/main" val="1745694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p>
        </p:txBody>
      </p:sp>
      <p:sp>
        <p:nvSpPr>
          <p:cNvPr id="4" name="Slide Number Placeholder 3"/>
          <p:cNvSpPr>
            <a:spLocks noGrp="1"/>
          </p:cNvSpPr>
          <p:nvPr>
            <p:ph type="sldNum" sz="quarter" idx="5"/>
          </p:nvPr>
        </p:nvSpPr>
        <p:spPr/>
        <p:txBody>
          <a:bodyPr/>
          <a:lstStyle/>
          <a:p>
            <a:fld id="{32995B05-4B40-4FB3-8AC1-AF845D512706}" type="slidenum">
              <a:rPr lang="en-US" smtClean="0"/>
              <a:t>23</a:t>
            </a:fld>
            <a:endParaRPr lang="en-US"/>
          </a:p>
        </p:txBody>
      </p:sp>
    </p:spTree>
    <p:extLst>
      <p:ext uri="{BB962C8B-B14F-4D97-AF65-F5344CB8AC3E}">
        <p14:creationId xmlns:p14="http://schemas.microsoft.com/office/powerpoint/2010/main" val="388997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676" y="4416425"/>
            <a:ext cx="5607050" cy="4183063"/>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r>
              <a:rPr lang="en-US" dirty="0"/>
              <a:t>AF</a:t>
            </a:r>
          </a:p>
          <a:p>
            <a:pPr marL="0" lvl="0" indent="0" algn="l" rtl="0">
              <a:spcBef>
                <a:spcPts val="480"/>
              </a:spcBef>
              <a:spcAft>
                <a:spcPts val="0"/>
              </a:spcAft>
              <a:buNone/>
            </a:pPr>
            <a:r>
              <a:rPr lang="en-US" dirty="0"/>
              <a:t>Remember at the close of Part 1, I said you could define Accessibility:</a:t>
            </a:r>
          </a:p>
          <a:p>
            <a:r>
              <a:rPr lang="en-US" sz="1600" dirty="0">
                <a:solidFill>
                  <a:srgbClr val="006197"/>
                </a:solidFill>
                <a:latin typeface="+mn-lt"/>
                <a:cs typeface="Arial" panose="020B0604020202020204" pitchFamily="34" charset="0"/>
              </a:rPr>
              <a:t>with an equation</a:t>
            </a:r>
          </a:p>
          <a:p>
            <a:r>
              <a:rPr lang="en-US" sz="1600" dirty="0">
                <a:solidFill>
                  <a:srgbClr val="006197"/>
                </a:solidFill>
                <a:latin typeface="+mn-lt"/>
                <a:cs typeface="Arial" panose="020B0604020202020204" pitchFamily="34" charset="0"/>
              </a:rPr>
              <a:t>in plain language </a:t>
            </a:r>
          </a:p>
          <a:p>
            <a:r>
              <a:rPr lang="en-US" sz="1600" dirty="0">
                <a:solidFill>
                  <a:srgbClr val="006197"/>
                </a:solidFill>
                <a:latin typeface="+mn-lt"/>
                <a:cs typeface="Arial" panose="020B0604020202020204" pitchFamily="34" charset="0"/>
              </a:rPr>
              <a:t>using 6 words or fewer </a:t>
            </a:r>
          </a:p>
          <a:p>
            <a:r>
              <a:rPr lang="en-US" sz="1600" dirty="0">
                <a:solidFill>
                  <a:srgbClr val="006197"/>
                </a:solidFill>
                <a:latin typeface="+mn-lt"/>
                <a:cs typeface="Arial" panose="020B0604020202020204" pitchFamily="34" charset="0"/>
              </a:rPr>
              <a:t>by its necessary and sufficient characteristics</a:t>
            </a:r>
          </a:p>
          <a:p>
            <a:r>
              <a:rPr lang="en-US" sz="1600" dirty="0">
                <a:solidFill>
                  <a:srgbClr val="006197"/>
                </a:solidFill>
                <a:latin typeface="+mn-lt"/>
                <a:cs typeface="Arial" panose="020B0604020202020204" pitchFamily="34" charset="0"/>
              </a:rPr>
              <a:t>as a drawing or picture</a:t>
            </a:r>
          </a:p>
          <a:p>
            <a:r>
              <a:rPr lang="en-US" sz="1600" dirty="0">
                <a:solidFill>
                  <a:srgbClr val="006197"/>
                </a:solidFill>
                <a:latin typeface="+mn-lt"/>
                <a:cs typeface="Arial" panose="020B0604020202020204" pitchFamily="34" charset="0"/>
              </a:rPr>
              <a:t>however you want… so we’ll take those definitions in the chat now.</a:t>
            </a:r>
            <a:endParaRPr dirty="0"/>
          </a:p>
        </p:txBody>
      </p:sp>
      <p:sp>
        <p:nvSpPr>
          <p:cNvPr id="94" name="Google Shape;9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 – wrap up</a:t>
            </a:r>
          </a:p>
          <a:p>
            <a:endParaRPr lang="en-US" dirty="0"/>
          </a:p>
          <a:p>
            <a:r>
              <a:rPr lang="en-US" dirty="0"/>
              <a:t>Look for Welcome, Accessibility and Love on the outside of this church!  Then look for more on the inside. </a:t>
            </a:r>
          </a:p>
          <a:p>
            <a:endParaRPr lang="en-US" dirty="0"/>
          </a:p>
          <a:p>
            <a:r>
              <a:rPr lang="en-US" dirty="0"/>
              <a:t>If you don’t give lots and lots of welcome, tell people about the accessibility available to them and intentionally include people with disabilities, they won’t know they have access and will stay away.  We’ve got to let the light of accessibility shine in our workplaces and in our world.  And we empower the people who have been left out for so long and find out we have been missing a lot.  Let’s share the love and make more space for everyone in our world.</a:t>
            </a:r>
          </a:p>
        </p:txBody>
      </p:sp>
      <p:sp>
        <p:nvSpPr>
          <p:cNvPr id="4" name="Slide Number Placeholder 3"/>
          <p:cNvSpPr>
            <a:spLocks noGrp="1"/>
          </p:cNvSpPr>
          <p:nvPr>
            <p:ph type="sldNum" sz="quarter" idx="5"/>
          </p:nvPr>
        </p:nvSpPr>
        <p:spPr/>
        <p:txBody>
          <a:bodyPr/>
          <a:lstStyle/>
          <a:p>
            <a:fld id="{32995B05-4B40-4FB3-8AC1-AF845D512706}" type="slidenum">
              <a:rPr lang="en-US" smtClean="0"/>
              <a:t>25</a:t>
            </a:fld>
            <a:endParaRPr lang="en-US"/>
          </a:p>
        </p:txBody>
      </p:sp>
    </p:spTree>
    <p:extLst>
      <p:ext uri="{BB962C8B-B14F-4D97-AF65-F5344CB8AC3E}">
        <p14:creationId xmlns:p14="http://schemas.microsoft.com/office/powerpoint/2010/main" val="11242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a:t>
            </a:r>
          </a:p>
          <a:p>
            <a:r>
              <a:rPr lang="en-US" dirty="0"/>
              <a:t>Now this picture of me in front of my favorite sign in my front yard overlooking This accessibility sign gives important safety and accessibility information about the trail surface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787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created these definitions as an amalgam of dictionary definitions</a:t>
            </a:r>
          </a:p>
          <a:p>
            <a:endParaRPr lang="en-US" dirty="0"/>
          </a:p>
          <a:p>
            <a:r>
              <a:rPr lang="en-US" dirty="0"/>
              <a:t>Access is both a noun and verb</a:t>
            </a:r>
          </a:p>
          <a:p>
            <a:endParaRPr lang="en-US" dirty="0"/>
          </a:p>
          <a:p>
            <a:r>
              <a:rPr lang="en-US" dirty="0"/>
              <a:t>I thought it was interesting when I got to accessibility that it used the words easily and appreciate something</a:t>
            </a:r>
          </a:p>
          <a:p>
            <a:pPr>
              <a:lnSpc>
                <a:spcPct val="110000"/>
              </a:lnSpc>
              <a:spcBef>
                <a:spcPts val="600"/>
              </a:spcBef>
              <a:buSzPct val="95000"/>
              <a:defRPr/>
            </a:pPr>
            <a:r>
              <a:rPr lang="en-US" sz="1600" b="1" dirty="0"/>
              <a:t>P</a:t>
            </a:r>
            <a:r>
              <a:rPr lang="en-US" sz="1600" dirty="0"/>
              <a:t>lain </a:t>
            </a:r>
            <a:r>
              <a:rPr lang="en-US" sz="1600" b="1" dirty="0"/>
              <a:t>L</a:t>
            </a:r>
            <a:r>
              <a:rPr lang="en-US" sz="1600" dirty="0"/>
              <a:t>anguage</a:t>
            </a:r>
          </a:p>
          <a:p>
            <a:pPr>
              <a:lnSpc>
                <a:spcPct val="110000"/>
              </a:lnSpc>
              <a:spcBef>
                <a:spcPts val="600"/>
              </a:spcBef>
              <a:buSzPct val="95000"/>
              <a:defRPr/>
            </a:pPr>
            <a:r>
              <a:rPr lang="en-US" sz="1600" b="1" dirty="0"/>
              <a:t>A</a:t>
            </a:r>
            <a:r>
              <a:rPr lang="en-US" sz="1600" dirty="0"/>
              <a:t>ll users can access in a variety of formats (think about it)</a:t>
            </a:r>
          </a:p>
          <a:p>
            <a:pPr>
              <a:lnSpc>
                <a:spcPct val="110000"/>
              </a:lnSpc>
              <a:spcBef>
                <a:spcPts val="600"/>
              </a:spcBef>
              <a:buSzPct val="95000"/>
              <a:defRPr/>
            </a:pPr>
            <a:r>
              <a:rPr lang="en-US" sz="1600" b="1" dirty="0" err="1"/>
              <a:t>IN</a:t>
            </a:r>
            <a:r>
              <a:rPr lang="en-US" sz="1600" dirty="0" err="1"/>
              <a:t>clusive</a:t>
            </a:r>
            <a:r>
              <a:rPr lang="en-US" sz="1600" dirty="0"/>
              <a:t> in language (words and symbols used) and practices?</a:t>
            </a:r>
          </a:p>
          <a:p>
            <a:pPr>
              <a:lnSpc>
                <a:spcPct val="110000"/>
              </a:lnSpc>
              <a:spcBef>
                <a:spcPts val="600"/>
              </a:spcBef>
              <a:buSzPct val="95000"/>
              <a:defRPr/>
            </a:pPr>
            <a:endParaRPr lang="en-US" sz="1600" dirty="0"/>
          </a:p>
          <a:p>
            <a:pPr>
              <a:lnSpc>
                <a:spcPct val="110000"/>
              </a:lnSpc>
              <a:spcBef>
                <a:spcPts val="600"/>
              </a:spcBef>
              <a:buSzPct val="95000"/>
              <a:defRPr/>
            </a:pPr>
            <a:r>
              <a:rPr lang="en-US" sz="1600" dirty="0"/>
              <a:t>Maybe put Angie – </a:t>
            </a:r>
            <a:r>
              <a:rPr lang="en-US" sz="1600"/>
              <a:t>PAUSE Principles in Chat</a:t>
            </a:r>
            <a:endParaRPr lang="en-US" sz="1600"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5026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 - my challenge in making this video for the Forum on Workplace Inclusion, was to figure out what the X is to get to Equity. To solve for X to achieve Equity. </a:t>
            </a:r>
          </a:p>
          <a:p>
            <a:r>
              <a:rPr lang="en-US" dirty="0"/>
              <a:t>	Any of these friends of mine would probably love to have the Government job I’ve had for 35 years. They’re smart, hard workers, yet cast aside and let go too often because their disability isn’t accommodated in their workplace. There are bachelor’s and master’s degrees represented here: social workers, city workers, teachers, linguists, and artists. Talented people. And these people here told you how you can be a hero or shero to them.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999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b="1" dirty="0"/>
              <a:t>AF - </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b="1" dirty="0"/>
              <a:t>To do anything - we need a basic platform of physical and psychological safety.</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b="1" dirty="0"/>
              <a:t>Once safety needs are met – then we design accessibly for the 100% for everyone to do the “it” whatever it is, easily.</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b="1" dirty="0"/>
              <a:t>Only then, when we have this platform of attraction for everyone, can we attract diversity in our setting (such as work) that reflects the population of the community surrounding it.</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endParaRPr lang="en-US" sz="1600" b="1" dirty="0"/>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b="0" i="0" dirty="0">
                <a:solidFill>
                  <a:srgbClr val="FFFFFF"/>
                </a:solidFill>
                <a:effectLst/>
                <a:latin typeface="Noto Sans" panose="020B0502040204020203" pitchFamily="34" charset="0"/>
              </a:rPr>
              <a:t>The quality of fairness, taking into account systemic inequalities to ensure everyone in a community has access to the same opportunities and outcomes.</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b="1" dirty="0"/>
              <a:t>Looking with our eyes alone is actually ableist.</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b="1" dirty="0"/>
              <a:t>Diversity of abilities brings so many strengths in terms of process, people, and product-building that just looking with our eyes doesn’t lead to.</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b="1" dirty="0"/>
              <a:t>Diversity - Who we are - Makeup of people that we want to attract into our workforce</a:t>
            </a:r>
          </a:p>
          <a:p>
            <a:pPr marL="457200" marR="0" lvl="0" indent="-228600" algn="l" defTabSz="914400" rtl="0" eaLnBrk="1" fontAlgn="auto" latinLnBrk="0" hangingPunct="1">
              <a:lnSpc>
                <a:spcPct val="100000"/>
              </a:lnSpc>
              <a:spcBef>
                <a:spcPts val="48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620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212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auto"/>
            <a:r>
              <a:rPr lang="en-US" b="0" i="0" baseline="0" dirty="0">
                <a:effectLst/>
                <a:latin typeface="-apple-system"/>
              </a:rPr>
              <a:t>It's me!! And I could not be happier!! Thanks to my amazing place of employment for supporting each &amp; every person just as they are!</a:t>
            </a:r>
          </a:p>
          <a:p>
            <a:pPr algn="l" rtl="0" fontAlgn="auto"/>
            <a:r>
              <a:rPr lang="en-US" b="0" i="0" u="sng" strike="noStrike" baseline="0" dirty="0">
                <a:effectLst/>
                <a:latin typeface="-apple-system"/>
                <a:hlinkClick r:id="rId3"/>
              </a:rPr>
              <a:t>Kirstin, a Community Involvement Coordinator in EPA's Region 5, was diagnosed with Obsessive Compulsive Disorder at a young age. That won't stop her from doing awesome work at Superfund sites, though! She loves seeing how her work directly impacts communities near environmental cleanup sites, and makes a point to advocate for #MentalHealth awareness as a Special Emphasis Program Manager at EPA.</a:t>
            </a:r>
            <a:br>
              <a:rPr lang="en-US" b="0" i="0" u="sng" strike="noStrike" baseline="0" dirty="0">
                <a:effectLst/>
                <a:latin typeface="-apple-system"/>
                <a:hlinkClick r:id="rId3"/>
              </a:rPr>
            </a:br>
            <a:br>
              <a:rPr lang="en-US" b="0" i="0" u="sng" strike="noStrike" baseline="0" dirty="0">
                <a:effectLst/>
                <a:latin typeface="-apple-system"/>
                <a:hlinkClick r:id="rId3"/>
              </a:rPr>
            </a:br>
            <a:r>
              <a:rPr lang="en-US" b="0" i="0" u="sng" strike="noStrike" baseline="0" dirty="0">
                <a:effectLst/>
                <a:latin typeface="-apple-system"/>
                <a:hlinkClick r:id="rId3"/>
              </a:rPr>
              <a:t>She says, "I refuse to carry around shame for a mental illness that I didn’t choose to have - and therefore it’s important to me to advocate for others in showing up to work as their truest selves, as well!"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340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p>
          <a:p>
            <a:endParaRPr lang="en-US" dirty="0"/>
          </a:p>
          <a:p>
            <a:r>
              <a:rPr lang="en-US" dirty="0"/>
              <a:t>How do you feel when I relate stories, but with slight differences:</a:t>
            </a:r>
          </a:p>
          <a:p>
            <a:pPr marL="514350" indent="-285750">
              <a:buFont typeface="Arial" panose="020B0604020202020204" pitchFamily="34" charset="0"/>
              <a:buChar char="•"/>
            </a:pPr>
            <a:r>
              <a:rPr lang="en-US" dirty="0"/>
              <a:t>My friend “Dave” was horsing around while leaving a bar the other night and stepped right in front of a bus</a:t>
            </a:r>
          </a:p>
          <a:p>
            <a:pPr marL="514350" indent="-285750">
              <a:buFont typeface="Arial" panose="020B0604020202020204" pitchFamily="34" charset="0"/>
              <a:buChar char="•"/>
            </a:pPr>
            <a:r>
              <a:rPr lang="en-US" dirty="0"/>
              <a:t>My friend “Dave” was crossing the street with his daughter when he got hit by a bus</a:t>
            </a:r>
          </a:p>
          <a:p>
            <a:pPr marL="514350" indent="-285750">
              <a:buFont typeface="Arial" panose="020B0604020202020204" pitchFamily="34" charset="0"/>
              <a:buChar char="•"/>
            </a:pPr>
            <a:r>
              <a:rPr lang="en-US" dirty="0"/>
              <a:t>My dog got hit by a bus</a:t>
            </a:r>
          </a:p>
          <a:p>
            <a:pPr marL="514350" indent="-285750">
              <a:buFont typeface="Arial" panose="020B0604020202020204" pitchFamily="34" charset="0"/>
              <a:buChar char="•"/>
            </a:pPr>
            <a:endParaRPr lang="en-US" dirty="0"/>
          </a:p>
          <a:p>
            <a:pPr marL="228600" indent="0">
              <a:buFont typeface="Arial" panose="020B0604020202020204" pitchFamily="34" charset="0"/>
              <a:buNone/>
            </a:pPr>
            <a:r>
              <a:rPr lang="en-US" dirty="0"/>
              <a:t>Is it easier to feel bad for the poor dog? While you might feel bad for my friend Dave that was horsing around after leaving the bar, perhaps a part of you felt like it served him right to get hit by a bus if he was drunk and likely not paying attention to traffic. Perhaps some of you even snickered a little bit (as long as he wasn’t injured too severely, of course). Did your empathy for Dave change when the story about Dave included his daughter? How can we find empathy so easily in some circumstances while it escapes us in others?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9111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6" name="Google Shape;16;p4"/>
          <p:cNvSpPr txBox="1">
            <a:spLocks noGrp="1"/>
          </p:cNvSpPr>
          <p:nvPr>
            <p:ph type="title"/>
          </p:nvPr>
        </p:nvSpPr>
        <p:spPr>
          <a:xfrm>
            <a:off x="533400" y="402449"/>
            <a:ext cx="10058400"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17" name="Google Shape;17;p4"/>
          <p:cNvSpPr txBox="1">
            <a:spLocks noGrp="1"/>
          </p:cNvSpPr>
          <p:nvPr>
            <p:ph type="body" idx="1"/>
          </p:nvPr>
        </p:nvSpPr>
        <p:spPr>
          <a:xfrm>
            <a:off x="533400" y="1891357"/>
            <a:ext cx="10058400" cy="10668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480"/>
              </a:spcBef>
              <a:spcAft>
                <a:spcPts val="0"/>
              </a:spcAft>
              <a:buClr>
                <a:schemeClr val="lt1"/>
              </a:buClr>
              <a:buSzPts val="2400"/>
              <a:buFont typeface="Arial"/>
              <a:buNone/>
              <a:defRPr sz="2400" b="1" i="1"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8" name="Google Shape;18;p4"/>
          <p:cNvSpPr txBox="1">
            <a:spLocks noGrp="1"/>
          </p:cNvSpPr>
          <p:nvPr>
            <p:ph type="body" idx="2"/>
          </p:nvPr>
        </p:nvSpPr>
        <p:spPr>
          <a:xfrm>
            <a:off x="533400" y="3124200"/>
            <a:ext cx="5711825" cy="9144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20" name="Google Shape;20;p4" descr="Seal of the CIO Council"/>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602790" y="3059817"/>
            <a:ext cx="979610" cy="978070"/>
          </a:xfrm>
          <a:prstGeom prst="rect">
            <a:avLst/>
          </a:prstGeom>
          <a:noFill/>
          <a:ln>
            <a:noFill/>
          </a:ln>
        </p:spPr>
      </p:pic>
      <p:sp>
        <p:nvSpPr>
          <p:cNvPr id="21" name="Google Shape;21;p4"/>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480"/>
              </a:spcBef>
              <a:spcAft>
                <a:spcPts val="0"/>
              </a:spcAft>
              <a:buClr>
                <a:srgbClr val="006197"/>
              </a:buClr>
              <a:buSzPts val="2400"/>
              <a:buFont typeface="Arial"/>
              <a:buNone/>
              <a:defRPr sz="2400" b="1" i="1" u="none" strike="noStrike" cap="none">
                <a:solidFill>
                  <a:srgbClr val="006197"/>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2" name="Google Shape;22;p4"/>
          <p:cNvSpPr txBox="1">
            <a:spLocks noGrp="1"/>
          </p:cNvSpPr>
          <p:nvPr>
            <p:ph type="body" idx="4"/>
          </p:nvPr>
        </p:nvSpPr>
        <p:spPr>
          <a:xfrm>
            <a:off x="533400" y="4857736"/>
            <a:ext cx="11049000" cy="1242534"/>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880"/>
              </a:spcBef>
              <a:spcAft>
                <a:spcPts val="0"/>
              </a:spcAft>
              <a:buClr>
                <a:srgbClr val="006197"/>
              </a:buClr>
              <a:buSzPts val="4400"/>
              <a:buFont typeface="Arial"/>
              <a:buNone/>
              <a:defRPr sz="4400" b="1" i="0" u="none" strike="noStrike" cap="none">
                <a:solidFill>
                  <a:srgbClr val="006197"/>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4" name="Google Shape;19;p4" descr="GSA Starmark logo">
            <a:extLst>
              <a:ext uri="{FF2B5EF4-FFF2-40B4-BE49-F238E27FC236}">
                <a16:creationId xmlns:a16="http://schemas.microsoft.com/office/drawing/2014/main" id="{04044DF6-110D-5B1B-7834-31D5CCD9423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850133" y="3111500"/>
            <a:ext cx="914400" cy="914400"/>
          </a:xfrm>
          <a:prstGeom prst="rect">
            <a:avLst/>
          </a:prstGeom>
          <a:noFill/>
          <a:ln>
            <a:noFill/>
          </a:ln>
        </p:spPr>
      </p:pic>
      <p:pic>
        <p:nvPicPr>
          <p:cNvPr id="5" name="Picture 4" descr="A picture containing text, clipart&#10;&#10;Description automatically generated">
            <a:extLst>
              <a:ext uri="{FF2B5EF4-FFF2-40B4-BE49-F238E27FC236}">
                <a16:creationId xmlns:a16="http://schemas.microsoft.com/office/drawing/2014/main" id="{0AF670DB-B4FB-9286-F5B2-F3AAB83CB6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51218" y="3106002"/>
            <a:ext cx="1453896" cy="91319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No Logos">
  <p:cSld name="Title Slide No Logos">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533400" y="402449"/>
            <a:ext cx="10058400"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25" name="Google Shape;25;p7"/>
          <p:cNvSpPr txBox="1">
            <a:spLocks noGrp="1"/>
          </p:cNvSpPr>
          <p:nvPr>
            <p:ph type="body" idx="1"/>
          </p:nvPr>
        </p:nvSpPr>
        <p:spPr>
          <a:xfrm>
            <a:off x="533400" y="1891357"/>
            <a:ext cx="10058400" cy="10668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480"/>
              </a:spcBef>
              <a:spcAft>
                <a:spcPts val="0"/>
              </a:spcAft>
              <a:buClr>
                <a:schemeClr val="lt1"/>
              </a:buClr>
              <a:buSzPts val="2400"/>
              <a:buFont typeface="Arial"/>
              <a:buNone/>
              <a:defRPr sz="2400" b="1" i="1"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6" name="Google Shape;26;p7"/>
          <p:cNvSpPr txBox="1">
            <a:spLocks noGrp="1"/>
          </p:cNvSpPr>
          <p:nvPr>
            <p:ph type="body" idx="2"/>
          </p:nvPr>
        </p:nvSpPr>
        <p:spPr>
          <a:xfrm>
            <a:off x="533400" y="3124200"/>
            <a:ext cx="5711825" cy="9144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7" name="Google Shape;27;p7"/>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480"/>
              </a:spcBef>
              <a:spcAft>
                <a:spcPts val="0"/>
              </a:spcAft>
              <a:buClr>
                <a:srgbClr val="006197"/>
              </a:buClr>
              <a:buSzPts val="2400"/>
              <a:buFont typeface="Arial"/>
              <a:buNone/>
              <a:defRPr sz="2400" b="1" i="1" u="none" strike="noStrike" cap="none">
                <a:solidFill>
                  <a:srgbClr val="006197"/>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8" name="Google Shape;28;p7"/>
          <p:cNvSpPr txBox="1">
            <a:spLocks noGrp="1"/>
          </p:cNvSpPr>
          <p:nvPr>
            <p:ph type="body" idx="4"/>
          </p:nvPr>
        </p:nvSpPr>
        <p:spPr>
          <a:xfrm>
            <a:off x="533400" y="4857736"/>
            <a:ext cx="11049000" cy="1242534"/>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880"/>
              </a:spcBef>
              <a:spcAft>
                <a:spcPts val="0"/>
              </a:spcAft>
              <a:buClr>
                <a:srgbClr val="006197"/>
              </a:buClr>
              <a:buSzPts val="4400"/>
              <a:buFont typeface="Arial"/>
              <a:buNone/>
              <a:defRPr sz="4400" b="1" i="0" u="none" strike="noStrike" cap="none">
                <a:solidFill>
                  <a:srgbClr val="006197"/>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371600"/>
            <a:ext cx="11277600" cy="49377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8" name="Google Shape;38;p6"/>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8" name="Google Shape;68;p12"/>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6895-D965-42A8-B18B-FDC6FC20BA7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4E186A-9151-460D-883B-BABD04800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78021-4DFE-4D28-9364-C3F9A9B69969}"/>
              </a:ext>
            </a:extLst>
          </p:cNvPr>
          <p:cNvSpPr>
            <a:spLocks noGrp="1"/>
          </p:cNvSpPr>
          <p:nvPr>
            <p:ph type="dt" sz="half" idx="10"/>
          </p:nvPr>
        </p:nvSpPr>
        <p:spPr/>
        <p:txBody>
          <a:bodyPr/>
          <a:lstStyle/>
          <a:p>
            <a:fld id="{60B99668-3659-48D2-8D40-A5ACC00F5537}" type="datetimeFigureOut">
              <a:rPr lang="en-US" smtClean="0"/>
              <a:t>10/11/22</a:t>
            </a:fld>
            <a:endParaRPr lang="en-US" dirty="0"/>
          </a:p>
        </p:txBody>
      </p:sp>
      <p:sp>
        <p:nvSpPr>
          <p:cNvPr id="5" name="Footer Placeholder 4">
            <a:extLst>
              <a:ext uri="{FF2B5EF4-FFF2-40B4-BE49-F238E27FC236}">
                <a16:creationId xmlns:a16="http://schemas.microsoft.com/office/drawing/2014/main" id="{A4086302-07DB-4B30-BDA7-FFEFFE546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64153-E0C2-439D-9E2F-A9327DDB9966}"/>
              </a:ext>
            </a:extLst>
          </p:cNvPr>
          <p:cNvSpPr>
            <a:spLocks noGrp="1"/>
          </p:cNvSpPr>
          <p:nvPr>
            <p:ph type="sldNum" sz="quarter" idx="12"/>
          </p:nvPr>
        </p:nvSpPr>
        <p:spPr/>
        <p:txBody>
          <a:bodyPr/>
          <a:lstStyle/>
          <a:p>
            <a:fld id="{42FE0931-86F3-458D-823F-39775FEDB809}" type="slidenum">
              <a:rPr lang="en-US" smtClean="0"/>
              <a:t>‹#›</a:t>
            </a:fld>
            <a:endParaRPr lang="en-US"/>
          </a:p>
        </p:txBody>
      </p:sp>
    </p:spTree>
    <p:extLst>
      <p:ext uri="{BB962C8B-B14F-4D97-AF65-F5344CB8AC3E}">
        <p14:creationId xmlns:p14="http://schemas.microsoft.com/office/powerpoint/2010/main" val="1080954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p:nvPr/>
        </p:nvSpPr>
        <p:spPr>
          <a:xfrm>
            <a:off x="0" y="4572000"/>
            <a:ext cx="12192000" cy="21332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3"/>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4500"/>
              <a:buFont typeface="Helvetica Neue"/>
              <a:buNone/>
            </a:pPr>
            <a:r>
              <a:rPr lang="en-US" sz="4500" b="1" i="0" u="none" strike="noStrike" cap="none">
                <a:solidFill>
                  <a:schemeClr val="lt1"/>
                </a:solidFill>
                <a:latin typeface="Helvetica Neue"/>
                <a:ea typeface="Helvetica Neue"/>
                <a:cs typeface="Helvetica Neue"/>
                <a:sym typeface="Helvetica Neue"/>
              </a:rPr>
              <a:t>Click to edit Master title style</a:t>
            </a:r>
            <a:endParaRPr sz="4500" b="1" i="0" u="none" strike="noStrike" cap="none">
              <a:solidFill>
                <a:schemeClr val="lt1"/>
              </a:solidFill>
              <a:latin typeface="Helvetica Neue"/>
              <a:ea typeface="Helvetica Neue"/>
              <a:cs typeface="Helvetica Neue"/>
              <a:sym typeface="Helvetica Neue"/>
            </a:endParaRPr>
          </a:p>
        </p:txBody>
      </p:sp>
      <p:sp>
        <p:nvSpPr>
          <p:cNvPr id="12" name="Google Shape;12;p3"/>
          <p:cNvSpPr txBox="1"/>
          <p:nvPr/>
        </p:nvSpPr>
        <p:spPr>
          <a:xfrm>
            <a:off x="838200" y="1752600"/>
            <a:ext cx="10515600"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000"/>
              <a:buFont typeface="Arial"/>
              <a:buNone/>
            </a:pPr>
            <a:r>
              <a:rPr lang="en-US" sz="3000" b="1" i="1" u="none" strike="noStrike" cap="none">
                <a:solidFill>
                  <a:schemeClr val="lt1"/>
                </a:solidFill>
                <a:latin typeface="Helvetica Neue"/>
                <a:ea typeface="Helvetica Neue"/>
                <a:cs typeface="Helvetica Neue"/>
                <a:sym typeface="Helvetica Neue"/>
              </a:rPr>
              <a:t>Click to edit Subtitle</a:t>
            </a:r>
            <a:endParaRPr sz="3000" b="1" i="1" u="none" strike="noStrike" cap="none">
              <a:solidFill>
                <a:schemeClr val="lt1"/>
              </a:solidFill>
              <a:latin typeface="Helvetica Neue"/>
              <a:ea typeface="Helvetica Neue"/>
              <a:cs typeface="Helvetica Neue"/>
              <a:sym typeface="Helvetica Neue"/>
            </a:endParaRPr>
          </a:p>
        </p:txBody>
      </p:sp>
      <p:pic>
        <p:nvPicPr>
          <p:cNvPr id="13" name="Google Shape;13;p3"/>
          <p:cNvPicPr preferRelativeResize="0"/>
          <p:nvPr/>
        </p:nvPicPr>
        <p:blipFill rotWithShape="1">
          <a:blip r:embed="rId4">
            <a:alphaModFix/>
          </a:blip>
          <a:srcRect/>
          <a:stretch/>
        </p:blipFill>
        <p:spPr>
          <a:xfrm>
            <a:off x="0" y="0"/>
            <a:ext cx="12192000" cy="457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5">
            <a:alphaModFix/>
          </a:blip>
          <a:srcRect/>
          <a:stretch/>
        </p:blipFill>
        <p:spPr>
          <a:xfrm>
            <a:off x="0" y="0"/>
            <a:ext cx="12188952" cy="1067645"/>
          </a:xfrm>
          <a:prstGeom prst="rect">
            <a:avLst/>
          </a:prstGeom>
          <a:noFill/>
          <a:ln>
            <a:noFill/>
          </a:ln>
        </p:spPr>
      </p:pic>
      <p:sp>
        <p:nvSpPr>
          <p:cNvPr id="31" name="Google Shape;31;p5"/>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SzPts val="1400"/>
              <a:buNone/>
              <a:defRPr sz="30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9pPr>
          </a:lstStyle>
          <a:p>
            <a:endParaRPr/>
          </a:p>
        </p:txBody>
      </p:sp>
      <p:cxnSp>
        <p:nvCxnSpPr>
          <p:cNvPr id="32" name="Google Shape;32;p5" descr="graphic line"/>
          <p:cNvCxnSpPr/>
          <p:nvPr/>
        </p:nvCxnSpPr>
        <p:spPr>
          <a:xfrm>
            <a:off x="460248" y="6400800"/>
            <a:ext cx="11274552" cy="0"/>
          </a:xfrm>
          <a:prstGeom prst="straightConnector1">
            <a:avLst/>
          </a:prstGeom>
          <a:noFill/>
          <a:ln w="9525" cap="flat" cmpd="sng">
            <a:solidFill>
              <a:schemeClr val="lt2"/>
            </a:solidFill>
            <a:prstDash val="solid"/>
            <a:round/>
            <a:headEnd type="none" w="med" len="med"/>
            <a:tailEnd type="none" w="med" len="med"/>
          </a:ln>
        </p:spPr>
      </p:cxnSp>
      <p:sp>
        <p:nvSpPr>
          <p:cNvPr id="33" name="Google Shape;33;p5"/>
          <p:cNvSpPr/>
          <p:nvPr/>
        </p:nvSpPr>
        <p:spPr>
          <a:xfrm>
            <a:off x="457200" y="6492240"/>
            <a:ext cx="10287000" cy="182880"/>
          </a:xfrm>
          <a:prstGeom prst="rect">
            <a:avLst/>
          </a:prstGeom>
          <a:noFill/>
          <a:ln>
            <a:noFill/>
          </a:ln>
        </p:spPr>
        <p:txBody>
          <a:bodyPr spcFirstLastPara="1" wrap="square" lIns="0" tIns="0" rIns="0" bIns="0" anchor="ctr" anchorCtr="0">
            <a:noAutofit/>
          </a:bodyPr>
          <a:lstStyle/>
          <a:p>
            <a:pPr marL="0" marR="0" lvl="0" indent="0" algn="l" rtl="0">
              <a:lnSpc>
                <a:spcPct val="50000"/>
              </a:lnSpc>
              <a:spcBef>
                <a:spcPts val="0"/>
              </a:spcBef>
              <a:spcAft>
                <a:spcPts val="0"/>
              </a:spcAft>
              <a:buClr>
                <a:srgbClr val="006197"/>
              </a:buClr>
              <a:buSzPts val="800"/>
              <a:buFont typeface="Arial"/>
              <a:buNone/>
            </a:pPr>
            <a:r>
              <a:rPr lang="en-US" sz="800" b="0" i="0" u="none" strike="noStrike" cap="none" dirty="0">
                <a:solidFill>
                  <a:srgbClr val="006197"/>
                </a:solidFill>
                <a:latin typeface="Arial"/>
                <a:ea typeface="Arial"/>
                <a:cs typeface="Arial"/>
                <a:sym typeface="Arial"/>
              </a:rPr>
              <a:t>IAAF 2022  /  General Services Administration  /  National Institutes of Health  /  Federal CIO Council </a:t>
            </a:r>
            <a:endParaRPr sz="800" b="0" i="0" u="none" strike="noStrike" cap="none" dirty="0">
              <a:solidFill>
                <a:srgbClr val="006197"/>
              </a:solidFill>
              <a:latin typeface="Arial"/>
              <a:ea typeface="Arial"/>
              <a:cs typeface="Arial"/>
              <a:sym typeface="Arial"/>
            </a:endParaRPr>
          </a:p>
        </p:txBody>
      </p:sp>
      <p:sp>
        <p:nvSpPr>
          <p:cNvPr id="34" name="Google Shape;34;p5"/>
          <p:cNvSpPr txBox="1">
            <a:spLocks noGrp="1"/>
          </p:cNvSpPr>
          <p:nvPr>
            <p:ph type="sldNum" idx="12"/>
          </p:nvPr>
        </p:nvSpPr>
        <p:spPr>
          <a:xfrm>
            <a:off x="11201401" y="6492240"/>
            <a:ext cx="533400" cy="182880"/>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rtl="0">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rtl="0">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rtl="0">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rtl="0">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rtl="0">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rtl="0">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rtl="0">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rtl="0">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 name="Text Placeholder 1">
            <a:extLst>
              <a:ext uri="{FF2B5EF4-FFF2-40B4-BE49-F238E27FC236}">
                <a16:creationId xmlns:a16="http://schemas.microsoft.com/office/drawing/2014/main" id="{AF06BEF5-C7F6-A38A-59FF-1BB05108135C}"/>
              </a:ext>
            </a:extLst>
          </p:cNvPr>
          <p:cNvSpPr>
            <a:spLocks noGrp="1"/>
          </p:cNvSpPr>
          <p:nvPr>
            <p:ph type="body" idx="1"/>
          </p:nvPr>
        </p:nvSpPr>
        <p:spPr>
          <a:xfrm>
            <a:off x="457200" y="1312754"/>
            <a:ext cx="11274551" cy="4864209"/>
          </a:xfrm>
          <a:prstGeom prst="rect">
            <a:avLst/>
          </a:prstGeom>
          <a:noFill/>
          <a:ln>
            <a:noFill/>
          </a:ln>
        </p:spPr>
        <p:txBody>
          <a:bodyPr spcFirstLastPara="1" vert="horz" wrap="square" lIns="91425" tIns="45700" rIns="91425" bIns="45700" rtlCol="0" anchor="t" anchorCtr="0">
            <a:noAutofit/>
          </a:bodyPr>
          <a:lstStyle/>
          <a:p>
            <a:pPr marL="457200" lvl="0" indent="-406400">
              <a:spcBef>
                <a:spcPts val="700"/>
              </a:spcBef>
              <a:buClr>
                <a:srgbClr val="006197"/>
              </a:buClr>
              <a:buSzPts val="2800"/>
              <a:buFont typeface="Noto Sans Symbols"/>
              <a:buChar char="▪"/>
            </a:pPr>
            <a:r>
              <a:rPr lang="en-US" dirty="0"/>
              <a:t>Click to edit Master text styles</a:t>
            </a:r>
          </a:p>
          <a:p>
            <a:pPr marL="914400" lvl="1" indent="-393700">
              <a:spcBef>
                <a:spcPts val="700"/>
              </a:spcBef>
              <a:buClr>
                <a:srgbClr val="006197"/>
              </a:buClr>
              <a:buSzPts val="2600"/>
              <a:buFont typeface="Noto Sans Symbols"/>
              <a:buChar char="▪"/>
            </a:pPr>
            <a:r>
              <a:rPr lang="en-US" dirty="0"/>
              <a:t>Second level</a:t>
            </a:r>
          </a:p>
          <a:p>
            <a:pPr marL="1371600" lvl="2" indent="-381000">
              <a:spcBef>
                <a:spcPts val="650"/>
              </a:spcBef>
              <a:buClr>
                <a:srgbClr val="006197"/>
              </a:buClr>
              <a:buSzPts val="2400"/>
              <a:buFont typeface="Noto Sans Symbols"/>
              <a:buChar char="▪"/>
            </a:pPr>
            <a:r>
              <a:rPr lang="en-US" dirty="0"/>
              <a:t>Third level</a:t>
            </a:r>
          </a:p>
          <a:p>
            <a:pPr marL="1828800" lvl="3" indent="-381000">
              <a:spcBef>
                <a:spcPts val="600"/>
              </a:spcBef>
              <a:buClr>
                <a:srgbClr val="006197"/>
              </a:buClr>
              <a:buSzPts val="2400"/>
              <a:buFont typeface="Noto Sans Symbols"/>
              <a:buChar char="▪"/>
            </a:pPr>
            <a:r>
              <a:rPr lang="en-US" dirty="0"/>
              <a:t>Fourth level</a:t>
            </a:r>
          </a:p>
          <a:p>
            <a:pPr marL="2286000" lvl="4" indent="-381000">
              <a:spcBef>
                <a:spcPts val="720"/>
              </a:spcBef>
              <a:buClr>
                <a:srgbClr val="006197"/>
              </a:buClr>
              <a:buSzPts val="2400"/>
              <a:buFont typeface="Noto Sans Symbols"/>
              <a:buChar char="▪"/>
            </a:pPr>
            <a:r>
              <a:rPr lang="en-US" dirty="0"/>
              <a:t>Fifth level</a:t>
            </a:r>
          </a:p>
        </p:txBody>
      </p:sp>
    </p:spTree>
  </p:cSld>
  <p:clrMap bg1="lt1" tx1="dk1" bg2="dk2" tx2="lt2" accent1="accent1" accent2="accent2" accent3="accent3" accent4="accent4" accent5="accent5" accent6="accent6" hlink="hlink" folHlink="folHlink"/>
  <p:sldLayoutIdLst>
    <p:sldLayoutId id="2147483652" r:id="rId1"/>
    <p:sldLayoutId id="2147483657" r:id="rId2"/>
    <p:sldLayoutId id="214748366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en-US" sz="2800" b="0" i="0" u="none" strike="noStrike" cap="none" smtClean="0">
          <a:solidFill>
            <a:srgbClr val="006197"/>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lang="en-US" sz="2600" b="0" i="0" u="none" strike="noStrike" cap="none" smtClean="0">
          <a:solidFill>
            <a:srgbClr val="006197"/>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lang="en-US" sz="2400" b="0" i="0" u="none" strike="noStrike" cap="none" smtClean="0">
          <a:solidFill>
            <a:srgbClr val="006197"/>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lang="en-US" sz="2400" b="0" i="0" u="none" strike="noStrike" cap="none" smtClean="0">
          <a:solidFill>
            <a:srgbClr val="006197"/>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lang="en-US" sz="2400" b="0" i="0" u="none" strike="noStrike" cap="none" smtClean="0">
          <a:solidFill>
            <a:srgbClr val="006197"/>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askearn.org/page/feed-meeting-february-9-2022"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hyperlink" Target="https://www.sciencedaily.com/releases/2015/12/151221193532.htm" TargetMode="External"/><Relationship Id="rId3" Type="http://schemas.openxmlformats.org/officeDocument/2006/relationships/hyperlink" Target="https://dictionary.apa.org/empathy" TargetMode="External"/><Relationship Id="rId7" Type="http://schemas.openxmlformats.org/officeDocument/2006/relationships/hyperlink" Target="https://www.sciencedirect.com/science/article/abs/pii/S1364661316300705"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ncbi.nlm.nih.gov/pmc/articles/PMC8995011/" TargetMode="External"/><Relationship Id="rId5" Type="http://schemas.openxmlformats.org/officeDocument/2006/relationships/hyperlink" Target="https://www.mcgill.ca/newsroom/channels/news/secret-empathy-241112%60" TargetMode="External"/><Relationship Id="rId4" Type="http://schemas.openxmlformats.org/officeDocument/2006/relationships/hyperlink" Target="https://www.researchgate.net/publication/316478802_Are_People_More_Disturbed_by_Dog_or_Human_Suffering_Influence_of_Victim's_Species_and_Ag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uiaccess.com/accessucd/personas.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hyperlink" Target="https://www.youtube.com/watch?v=6Yf3iukx3tQ"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hyperlink" Target="https://wapo.st/3yW4hv0"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www.linkedin.com/posts/getstarkco_stranger-things-s4-captions-accessibility-activity-6953364967446249472-bxFW/?utm_source=linkedin_share&amp;utm_medium=ios_app"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www.section508.gov/create" TargetMode="External"/><Relationship Id="rId2" Type="http://schemas.openxmlformats.org/officeDocument/2006/relationships/hyperlink" Target="https://www.section508.gov/create/"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Xkz-UNuvve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cdc.gov/ncbddd/disabilityandhealth/materials/factsheets/fs-communicating-with-people.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section508.gov/create/accessible-meeting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www.youtube.com/watch?v=Wx8gGP79QTY" TargetMode="External"/><Relationship Id="rId4" Type="http://schemas.openxmlformats.org/officeDocument/2006/relationships/hyperlink" Target="https://plainlanguage.gov/"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Candel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title"/>
          </p:nvPr>
        </p:nvSpPr>
        <p:spPr>
          <a:xfrm>
            <a:off x="533400" y="402449"/>
            <a:ext cx="11049000" cy="1325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Font typeface="Arial"/>
              <a:buNone/>
            </a:pPr>
            <a:r>
              <a:rPr lang="en-US" dirty="0"/>
              <a:t>Annual Interagency Accessibility Forum</a:t>
            </a:r>
            <a:endParaRPr dirty="0"/>
          </a:p>
        </p:txBody>
      </p:sp>
      <p:sp>
        <p:nvSpPr>
          <p:cNvPr id="88" name="Google Shape;88;p1"/>
          <p:cNvSpPr txBox="1">
            <a:spLocks noGrp="1"/>
          </p:cNvSpPr>
          <p:nvPr>
            <p:ph type="body" idx="1"/>
          </p:nvPr>
        </p:nvSpPr>
        <p:spPr>
          <a:xfrm>
            <a:off x="533400" y="1359306"/>
            <a:ext cx="11174691" cy="1066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None/>
            </a:pPr>
            <a:r>
              <a:rPr lang="en-US" sz="2800" dirty="0"/>
              <a:t>Unlocking the Power of Accessibility</a:t>
            </a:r>
            <a:endParaRPr sz="2800" dirty="0"/>
          </a:p>
        </p:txBody>
      </p:sp>
      <p:sp>
        <p:nvSpPr>
          <p:cNvPr id="89" name="Google Shape;89;p1"/>
          <p:cNvSpPr txBox="1">
            <a:spLocks noGrp="1"/>
          </p:cNvSpPr>
          <p:nvPr>
            <p:ph type="body" idx="2"/>
          </p:nvPr>
        </p:nvSpPr>
        <p:spPr>
          <a:xfrm>
            <a:off x="533400" y="3124200"/>
            <a:ext cx="5711825"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None/>
            </a:pPr>
            <a:r>
              <a:rPr lang="en-US" sz="2800" dirty="0"/>
              <a:t>October 11-13, 2022</a:t>
            </a:r>
            <a:endParaRPr sz="2800" dirty="0"/>
          </a:p>
        </p:txBody>
      </p:sp>
      <p:sp>
        <p:nvSpPr>
          <p:cNvPr id="91" name="Google Shape;91;p1"/>
          <p:cNvSpPr txBox="1">
            <a:spLocks noGrp="1"/>
          </p:cNvSpPr>
          <p:nvPr>
            <p:ph type="body" idx="4"/>
          </p:nvPr>
        </p:nvSpPr>
        <p:spPr>
          <a:xfrm>
            <a:off x="0" y="5149647"/>
            <a:ext cx="12192000" cy="698094"/>
          </a:xfrm>
          <a:prstGeom prst="rect">
            <a:avLst/>
          </a:prstGeom>
          <a:noFill/>
          <a:ln>
            <a:noFill/>
          </a:ln>
        </p:spPr>
        <p:txBody>
          <a:bodyPr spcFirstLastPara="1" wrap="square" lIns="91425" tIns="45700" rIns="91425" bIns="45700" anchor="ctr" anchorCtr="0">
            <a:noAutofit/>
          </a:bodyPr>
          <a:lstStyle/>
          <a:p>
            <a:pPr marL="0" lvl="0" indent="0" rtl="0">
              <a:lnSpc>
                <a:spcPct val="120000"/>
              </a:lnSpc>
              <a:spcBef>
                <a:spcPts val="0"/>
              </a:spcBef>
              <a:spcAft>
                <a:spcPts val="0"/>
              </a:spcAft>
              <a:buClr>
                <a:srgbClr val="006197"/>
              </a:buClr>
              <a:buSzPts val="4400"/>
              <a:buNone/>
            </a:pPr>
            <a:r>
              <a:rPr lang="en-US" sz="3500" dirty="0"/>
              <a:t>The Human Reason for Accessibility: What Can We Do?</a:t>
            </a:r>
          </a:p>
          <a:p>
            <a:pPr marL="0" lvl="0" indent="0" algn="ctr" rtl="0">
              <a:lnSpc>
                <a:spcPct val="120000"/>
              </a:lnSpc>
              <a:spcBef>
                <a:spcPts val="0"/>
              </a:spcBef>
              <a:spcAft>
                <a:spcPts val="0"/>
              </a:spcAft>
              <a:buClr>
                <a:srgbClr val="006197"/>
              </a:buClr>
              <a:buSzPts val="4400"/>
              <a:buNone/>
            </a:pPr>
            <a:r>
              <a:rPr lang="en-US" sz="2800" dirty="0"/>
              <a:t>(Part 2)</a:t>
            </a:r>
            <a:endParaRPr sz="2800" dirty="0"/>
          </a:p>
        </p:txBody>
      </p:sp>
      <p:sp>
        <p:nvSpPr>
          <p:cNvPr id="90" name="Google Shape;90;p1"/>
          <p:cNvSpPr txBox="1">
            <a:spLocks noGrp="1"/>
          </p:cNvSpPr>
          <p:nvPr>
            <p:ph type="body" idx="3"/>
          </p:nvPr>
        </p:nvSpPr>
        <p:spPr>
          <a:xfrm>
            <a:off x="2700337" y="6099641"/>
            <a:ext cx="6715125"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6197"/>
              </a:buClr>
              <a:buSzPts val="2400"/>
              <a:buNone/>
            </a:pPr>
            <a:r>
              <a:rPr lang="en-US" dirty="0"/>
              <a:t>Andrew Nielsen, GSA and Angie Fuoco, EPA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5EE32-0B64-D024-D7F6-29F347B292D4}"/>
              </a:ext>
            </a:extLst>
          </p:cNvPr>
          <p:cNvSpPr>
            <a:spLocks noGrp="1"/>
          </p:cNvSpPr>
          <p:nvPr>
            <p:ph type="title"/>
          </p:nvPr>
        </p:nvSpPr>
        <p:spPr/>
        <p:txBody>
          <a:bodyPr/>
          <a:lstStyle/>
          <a:p>
            <a:r>
              <a:rPr lang="en-US" dirty="0"/>
              <a:t>Note to DEI (+ A) Professionals</a:t>
            </a:r>
          </a:p>
        </p:txBody>
      </p:sp>
      <p:sp>
        <p:nvSpPr>
          <p:cNvPr id="4" name="Text Placeholder 3">
            <a:extLst>
              <a:ext uri="{FF2B5EF4-FFF2-40B4-BE49-F238E27FC236}">
                <a16:creationId xmlns:a16="http://schemas.microsoft.com/office/drawing/2014/main" id="{4938536A-B41F-B6BC-FA5F-08CECC4B1F34}"/>
              </a:ext>
            </a:extLst>
          </p:cNvPr>
          <p:cNvSpPr>
            <a:spLocks noGrp="1"/>
          </p:cNvSpPr>
          <p:nvPr>
            <p:ph type="body" idx="1"/>
          </p:nvPr>
        </p:nvSpPr>
        <p:spPr>
          <a:xfrm>
            <a:off x="330531" y="1360124"/>
            <a:ext cx="11404270" cy="5180471"/>
          </a:xfrm>
        </p:spPr>
        <p:txBody>
          <a:bodyPr/>
          <a:lstStyle/>
          <a:p>
            <a:pPr>
              <a:spcBef>
                <a:spcPts val="600"/>
              </a:spcBef>
              <a:spcAft>
                <a:spcPts val="600"/>
              </a:spcAft>
            </a:pPr>
            <a:r>
              <a:rPr lang="en-US" sz="2000" dirty="0"/>
              <a:t>DEI world has been operating a long time with folks thinking they had the A in there.</a:t>
            </a:r>
          </a:p>
          <a:p>
            <a:pPr>
              <a:spcBef>
                <a:spcPts val="600"/>
              </a:spcBef>
              <a:spcAft>
                <a:spcPts val="600"/>
              </a:spcAft>
            </a:pPr>
            <a:r>
              <a:rPr lang="en-US" sz="2000" dirty="0"/>
              <a:t>“Representation” doesn’t work the same for Ableism/Accessibility as for other marginalized groups. People with disabilities have &gt;10,000 conditions. Make sure you always have an array of people with varying disabilities, as well as the time in life they developed them, at your table.  </a:t>
            </a:r>
          </a:p>
          <a:p>
            <a:pPr>
              <a:spcBef>
                <a:spcPts val="600"/>
              </a:spcBef>
              <a:spcAft>
                <a:spcPts val="600"/>
              </a:spcAft>
            </a:pPr>
            <a:r>
              <a:rPr lang="en-US" sz="2000" dirty="0"/>
              <a:t>With disability, we can experience “exclusion in the room” - often related to communication, but also when we consider cognitive, processing and thinking differences. </a:t>
            </a:r>
          </a:p>
          <a:p>
            <a:pPr>
              <a:spcBef>
                <a:spcPts val="600"/>
              </a:spcBef>
              <a:spcAft>
                <a:spcPts val="600"/>
              </a:spcAft>
            </a:pPr>
            <a:r>
              <a:rPr lang="en-US" sz="2000" dirty="0"/>
              <a:t>Constantly ask and affirm that people are “with you.” Read your room. Yet, never single out.</a:t>
            </a:r>
          </a:p>
          <a:p>
            <a:pPr>
              <a:spcBef>
                <a:spcPts val="600"/>
              </a:spcBef>
              <a:spcAft>
                <a:spcPts val="600"/>
              </a:spcAft>
            </a:pPr>
            <a:r>
              <a:rPr lang="en-US" sz="2000" dirty="0"/>
              <a:t>Be mindful of Deaf-blind, Deaf, hard-of-hearing, people with speech disabilities, blind, or vision limitations. These are invisible disabilities.</a:t>
            </a:r>
          </a:p>
          <a:p>
            <a:pPr>
              <a:spcBef>
                <a:spcPts val="600"/>
              </a:spcBef>
              <a:spcAft>
                <a:spcPts val="600"/>
              </a:spcAft>
            </a:pPr>
            <a:r>
              <a:rPr lang="en-US" sz="2000" dirty="0"/>
              <a:t>Cognitive and processing disabilities, movement-related disabilities. Neurodiverse people.</a:t>
            </a:r>
          </a:p>
          <a:p>
            <a:pPr>
              <a:spcBef>
                <a:spcPts val="600"/>
              </a:spcBef>
              <a:spcAft>
                <a:spcPts val="600"/>
              </a:spcAft>
            </a:pPr>
            <a:r>
              <a:rPr lang="en-US" sz="2000" dirty="0"/>
              <a:t>Always - deep disability experts as part of your planning, designing, doing, evaluating teams. Recommended by </a:t>
            </a:r>
            <a:r>
              <a:rPr lang="en-US" sz="2000" dirty="0">
                <a:hlinkClick r:id="rId2"/>
              </a:rPr>
              <a:t>Federal Exchange on Employment &amp; Disability</a:t>
            </a:r>
            <a:r>
              <a:rPr lang="en-US" sz="2000" dirty="0"/>
              <a:t>. A. Nielson was a speaker.</a:t>
            </a:r>
          </a:p>
          <a:p>
            <a:pPr marL="50800" indent="0">
              <a:spcBef>
                <a:spcPts val="600"/>
              </a:spcBef>
              <a:spcAft>
                <a:spcPts val="600"/>
              </a:spcAft>
              <a:buNone/>
            </a:pPr>
            <a:endParaRPr lang="en-US" sz="2200" dirty="0"/>
          </a:p>
        </p:txBody>
      </p:sp>
      <p:sp>
        <p:nvSpPr>
          <p:cNvPr id="3" name="Slide Number Placeholder 2">
            <a:extLst>
              <a:ext uri="{FF2B5EF4-FFF2-40B4-BE49-F238E27FC236}">
                <a16:creationId xmlns:a16="http://schemas.microsoft.com/office/drawing/2014/main" id="{849B2370-A9B7-ED9B-7C1C-CF312EFD90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242369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D38C-13BA-428F-8F5F-EE953C2B29B2}"/>
              </a:ext>
            </a:extLst>
          </p:cNvPr>
          <p:cNvSpPr>
            <a:spLocks noGrp="1"/>
          </p:cNvSpPr>
          <p:nvPr>
            <p:ph type="title"/>
          </p:nvPr>
        </p:nvSpPr>
        <p:spPr/>
        <p:txBody>
          <a:bodyPr/>
          <a:lstStyle/>
          <a:p>
            <a:r>
              <a:rPr lang="en-US" dirty="0"/>
              <a:t>Some of My Friends</a:t>
            </a:r>
          </a:p>
        </p:txBody>
      </p:sp>
      <p:pic>
        <p:nvPicPr>
          <p:cNvPr id="8" name="Picture 7" descr="A person sitting at a desk with a computer">
            <a:extLst>
              <a:ext uri="{FF2B5EF4-FFF2-40B4-BE49-F238E27FC236}">
                <a16:creationId xmlns:a16="http://schemas.microsoft.com/office/drawing/2014/main" id="{8068BE93-4A14-FBCD-7361-6BEF1B9F7F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6711" y="2365061"/>
            <a:ext cx="2415822" cy="3127864"/>
          </a:xfrm>
          <a:prstGeom prst="rect">
            <a:avLst/>
          </a:prstGeom>
          <a:ln>
            <a:noFill/>
          </a:ln>
          <a:effectLst>
            <a:softEdge rad="112500"/>
          </a:effectLst>
        </p:spPr>
      </p:pic>
      <p:pic>
        <p:nvPicPr>
          <p:cNvPr id="10" name="Picture 9" descr="A group of kittens in the grass">
            <a:extLst>
              <a:ext uri="{FF2B5EF4-FFF2-40B4-BE49-F238E27FC236}">
                <a16:creationId xmlns:a16="http://schemas.microsoft.com/office/drawing/2014/main" id="{4D96A02D-A174-2CDE-8A6B-82A8890BFE6A}"/>
              </a:ext>
            </a:extLst>
          </p:cNvPr>
          <p:cNvPicPr>
            <a:picLocks noChangeAspect="1"/>
          </p:cNvPicPr>
          <p:nvPr/>
        </p:nvPicPr>
        <p:blipFill>
          <a:blip r:embed="rId4"/>
          <a:stretch>
            <a:fillRect/>
          </a:stretch>
        </p:blipFill>
        <p:spPr>
          <a:xfrm>
            <a:off x="3379033" y="1197596"/>
            <a:ext cx="4197626" cy="2334929"/>
          </a:xfrm>
          <a:prstGeom prst="rect">
            <a:avLst/>
          </a:prstGeom>
          <a:ln>
            <a:noFill/>
          </a:ln>
          <a:effectLst>
            <a:softEdge rad="112500"/>
          </a:effectLst>
        </p:spPr>
      </p:pic>
      <p:pic>
        <p:nvPicPr>
          <p:cNvPr id="6" name="Picture 5" descr="A family walking with their dog across a street">
            <a:extLst>
              <a:ext uri="{FF2B5EF4-FFF2-40B4-BE49-F238E27FC236}">
                <a16:creationId xmlns:a16="http://schemas.microsoft.com/office/drawing/2014/main" id="{18E0DE9A-4DBF-9C59-1851-28FEC89F2C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79033" y="3767695"/>
            <a:ext cx="4193822" cy="2549541"/>
          </a:xfrm>
          <a:prstGeom prst="rect">
            <a:avLst/>
          </a:prstGeom>
          <a:ln>
            <a:noFill/>
          </a:ln>
          <a:effectLst>
            <a:softEdge rad="112500"/>
          </a:effectLst>
        </p:spPr>
      </p:pic>
      <p:pic>
        <p:nvPicPr>
          <p:cNvPr id="12" name="Picture 11" descr="A dog looking at the camera with its paws up on a bench">
            <a:extLst>
              <a:ext uri="{FF2B5EF4-FFF2-40B4-BE49-F238E27FC236}">
                <a16:creationId xmlns:a16="http://schemas.microsoft.com/office/drawing/2014/main" id="{C1CC4912-903D-F856-8A41-4E5995675C2E}"/>
              </a:ext>
            </a:extLst>
          </p:cNvPr>
          <p:cNvPicPr>
            <a:picLocks noChangeAspect="1"/>
          </p:cNvPicPr>
          <p:nvPr/>
        </p:nvPicPr>
        <p:blipFill>
          <a:blip r:embed="rId6"/>
          <a:stretch>
            <a:fillRect/>
          </a:stretch>
        </p:blipFill>
        <p:spPr>
          <a:xfrm>
            <a:off x="8043159" y="2492926"/>
            <a:ext cx="3691641" cy="2549540"/>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867D3BCA-79FF-4EEC-B6F5-82D40B164B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65598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03FC38-871C-ADE3-8217-778D4AC0452C}"/>
              </a:ext>
            </a:extLst>
          </p:cNvPr>
          <p:cNvSpPr>
            <a:spLocks noGrp="1"/>
          </p:cNvSpPr>
          <p:nvPr>
            <p:ph type="title"/>
          </p:nvPr>
        </p:nvSpPr>
        <p:spPr/>
        <p:txBody>
          <a:bodyPr/>
          <a:lstStyle/>
          <a:p>
            <a:r>
              <a:rPr lang="en-US" dirty="0"/>
              <a:t>Change Starts with Empathy</a:t>
            </a:r>
          </a:p>
        </p:txBody>
      </p:sp>
      <p:sp>
        <p:nvSpPr>
          <p:cNvPr id="5" name="Text Placeholder 4">
            <a:extLst>
              <a:ext uri="{FF2B5EF4-FFF2-40B4-BE49-F238E27FC236}">
                <a16:creationId xmlns:a16="http://schemas.microsoft.com/office/drawing/2014/main" id="{F0633A85-4284-8024-AAB0-9FAB2B79F834}"/>
              </a:ext>
            </a:extLst>
          </p:cNvPr>
          <p:cNvSpPr>
            <a:spLocks noGrp="1"/>
          </p:cNvSpPr>
          <p:nvPr>
            <p:ph type="body" idx="1"/>
          </p:nvPr>
        </p:nvSpPr>
        <p:spPr/>
        <p:txBody>
          <a:bodyPr/>
          <a:lstStyle/>
          <a:p>
            <a:r>
              <a:rPr lang="en-US" dirty="0">
                <a:hlinkClick r:id="rId3"/>
              </a:rPr>
              <a:t>Empathy</a:t>
            </a:r>
            <a:r>
              <a:rPr lang="en-US" dirty="0"/>
              <a:t>: understanding a person from his or her frame of reference rather than one’s own, or vicariously experiencing that person’s feelings, perceptions, and thoughts.</a:t>
            </a:r>
          </a:p>
          <a:p>
            <a:pPr lvl="1"/>
            <a:r>
              <a:rPr lang="en-US" dirty="0"/>
              <a:t>More empathy for those we </a:t>
            </a:r>
            <a:r>
              <a:rPr lang="en-US" dirty="0">
                <a:hlinkClick r:id="rId4"/>
              </a:rPr>
              <a:t>perceive to be vulnerable</a:t>
            </a:r>
            <a:endParaRPr lang="en-US" dirty="0"/>
          </a:p>
          <a:p>
            <a:pPr lvl="1"/>
            <a:r>
              <a:rPr lang="en-US" dirty="0"/>
              <a:t>Empathy from </a:t>
            </a:r>
            <a:r>
              <a:rPr lang="en-US" dirty="0">
                <a:hlinkClick r:id="rId5"/>
              </a:rPr>
              <a:t>shared experience</a:t>
            </a:r>
            <a:endParaRPr lang="en-US" dirty="0"/>
          </a:p>
          <a:p>
            <a:r>
              <a:rPr lang="en-US" dirty="0">
                <a:hlinkClick r:id="rId6"/>
              </a:rPr>
              <a:t>Empathy can be trained</a:t>
            </a:r>
            <a:endParaRPr lang="en-US" dirty="0"/>
          </a:p>
          <a:p>
            <a:pPr lvl="1"/>
            <a:r>
              <a:rPr lang="en-US" dirty="0"/>
              <a:t>Acknowledge bias and privilege</a:t>
            </a:r>
          </a:p>
          <a:p>
            <a:pPr lvl="1"/>
            <a:r>
              <a:rPr lang="en-US" dirty="0">
                <a:hlinkClick r:id="rId7"/>
              </a:rPr>
              <a:t>Explore stories</a:t>
            </a:r>
            <a:r>
              <a:rPr lang="en-US" dirty="0"/>
              <a:t> about those outside your average experience</a:t>
            </a:r>
          </a:p>
          <a:p>
            <a:pPr lvl="1"/>
            <a:r>
              <a:rPr lang="en-US" dirty="0"/>
              <a:t>Simply </a:t>
            </a:r>
            <a:r>
              <a:rPr lang="en-US" dirty="0">
                <a:hlinkClick r:id="rId8"/>
              </a:rPr>
              <a:t>interact with other “cultures”</a:t>
            </a:r>
            <a:r>
              <a:rPr lang="en-US" dirty="0"/>
              <a:t> / groups</a:t>
            </a:r>
          </a:p>
          <a:p>
            <a:pPr lvl="1"/>
            <a:r>
              <a:rPr lang="en-US" dirty="0"/>
              <a:t>Find volunteer opportunities to serve or provide care</a:t>
            </a:r>
          </a:p>
          <a:p>
            <a:pPr lvl="1"/>
            <a:endParaRPr lang="en-US" dirty="0"/>
          </a:p>
          <a:p>
            <a:pPr lvl="1"/>
            <a:endParaRPr lang="en-US" dirty="0"/>
          </a:p>
          <a:p>
            <a:pPr lvl="1"/>
            <a:endParaRPr lang="en-US" dirty="0"/>
          </a:p>
        </p:txBody>
      </p:sp>
      <p:sp>
        <p:nvSpPr>
          <p:cNvPr id="3" name="Slide Number Placeholder 2">
            <a:extLst>
              <a:ext uri="{FF2B5EF4-FFF2-40B4-BE49-F238E27FC236}">
                <a16:creationId xmlns:a16="http://schemas.microsoft.com/office/drawing/2014/main" id="{861995A9-1763-99F9-8A16-177D5DD5D2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861762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EE1C46-57AB-3EDA-FB26-37C32C88C326}"/>
              </a:ext>
            </a:extLst>
          </p:cNvPr>
          <p:cNvSpPr>
            <a:spLocks noGrp="1"/>
          </p:cNvSpPr>
          <p:nvPr>
            <p:ph type="title"/>
          </p:nvPr>
        </p:nvSpPr>
        <p:spPr/>
        <p:txBody>
          <a:bodyPr/>
          <a:lstStyle/>
          <a:p>
            <a:r>
              <a:rPr lang="en-US" dirty="0"/>
              <a:t>Learning from Creation of “Customer Personas”</a:t>
            </a:r>
          </a:p>
        </p:txBody>
      </p:sp>
      <p:sp>
        <p:nvSpPr>
          <p:cNvPr id="5" name="Text Placeholder 4">
            <a:extLst>
              <a:ext uri="{FF2B5EF4-FFF2-40B4-BE49-F238E27FC236}">
                <a16:creationId xmlns:a16="http://schemas.microsoft.com/office/drawing/2014/main" id="{64280366-0FF4-682A-DF16-25D28E41C789}"/>
              </a:ext>
            </a:extLst>
          </p:cNvPr>
          <p:cNvSpPr>
            <a:spLocks noGrp="1"/>
          </p:cNvSpPr>
          <p:nvPr>
            <p:ph type="body" idx="1"/>
          </p:nvPr>
        </p:nvSpPr>
        <p:spPr>
          <a:xfrm>
            <a:off x="457200" y="1196622"/>
            <a:ext cx="11277600" cy="5112738"/>
          </a:xfrm>
        </p:spPr>
        <p:txBody>
          <a:bodyPr/>
          <a:lstStyle/>
          <a:p>
            <a:r>
              <a:rPr lang="en-US" sz="2400" dirty="0"/>
              <a:t>Personas are not real people, but they represent real people that help designers and developers understand user needs and preferences (Henry, </a:t>
            </a:r>
            <a:r>
              <a:rPr lang="en-US" sz="2400" i="1" dirty="0">
                <a:hlinkClick r:id="rId3"/>
              </a:rPr>
              <a:t>Just Ask: Integrating Accessibility Throughout Design</a:t>
            </a:r>
            <a:r>
              <a:rPr lang="en-US" sz="2400" dirty="0"/>
              <a:t>)</a:t>
            </a:r>
          </a:p>
          <a:p>
            <a:r>
              <a:rPr lang="en-US" sz="2400" dirty="0"/>
              <a:t>Personas are not just for website/system development; they can be used to design and/or improve any customer experience</a:t>
            </a:r>
          </a:p>
          <a:p>
            <a:r>
              <a:rPr lang="en-US" sz="2400" dirty="0"/>
              <a:t>Don’t:</a:t>
            </a:r>
          </a:p>
          <a:p>
            <a:pPr lvl="1"/>
            <a:r>
              <a:rPr lang="en-US" sz="2400" dirty="0"/>
              <a:t>Just download someone’s canned “Inclusive Personas”</a:t>
            </a:r>
          </a:p>
          <a:p>
            <a:pPr lvl="1"/>
            <a:r>
              <a:rPr lang="en-US" sz="2400" dirty="0"/>
              <a:t>Just drop a disability into an existing persona</a:t>
            </a:r>
          </a:p>
          <a:p>
            <a:r>
              <a:rPr lang="en-US" sz="2400" dirty="0"/>
              <a:t>Do:</a:t>
            </a:r>
          </a:p>
          <a:p>
            <a:pPr lvl="1"/>
            <a:r>
              <a:rPr lang="en-US" sz="2400" dirty="0"/>
              <a:t>Follow the entire process to explore and create personas</a:t>
            </a:r>
          </a:p>
          <a:p>
            <a:pPr lvl="1"/>
            <a:r>
              <a:rPr lang="en-US" sz="2400" dirty="0"/>
              <a:t>Involve/interview real people with disabilities to design processes and “customer journeys” that include and accommodate their lived experience</a:t>
            </a:r>
          </a:p>
          <a:p>
            <a:pPr lvl="1"/>
            <a:endParaRPr lang="en-US" sz="2400" dirty="0"/>
          </a:p>
        </p:txBody>
      </p:sp>
      <p:sp>
        <p:nvSpPr>
          <p:cNvPr id="3" name="Slide Number Placeholder 2">
            <a:extLst>
              <a:ext uri="{FF2B5EF4-FFF2-40B4-BE49-F238E27FC236}">
                <a16:creationId xmlns:a16="http://schemas.microsoft.com/office/drawing/2014/main" id="{2784D707-A7F5-3E35-7DE6-6227B2AE89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106566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74FB7-9675-353B-5E5E-E519639FCB07}"/>
              </a:ext>
            </a:extLst>
          </p:cNvPr>
          <p:cNvSpPr>
            <a:spLocks noGrp="1"/>
          </p:cNvSpPr>
          <p:nvPr>
            <p:ph type="title"/>
          </p:nvPr>
        </p:nvSpPr>
        <p:spPr/>
        <p:txBody>
          <a:bodyPr/>
          <a:lstStyle/>
          <a:p>
            <a:r>
              <a:rPr lang="en-US" dirty="0"/>
              <a:t>Applying Concept of Personas in Real Life</a:t>
            </a:r>
          </a:p>
        </p:txBody>
      </p:sp>
      <p:sp>
        <p:nvSpPr>
          <p:cNvPr id="5" name="Text Placeholder 4">
            <a:extLst>
              <a:ext uri="{FF2B5EF4-FFF2-40B4-BE49-F238E27FC236}">
                <a16:creationId xmlns:a16="http://schemas.microsoft.com/office/drawing/2014/main" id="{1859FD60-21FD-2E82-26D4-619D4173F6F9}"/>
              </a:ext>
            </a:extLst>
          </p:cNvPr>
          <p:cNvSpPr>
            <a:spLocks noGrp="1"/>
          </p:cNvSpPr>
          <p:nvPr>
            <p:ph type="body" idx="1"/>
          </p:nvPr>
        </p:nvSpPr>
        <p:spPr>
          <a:xfrm>
            <a:off x="188383" y="1288473"/>
            <a:ext cx="11277600" cy="4937760"/>
          </a:xfrm>
        </p:spPr>
        <p:txBody>
          <a:bodyPr/>
          <a:lstStyle/>
          <a:p>
            <a:r>
              <a:rPr lang="en-US" dirty="0"/>
              <a:t>Ask people about their needs and preferences</a:t>
            </a:r>
          </a:p>
          <a:p>
            <a:r>
              <a:rPr lang="en-US" dirty="0"/>
              <a:t>Listen</a:t>
            </a:r>
          </a:p>
          <a:p>
            <a:r>
              <a:rPr lang="en-US" dirty="0"/>
              <a:t>Learn how to create interactions and content that are inclusive and equitable</a:t>
            </a:r>
          </a:p>
          <a:p>
            <a:pPr lvl="1"/>
            <a:r>
              <a:rPr lang="en-US" dirty="0"/>
              <a:t>Make meetings and events accessible</a:t>
            </a:r>
          </a:p>
          <a:p>
            <a:pPr lvl="1"/>
            <a:r>
              <a:rPr lang="en-US" dirty="0"/>
              <a:t>Plan for accommodations in advance</a:t>
            </a:r>
          </a:p>
          <a:p>
            <a:pPr lvl="1"/>
            <a:r>
              <a:rPr lang="en-US" dirty="0"/>
              <a:t>If you’re product, event, or interaction is not inclusive, fix the process and/or design, not just the single product or event</a:t>
            </a:r>
          </a:p>
          <a:p>
            <a:r>
              <a:rPr lang="en-US" dirty="0"/>
              <a:t>Avoid generalization – a persona may be helpful in design, but in real life, every individual has a unique lived experience</a:t>
            </a:r>
          </a:p>
          <a:p>
            <a:endParaRPr lang="en-US" dirty="0"/>
          </a:p>
          <a:p>
            <a:endParaRPr lang="en-US" dirty="0"/>
          </a:p>
        </p:txBody>
      </p:sp>
      <p:sp>
        <p:nvSpPr>
          <p:cNvPr id="3" name="Slide Number Placeholder 2">
            <a:extLst>
              <a:ext uri="{FF2B5EF4-FFF2-40B4-BE49-F238E27FC236}">
                <a16:creationId xmlns:a16="http://schemas.microsoft.com/office/drawing/2014/main" id="{0A2D4500-D5F9-D2E9-9558-FE006CB955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357269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63F4-B39F-4B47-BDAD-2897D9E4040C}"/>
              </a:ext>
            </a:extLst>
          </p:cNvPr>
          <p:cNvSpPr>
            <a:spLocks noGrp="1"/>
          </p:cNvSpPr>
          <p:nvPr>
            <p:ph type="title"/>
          </p:nvPr>
        </p:nvSpPr>
        <p:spPr/>
        <p:txBody>
          <a:bodyPr/>
          <a:lstStyle/>
          <a:p>
            <a:r>
              <a:rPr lang="en-US" dirty="0"/>
              <a:t>Baking Accessibility Muffins &amp; Selling Them at the Top</a:t>
            </a:r>
          </a:p>
        </p:txBody>
      </p:sp>
      <p:pic>
        <p:nvPicPr>
          <p:cNvPr id="9" name="Picture 8" descr="Blueberry muffins on a cooling rack">
            <a:extLst>
              <a:ext uri="{FF2B5EF4-FFF2-40B4-BE49-F238E27FC236}">
                <a16:creationId xmlns:a16="http://schemas.microsoft.com/office/drawing/2014/main" id="{2AEE6ABF-A08C-A531-2922-B12C047AC0F5}"/>
              </a:ext>
            </a:extLst>
          </p:cNvPr>
          <p:cNvPicPr>
            <a:picLocks noChangeAspect="1"/>
          </p:cNvPicPr>
          <p:nvPr/>
        </p:nvPicPr>
        <p:blipFill>
          <a:blip r:embed="rId3"/>
          <a:stretch>
            <a:fillRect/>
          </a:stretch>
        </p:blipFill>
        <p:spPr>
          <a:xfrm rot="5400000">
            <a:off x="-328389" y="2160933"/>
            <a:ext cx="4698847" cy="3127670"/>
          </a:xfrm>
          <a:prstGeom prst="rect">
            <a:avLst/>
          </a:prstGeom>
        </p:spPr>
      </p:pic>
      <p:sp>
        <p:nvSpPr>
          <p:cNvPr id="3" name="Text Placeholder 2">
            <a:extLst>
              <a:ext uri="{FF2B5EF4-FFF2-40B4-BE49-F238E27FC236}">
                <a16:creationId xmlns:a16="http://schemas.microsoft.com/office/drawing/2014/main" id="{B68EA8ED-BA60-4FE0-897D-44D40D76CD22}"/>
              </a:ext>
            </a:extLst>
          </p:cNvPr>
          <p:cNvSpPr>
            <a:spLocks noGrp="1"/>
          </p:cNvSpPr>
          <p:nvPr>
            <p:ph type="body" idx="1"/>
          </p:nvPr>
        </p:nvSpPr>
        <p:spPr>
          <a:xfrm>
            <a:off x="3567288" y="1140178"/>
            <a:ext cx="8444090" cy="5169182"/>
          </a:xfrm>
        </p:spPr>
        <p:txBody>
          <a:bodyPr/>
          <a:lstStyle/>
          <a:p>
            <a:pPr marL="50800" indent="0">
              <a:buNone/>
            </a:pPr>
            <a:r>
              <a:rPr lang="en-US" sz="1800" dirty="0"/>
              <a:t>Employee Benefits</a:t>
            </a:r>
          </a:p>
          <a:p>
            <a:r>
              <a:rPr lang="en-US" sz="1800" dirty="0"/>
              <a:t>Anti-chaos (shalom/salaam = wholeness) helps employees work smoothly</a:t>
            </a:r>
          </a:p>
          <a:p>
            <a:r>
              <a:rPr lang="en-US" sz="1800" dirty="0"/>
              <a:t>Allows individuals deprived of access previously to shine their light</a:t>
            </a:r>
          </a:p>
          <a:p>
            <a:r>
              <a:rPr lang="en-US" sz="1800" dirty="0"/>
              <a:t>Decrease Risk &amp; Liability to agency / more effective agency for public</a:t>
            </a:r>
          </a:p>
          <a:p>
            <a:r>
              <a:rPr lang="en-US" sz="1800" dirty="0"/>
              <a:t>Increases Legal Compliance &amp; Decreases EEO complaints</a:t>
            </a:r>
          </a:p>
          <a:p>
            <a:r>
              <a:rPr lang="en-US" sz="1800" dirty="0"/>
              <a:t>Decreases rework, aka waste</a:t>
            </a:r>
          </a:p>
          <a:p>
            <a:r>
              <a:rPr lang="en-US" sz="1800" dirty="0"/>
              <a:t>Good for us and people we love outside of work				</a:t>
            </a:r>
          </a:p>
          <a:p>
            <a:pPr lvl="1"/>
            <a:r>
              <a:rPr lang="en-US" sz="1400" dirty="0"/>
              <a:t>either already have or will have disability during your career; or</a:t>
            </a:r>
          </a:p>
          <a:p>
            <a:pPr lvl="1"/>
            <a:r>
              <a:rPr lang="en-US" sz="1400" dirty="0"/>
              <a:t>know and love someone affected by disability</a:t>
            </a:r>
          </a:p>
          <a:p>
            <a:r>
              <a:rPr lang="en-US" sz="1800" dirty="0"/>
              <a:t>Attracts people to gov, helps us meet hiring goals for people with disabilities </a:t>
            </a:r>
          </a:p>
          <a:p>
            <a:r>
              <a:rPr lang="en-US" sz="1800" dirty="0"/>
              <a:t>Helps us meet DEI objectives + other requirements</a:t>
            </a:r>
          </a:p>
          <a:p>
            <a:pPr lvl="1">
              <a:buSzPct val="95000"/>
              <a:buFont typeface="Wingdings" panose="05000000000000000000" pitchFamily="2" charset="2"/>
              <a:buChar char="ü"/>
            </a:pPr>
            <a:r>
              <a:rPr lang="en-US" sz="1400" dirty="0"/>
              <a:t>Plain Writing Act of 2010</a:t>
            </a:r>
          </a:p>
          <a:p>
            <a:pPr lvl="1">
              <a:buSzPct val="95000"/>
              <a:buFont typeface="Wingdings" panose="05000000000000000000" pitchFamily="2" charset="2"/>
              <a:buChar char="ü"/>
            </a:pPr>
            <a:r>
              <a:rPr lang="en-US" sz="1400" dirty="0"/>
              <a:t>Executive Order - Limited English Proficiency</a:t>
            </a:r>
          </a:p>
          <a:p>
            <a:pPr lvl="1">
              <a:buSzPct val="95000"/>
              <a:buFont typeface="Wingdings" panose="05000000000000000000" pitchFamily="2" charset="2"/>
              <a:buChar char="ü"/>
            </a:pPr>
            <a:r>
              <a:rPr lang="en-US" sz="1400" dirty="0"/>
              <a:t>Executive Order on Customer Experience</a:t>
            </a:r>
          </a:p>
          <a:p>
            <a:pPr lvl="1">
              <a:buSzPct val="95000"/>
              <a:buFont typeface="Wingdings" panose="05000000000000000000" pitchFamily="2" charset="2"/>
              <a:buChar char="ü"/>
            </a:pPr>
            <a:r>
              <a:rPr lang="en-US" sz="1400" dirty="0"/>
              <a:t>Other Justice issues (EPA = environmental justice, other Executive Orders and legislation)</a:t>
            </a:r>
          </a:p>
        </p:txBody>
      </p:sp>
      <p:sp>
        <p:nvSpPr>
          <p:cNvPr id="4" name="Slide Number Placeholder 3">
            <a:extLst>
              <a:ext uri="{FF2B5EF4-FFF2-40B4-BE49-F238E27FC236}">
                <a16:creationId xmlns:a16="http://schemas.microsoft.com/office/drawing/2014/main" id="{EAEED773-F72A-48AD-9C13-CA228C5B6B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223144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63A5-0182-436D-8142-3686DA718BA7}"/>
              </a:ext>
            </a:extLst>
          </p:cNvPr>
          <p:cNvSpPr>
            <a:spLocks noGrp="1"/>
          </p:cNvSpPr>
          <p:nvPr>
            <p:ph type="title"/>
          </p:nvPr>
        </p:nvSpPr>
        <p:spPr>
          <a:xfrm>
            <a:off x="457199" y="317405"/>
            <a:ext cx="11497733" cy="457200"/>
          </a:xfrm>
        </p:spPr>
        <p:txBody>
          <a:bodyPr/>
          <a:lstStyle/>
          <a:p>
            <a:r>
              <a:rPr lang="en-US" b="1" dirty="0"/>
              <a:t>Curb Cut Effect - Empowers People with &amp; without Disabilities </a:t>
            </a:r>
          </a:p>
        </p:txBody>
      </p:sp>
      <p:pic>
        <p:nvPicPr>
          <p:cNvPr id="1026" name="Picture 2" descr="The curb-cut effect explained by  Sketchplanations.com, showing many users of curb cuts, not just wheelchair users. When we design for disabilities we make things better for everyone.">
            <a:extLst>
              <a:ext uri="{FF2B5EF4-FFF2-40B4-BE49-F238E27FC236}">
                <a16:creationId xmlns:a16="http://schemas.microsoft.com/office/drawing/2014/main" id="{D8D10AFF-B88A-42F6-B2B0-C4026A491ED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5266" y="1478844"/>
            <a:ext cx="5209997" cy="4415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5B6508E2-CCF9-4764-A27A-D3CB6C349FC9}"/>
              </a:ext>
            </a:extLst>
          </p:cNvPr>
          <p:cNvSpPr txBox="1"/>
          <p:nvPr/>
        </p:nvSpPr>
        <p:spPr>
          <a:xfrm flipH="1">
            <a:off x="924120" y="5955947"/>
            <a:ext cx="4495373" cy="307777"/>
          </a:xfrm>
          <a:prstGeom prst="rect">
            <a:avLst/>
          </a:prstGeom>
          <a:noFill/>
        </p:spPr>
        <p:txBody>
          <a:bodyPr wrap="square" rtlCol="0">
            <a:spAutoFit/>
          </a:bodyPr>
          <a:lstStyle/>
          <a:p>
            <a:r>
              <a:rPr lang="en-US" dirty="0"/>
              <a:t>Free use of image is allowed by sketchplanations.com.</a:t>
            </a:r>
          </a:p>
        </p:txBody>
      </p:sp>
      <p:sp>
        <p:nvSpPr>
          <p:cNvPr id="3" name="Content Placeholder 2">
            <a:extLst>
              <a:ext uri="{FF2B5EF4-FFF2-40B4-BE49-F238E27FC236}">
                <a16:creationId xmlns:a16="http://schemas.microsoft.com/office/drawing/2014/main" id="{0A37E68B-8BA3-4273-9E80-8E2B40C707A7}"/>
              </a:ext>
            </a:extLst>
          </p:cNvPr>
          <p:cNvSpPr>
            <a:spLocks noGrp="1"/>
          </p:cNvSpPr>
          <p:nvPr>
            <p:ph type="body" idx="1"/>
          </p:nvPr>
        </p:nvSpPr>
        <p:spPr>
          <a:xfrm>
            <a:off x="6096000" y="1371600"/>
            <a:ext cx="5638800" cy="4937760"/>
          </a:xfrm>
        </p:spPr>
        <p:txBody>
          <a:bodyPr>
            <a:normAutofit/>
          </a:bodyPr>
          <a:lstStyle/>
          <a:p>
            <a:pPr marL="50800" indent="0">
              <a:lnSpc>
                <a:spcPct val="100000"/>
              </a:lnSpc>
              <a:spcAft>
                <a:spcPts val="1200"/>
              </a:spcAft>
              <a:buNone/>
            </a:pPr>
            <a:r>
              <a:rPr lang="en-US" sz="2800" b="1" dirty="0">
                <a:solidFill>
                  <a:srgbClr val="000000"/>
                </a:solidFill>
                <a:latin typeface="scala"/>
              </a:rPr>
              <a:t>Curb Cut Effect</a:t>
            </a:r>
          </a:p>
          <a:p>
            <a:pPr marL="50800" indent="0">
              <a:lnSpc>
                <a:spcPct val="100000"/>
              </a:lnSpc>
              <a:spcAft>
                <a:spcPts val="600"/>
              </a:spcAft>
              <a:buNone/>
            </a:pPr>
            <a:r>
              <a:rPr lang="en-US" sz="2400" dirty="0">
                <a:solidFill>
                  <a:schemeClr val="tx1"/>
                </a:solidFill>
                <a:latin typeface="scala"/>
              </a:rPr>
              <a:t>Making something better for people with disabilities can make it better for everyone.</a:t>
            </a:r>
            <a:endParaRPr lang="en-US" sz="800" dirty="0">
              <a:solidFill>
                <a:schemeClr val="tx1"/>
              </a:solidFill>
              <a:latin typeface="scala"/>
            </a:endParaRPr>
          </a:p>
          <a:p>
            <a:pPr marL="50800" indent="0">
              <a:lnSpc>
                <a:spcPct val="100000"/>
              </a:lnSpc>
              <a:spcAft>
                <a:spcPts val="600"/>
              </a:spcAft>
              <a:buNone/>
            </a:pPr>
            <a:r>
              <a:rPr lang="en-US" sz="2400" dirty="0">
                <a:solidFill>
                  <a:schemeClr val="tx1"/>
                </a:solidFill>
                <a:latin typeface="scala"/>
              </a:rPr>
              <a:t>We help ourselves or a loved one… or a neighbor. And everyone is a neighbor.</a:t>
            </a:r>
          </a:p>
        </p:txBody>
      </p:sp>
      <p:sp>
        <p:nvSpPr>
          <p:cNvPr id="4" name="Slide Number Placeholder 3">
            <a:extLst>
              <a:ext uri="{FF2B5EF4-FFF2-40B4-BE49-F238E27FC236}">
                <a16:creationId xmlns:a16="http://schemas.microsoft.com/office/drawing/2014/main" id="{3F40E69B-BAE8-0355-D681-B84AAA0231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141640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A1A3-2E3B-4601-8870-CAEA0EE51537}"/>
              </a:ext>
            </a:extLst>
          </p:cNvPr>
          <p:cNvSpPr>
            <a:spLocks noGrp="1"/>
          </p:cNvSpPr>
          <p:nvPr>
            <p:ph type="title"/>
          </p:nvPr>
        </p:nvSpPr>
        <p:spPr>
          <a:xfrm>
            <a:off x="166431" y="276941"/>
            <a:ext cx="11430840" cy="461645"/>
          </a:xfrm>
        </p:spPr>
        <p:txBody>
          <a:bodyPr/>
          <a:lstStyle/>
          <a:p>
            <a:r>
              <a:rPr lang="en-US" b="1" dirty="0"/>
              <a:t>Captions Effect (“digital curb cut effect”)</a:t>
            </a:r>
          </a:p>
        </p:txBody>
      </p:sp>
      <p:pic>
        <p:nvPicPr>
          <p:cNvPr id="7" name="Picture 6" descr="Screenshot of Alex Chan's &quot;Curb Cut Effect&quot; on YouTube / Monki Gras">
            <a:extLst>
              <a:ext uri="{FF2B5EF4-FFF2-40B4-BE49-F238E27FC236}">
                <a16:creationId xmlns:a16="http://schemas.microsoft.com/office/drawing/2014/main" id="{2BCF4D43-FB89-A41E-2D08-3D08428EFC43}"/>
              </a:ext>
            </a:extLst>
          </p:cNvPr>
          <p:cNvPicPr>
            <a:picLocks noChangeAspect="1"/>
          </p:cNvPicPr>
          <p:nvPr/>
        </p:nvPicPr>
        <p:blipFill>
          <a:blip r:embed="rId3">
            <a:alphaModFix amt="78000"/>
            <a:extLst>
              <a:ext uri="{BEBA8EAE-BF5A-486C-A8C5-ECC9F3942E4B}">
                <a14:imgProps xmlns:a14="http://schemas.microsoft.com/office/drawing/2010/main">
                  <a14:imgLayer r:embed="rId4">
                    <a14:imgEffect>
                      <a14:saturation sat="279000"/>
                    </a14:imgEffect>
                  </a14:imgLayer>
                </a14:imgProps>
              </a:ext>
            </a:extLst>
          </a:blip>
          <a:stretch>
            <a:fillRect/>
          </a:stretch>
        </p:blipFill>
        <p:spPr>
          <a:xfrm>
            <a:off x="124179" y="1173373"/>
            <a:ext cx="5811151" cy="4004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4D36BD63-1986-4BA6-BC59-6EDF7BCFC6A3}"/>
              </a:ext>
            </a:extLst>
          </p:cNvPr>
          <p:cNvSpPr txBox="1"/>
          <p:nvPr/>
        </p:nvSpPr>
        <p:spPr>
          <a:xfrm>
            <a:off x="92360" y="5246020"/>
            <a:ext cx="3074036" cy="400110"/>
          </a:xfrm>
          <a:prstGeom prst="rect">
            <a:avLst/>
          </a:prstGeom>
          <a:noFill/>
        </p:spPr>
        <p:txBody>
          <a:bodyPr wrap="square" rtlCol="0">
            <a:spAutoFit/>
          </a:bodyPr>
          <a:lstStyle/>
          <a:p>
            <a:pPr algn="l"/>
            <a:r>
              <a:rPr lang="en-US" sz="2000" dirty="0">
                <a:latin typeface="Calibri" panose="020F0502020204030204" pitchFamily="34" charset="0"/>
                <a:cs typeface="Calibri" panose="020F0502020204030204" pitchFamily="34" charset="0"/>
                <a:hlinkClick r:id="rId5"/>
              </a:rPr>
              <a:t>Alex Chan | Curb Cut Effect</a:t>
            </a:r>
            <a:endParaRPr lang="en-US" sz="2000" dirty="0">
              <a:latin typeface="Calibri" panose="020F0502020204030204" pitchFamily="34" charset="0"/>
              <a:cs typeface="Calibri" panose="020F0502020204030204" pitchFamily="34" charset="0"/>
            </a:endParaRPr>
          </a:p>
        </p:txBody>
      </p:sp>
      <p:pic>
        <p:nvPicPr>
          <p:cNvPr id="13" name="Picture 12" descr="A musician signing on stage in front of a microphone with large screen to the side of the stage displaying captions and an ASL interpreter">
            <a:extLst>
              <a:ext uri="{FF2B5EF4-FFF2-40B4-BE49-F238E27FC236}">
                <a16:creationId xmlns:a16="http://schemas.microsoft.com/office/drawing/2014/main" id="{12D87959-FDC1-4A3A-8B89-23352D16B5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79286" y="3046948"/>
            <a:ext cx="3547611" cy="2775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a:extLst>
              <a:ext uri="{FF2B5EF4-FFF2-40B4-BE49-F238E27FC236}">
                <a16:creationId xmlns:a16="http://schemas.microsoft.com/office/drawing/2014/main" id="{8A85A344-06F1-CA8E-D3C1-4FC7CFA15474}"/>
              </a:ext>
            </a:extLst>
          </p:cNvPr>
          <p:cNvSpPr>
            <a:spLocks noGrp="1"/>
          </p:cNvSpPr>
          <p:nvPr>
            <p:ph idx="1"/>
          </p:nvPr>
        </p:nvSpPr>
        <p:spPr>
          <a:xfrm>
            <a:off x="7055556" y="1188575"/>
            <a:ext cx="4676196" cy="4864209"/>
          </a:xfrm>
        </p:spPr>
        <p:txBody>
          <a:bodyPr/>
          <a:lstStyle/>
          <a:p>
            <a:pPr>
              <a:lnSpc>
                <a:spcPct val="110000"/>
              </a:lnSpc>
              <a:spcAft>
                <a:spcPts val="1200"/>
              </a:spcAft>
            </a:pPr>
            <a:r>
              <a:rPr lang="en-US" sz="2000" b="1" dirty="0"/>
              <a:t>Captions (Subtitles</a:t>
            </a:r>
            <a:r>
              <a:rPr lang="en-US" sz="1000" b="1" dirty="0"/>
              <a:t> </a:t>
            </a:r>
            <a:r>
              <a:rPr lang="en-US" sz="2000" b="1" dirty="0"/>
              <a:t>/</a:t>
            </a:r>
            <a:r>
              <a:rPr lang="en-US" sz="1000" b="1" dirty="0"/>
              <a:t> </a:t>
            </a:r>
            <a:r>
              <a:rPr lang="en-US" sz="2000" b="1" dirty="0"/>
              <a:t>CART) Help:</a:t>
            </a:r>
          </a:p>
          <a:p>
            <a:pPr marL="342900" indent="-342900">
              <a:lnSpc>
                <a:spcPct val="110000"/>
              </a:lnSpc>
              <a:buSzPct val="95000"/>
              <a:buFont typeface="Wingdings" panose="05000000000000000000" pitchFamily="2" charset="2"/>
              <a:buChar char="ü"/>
            </a:pPr>
            <a:r>
              <a:rPr lang="en-US" sz="1800" dirty="0"/>
              <a:t>People with learning disabilities or mental health or focus challenges</a:t>
            </a:r>
          </a:p>
          <a:p>
            <a:pPr marL="342900" indent="-342900">
              <a:lnSpc>
                <a:spcPct val="110000"/>
              </a:lnSpc>
              <a:buSzPct val="95000"/>
              <a:buFont typeface="Wingdings" panose="05000000000000000000" pitchFamily="2" charset="2"/>
              <a:buChar char="ü"/>
            </a:pPr>
            <a:r>
              <a:rPr lang="en-US" sz="1800" dirty="0"/>
              <a:t>Deaf readers of English</a:t>
            </a:r>
          </a:p>
          <a:p>
            <a:pPr marL="342900" indent="-342900">
              <a:lnSpc>
                <a:spcPct val="110000"/>
              </a:lnSpc>
              <a:buSzPct val="95000"/>
              <a:buFont typeface="Wingdings" panose="05000000000000000000" pitchFamily="2" charset="2"/>
              <a:buChar char="ü"/>
            </a:pPr>
            <a:r>
              <a:rPr lang="en-US" sz="1800" dirty="0"/>
              <a:t>People with hearing loss</a:t>
            </a:r>
          </a:p>
          <a:p>
            <a:pPr marL="342900" indent="-342900">
              <a:lnSpc>
                <a:spcPct val="110000"/>
              </a:lnSpc>
              <a:buSzPct val="95000"/>
              <a:buFont typeface="Wingdings" panose="05000000000000000000" pitchFamily="2" charset="2"/>
              <a:buChar char="ü"/>
            </a:pPr>
            <a:r>
              <a:rPr lang="en-US" sz="1800" dirty="0"/>
              <a:t>Lipreaders, esp. in masked situations</a:t>
            </a:r>
          </a:p>
          <a:p>
            <a:pPr marL="342900" indent="-342900">
              <a:lnSpc>
                <a:spcPct val="110000"/>
              </a:lnSpc>
              <a:buSzPct val="95000"/>
              <a:buFont typeface="Wingdings" panose="05000000000000000000" pitchFamily="2" charset="2"/>
              <a:buChar char="ü"/>
            </a:pPr>
            <a:r>
              <a:rPr lang="en-US" sz="1800" dirty="0"/>
              <a:t>Autistic people</a:t>
            </a:r>
          </a:p>
          <a:p>
            <a:pPr marL="342900" indent="-342900">
              <a:lnSpc>
                <a:spcPct val="110000"/>
              </a:lnSpc>
              <a:buSzPct val="95000"/>
              <a:buFont typeface="Wingdings" panose="05000000000000000000" pitchFamily="2" charset="2"/>
              <a:buChar char="ü"/>
            </a:pPr>
            <a:r>
              <a:rPr lang="en-US" sz="1800" dirty="0"/>
              <a:t>People w/ visual learning styles</a:t>
            </a:r>
          </a:p>
          <a:p>
            <a:pPr marL="342900" indent="-342900">
              <a:lnSpc>
                <a:spcPct val="110000"/>
              </a:lnSpc>
              <a:buSzPct val="95000"/>
              <a:buFont typeface="Wingdings" panose="05000000000000000000" pitchFamily="2" charset="2"/>
              <a:buChar char="ü"/>
            </a:pPr>
            <a:r>
              <a:rPr lang="en-US" sz="1800" dirty="0"/>
              <a:t>People learning English</a:t>
            </a:r>
          </a:p>
          <a:p>
            <a:pPr marL="342900" indent="-342900">
              <a:lnSpc>
                <a:spcPct val="110000"/>
              </a:lnSpc>
              <a:buSzPct val="95000"/>
              <a:buFont typeface="Wingdings" panose="05000000000000000000" pitchFamily="2" charset="2"/>
              <a:buChar char="ü"/>
            </a:pPr>
            <a:r>
              <a:rPr lang="en-US" sz="1800" dirty="0"/>
              <a:t>People in a saloon or at the game!</a:t>
            </a:r>
          </a:p>
          <a:p>
            <a:pPr marL="342900" indent="-342900">
              <a:lnSpc>
                <a:spcPct val="110000"/>
              </a:lnSpc>
              <a:buSzPct val="95000"/>
              <a:buFont typeface="Wingdings" panose="05000000000000000000" pitchFamily="2" charset="2"/>
              <a:buChar char="ü"/>
            </a:pPr>
            <a:r>
              <a:rPr lang="en-US" sz="1800" dirty="0"/>
              <a:t>People who can multitask</a:t>
            </a:r>
          </a:p>
          <a:p>
            <a:pPr marL="342900" indent="-342900">
              <a:lnSpc>
                <a:spcPct val="110000"/>
              </a:lnSpc>
              <a:buSzPct val="95000"/>
              <a:buFont typeface="Wingdings" panose="05000000000000000000" pitchFamily="2" charset="2"/>
              <a:buChar char="ü"/>
            </a:pPr>
            <a:r>
              <a:rPr lang="en-US" sz="1800" dirty="0"/>
              <a:t>Hearers in poor listening situations</a:t>
            </a:r>
          </a:p>
          <a:p>
            <a:pPr marL="342900" indent="-342900">
              <a:lnSpc>
                <a:spcPct val="110000"/>
              </a:lnSpc>
              <a:buSzPct val="95000"/>
              <a:buFont typeface="Wingdings" panose="05000000000000000000" pitchFamily="2" charset="2"/>
              <a:buChar char="ü"/>
            </a:pPr>
            <a:r>
              <a:rPr lang="en-US" sz="1800" dirty="0"/>
              <a:t>Deaf/blind + those who miss all/part of meeting (transcript is made of captions)</a:t>
            </a:r>
          </a:p>
        </p:txBody>
      </p:sp>
      <p:pic>
        <p:nvPicPr>
          <p:cNvPr id="4" name="Graphic 3" descr="Image of face mask used as pandemic precaution">
            <a:extLst>
              <a:ext uri="{FF2B5EF4-FFF2-40B4-BE49-F238E27FC236}">
                <a16:creationId xmlns:a16="http://schemas.microsoft.com/office/drawing/2014/main" id="{FD3DB09E-6D32-4F2F-A75D-2F072B84F1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66806" y="2177717"/>
            <a:ext cx="914400" cy="914400"/>
          </a:xfrm>
          <a:prstGeom prst="rect">
            <a:avLst/>
          </a:prstGeom>
        </p:spPr>
      </p:pic>
      <p:sp>
        <p:nvSpPr>
          <p:cNvPr id="6" name="Slide Number Placeholder 5">
            <a:extLst>
              <a:ext uri="{FF2B5EF4-FFF2-40B4-BE49-F238E27FC236}">
                <a16:creationId xmlns:a16="http://schemas.microsoft.com/office/drawing/2014/main" id="{07F72D39-9B42-1994-11A2-5A3F9739A1DA}"/>
              </a:ext>
            </a:extLst>
          </p:cNvPr>
          <p:cNvSpPr>
            <a:spLocks noGrp="1"/>
          </p:cNvSpPr>
          <p:nvPr>
            <p:ph type="sldNum" sz="quarter" idx="12"/>
          </p:nvPr>
        </p:nvSpPr>
        <p:spPr/>
        <p:txBody>
          <a:bodyPr/>
          <a:lstStyle/>
          <a:p>
            <a:fld id="{42FE0931-86F3-458D-823F-39775FEDB809}" type="slidenum">
              <a:rPr lang="en-US" smtClean="0"/>
              <a:t>17</a:t>
            </a:fld>
            <a:endParaRPr lang="en-US"/>
          </a:p>
        </p:txBody>
      </p:sp>
    </p:spTree>
    <p:extLst>
      <p:ext uri="{BB962C8B-B14F-4D97-AF65-F5344CB8AC3E}">
        <p14:creationId xmlns:p14="http://schemas.microsoft.com/office/powerpoint/2010/main" val="2015845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63A5-0182-436D-8142-3686DA718BA7}"/>
              </a:ext>
            </a:extLst>
          </p:cNvPr>
          <p:cNvSpPr>
            <a:spLocks noGrp="1"/>
          </p:cNvSpPr>
          <p:nvPr>
            <p:ph type="title"/>
          </p:nvPr>
        </p:nvSpPr>
        <p:spPr/>
        <p:txBody>
          <a:bodyPr/>
          <a:lstStyle/>
          <a:p>
            <a:r>
              <a:rPr lang="en-US" b="1" dirty="0"/>
              <a:t>Joy Bringer</a:t>
            </a:r>
          </a:p>
        </p:txBody>
      </p:sp>
      <p:sp>
        <p:nvSpPr>
          <p:cNvPr id="3" name="Content Placeholder 2">
            <a:extLst>
              <a:ext uri="{FF2B5EF4-FFF2-40B4-BE49-F238E27FC236}">
                <a16:creationId xmlns:a16="http://schemas.microsoft.com/office/drawing/2014/main" id="{0A37E68B-8BA3-4273-9E80-8E2B40C707A7}"/>
              </a:ext>
            </a:extLst>
          </p:cNvPr>
          <p:cNvSpPr>
            <a:spLocks noGrp="1"/>
          </p:cNvSpPr>
          <p:nvPr>
            <p:ph type="body" idx="1"/>
          </p:nvPr>
        </p:nvSpPr>
        <p:spPr>
          <a:xfrm>
            <a:off x="457200" y="1371600"/>
            <a:ext cx="5254978" cy="4937760"/>
          </a:xfrm>
        </p:spPr>
        <p:txBody>
          <a:bodyPr>
            <a:noAutofit/>
          </a:bodyPr>
          <a:lstStyle/>
          <a:p>
            <a:pPr marL="50800" indent="0">
              <a:spcBef>
                <a:spcPts val="1200"/>
              </a:spcBef>
              <a:buNone/>
            </a:pPr>
            <a:r>
              <a:rPr lang="en-US" sz="2000" b="1" dirty="0">
                <a:latin typeface="Calibri" panose="020F0502020204030204" pitchFamily="34" charset="0"/>
                <a:ea typeface="Calibri" panose="020F0502020204030204" pitchFamily="34" charset="0"/>
              </a:rPr>
              <a:t>The oft unincluded and unwelcome feel included and welcome!</a:t>
            </a:r>
          </a:p>
          <a:p>
            <a:pPr marL="50800" indent="0">
              <a:spcBef>
                <a:spcPts val="1200"/>
              </a:spcBef>
              <a:buNone/>
            </a:pPr>
            <a:r>
              <a:rPr lang="en-US" sz="2000" b="1" dirty="0">
                <a:latin typeface="Calibri" panose="020F0502020204030204" pitchFamily="34" charset="0"/>
                <a:ea typeface="Calibri" panose="020F0502020204030204" pitchFamily="34" charset="0"/>
              </a:rPr>
              <a:t>ALT-TEXT on Images </a:t>
            </a:r>
            <a:r>
              <a:rPr lang="en-US" sz="2000" u="sng" dirty="0">
                <a:solidFill>
                  <a:srgbClr val="0000FF"/>
                </a:solidFill>
                <a:effectLst/>
                <a:latin typeface="Calibri" panose="020F0502020204030204" pitchFamily="34" charset="0"/>
                <a:ea typeface="Calibri" panose="020F0502020204030204" pitchFamily="34" charset="0"/>
                <a:hlinkClick r:id="rId3"/>
              </a:rPr>
              <a:t>https://wapo.st/3yW4hv0</a:t>
            </a:r>
            <a:endParaRPr lang="en-US" sz="2000" dirty="0">
              <a:effectLst/>
              <a:latin typeface="Calibri" panose="020F0502020204030204" pitchFamily="34" charset="0"/>
              <a:ea typeface="Calibri" panose="020F0502020204030204" pitchFamily="34" charset="0"/>
            </a:endParaRPr>
          </a:p>
          <a:p>
            <a:pPr marL="0" indent="0">
              <a:spcBef>
                <a:spcPts val="600"/>
              </a:spcBef>
              <a:spcAft>
                <a:spcPts val="1200"/>
              </a:spcAft>
              <a:buNone/>
            </a:pPr>
            <a:r>
              <a:rPr lang="en-US" sz="1800" b="0" i="0" dirty="0">
                <a:solidFill>
                  <a:srgbClr val="2A2A2A"/>
                </a:solidFill>
                <a:effectLst/>
                <a:latin typeface="Calibri" panose="020F0502020204030204" pitchFamily="34" charset="0"/>
                <a:cs typeface="Calibri" panose="020F0502020204030204" pitchFamily="34" charset="0"/>
              </a:rPr>
              <a:t>“It’s clear that the NASA digital team put a lot of thought and care into how they described the Webb Telescope images, and their descriptions feel like a love letter to space exploration and the infinite marvels of the universe,” Alexa Heinrich</a:t>
            </a:r>
            <a:r>
              <a:rPr lang="en-US" sz="1800" dirty="0">
                <a:solidFill>
                  <a:srgbClr val="2A2A2A"/>
                </a:solidFill>
                <a:latin typeface="Calibri" panose="020F0502020204030204" pitchFamily="34" charset="0"/>
                <a:cs typeface="Calibri" panose="020F0502020204030204" pitchFamily="34" charset="0"/>
              </a:rPr>
              <a:t> . . . </a:t>
            </a:r>
            <a:r>
              <a:rPr lang="en-US" sz="1800" b="0" i="0" dirty="0">
                <a:solidFill>
                  <a:srgbClr val="2A2A2A"/>
                </a:solidFill>
                <a:effectLst/>
                <a:latin typeface="Calibri" panose="020F0502020204030204" pitchFamily="34" charset="0"/>
                <a:cs typeface="Calibri" panose="020F0502020204030204" pitchFamily="34" charset="0"/>
              </a:rPr>
              <a:t>wrote. . . “Accessibility expands the world for everyone, making even distant stars attainable. It’s  beautiful thing indeed.”</a:t>
            </a:r>
            <a:endParaRPr lang="en-US" sz="1800" b="0" i="0" dirty="0">
              <a:solidFill>
                <a:srgbClr val="000000"/>
              </a:solidFill>
              <a:effectLst/>
              <a:latin typeface="scala"/>
            </a:endParaRPr>
          </a:p>
        </p:txBody>
      </p:sp>
      <p:pic>
        <p:nvPicPr>
          <p:cNvPr id="5" name="Picture 4" descr="Cosmic cliffs &amp; a sea of stars. &#10;@NASAWebb reveals baby stars in the Carina Nebula, where ultraviolet radiation and stellar winds shape colossal walls of dust and gas.">
            <a:extLst>
              <a:ext uri="{FF2B5EF4-FFF2-40B4-BE49-F238E27FC236}">
                <a16:creationId xmlns:a16="http://schemas.microsoft.com/office/drawing/2014/main" id="{AC1618DF-C005-4CEA-BB6C-FB8ABE842CAD}"/>
              </a:ext>
            </a:extLst>
          </p:cNvPr>
          <p:cNvPicPr>
            <a:picLocks noChangeAspect="1"/>
          </p:cNvPicPr>
          <p:nvPr/>
        </p:nvPicPr>
        <p:blipFill>
          <a:blip r:embed="rId4"/>
          <a:stretch>
            <a:fillRect/>
          </a:stretch>
        </p:blipFill>
        <p:spPr>
          <a:xfrm>
            <a:off x="5775311" y="1284319"/>
            <a:ext cx="6165177" cy="3568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7730CD3A-1F8C-4084-B869-704C8126D740}"/>
              </a:ext>
            </a:extLst>
          </p:cNvPr>
          <p:cNvSpPr txBox="1"/>
          <p:nvPr/>
        </p:nvSpPr>
        <p:spPr>
          <a:xfrm>
            <a:off x="457200" y="4962814"/>
            <a:ext cx="78312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lang="en-US" sz="2000" b="1" dirty="0">
                <a:latin typeface="Calibri" panose="020F0502020204030204" pitchFamily="34" charset="0"/>
                <a:ea typeface="Calibri" panose="020F0502020204030204" pitchFamily="34" charset="0"/>
              </a:rPr>
              <a:t>Captions </a:t>
            </a:r>
            <a:r>
              <a:rPr kumimoji="0" lang="en-US" sz="1800" b="0" i="0" u="none" strike="noStrike" kern="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Post | LinkedIn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Tregg</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Frank, of Stark, an accessible software company) </a:t>
            </a:r>
          </a:p>
        </p:txBody>
      </p:sp>
      <p:sp>
        <p:nvSpPr>
          <p:cNvPr id="4" name="Slide Number Placeholder 3">
            <a:extLst>
              <a:ext uri="{FF2B5EF4-FFF2-40B4-BE49-F238E27FC236}">
                <a16:creationId xmlns:a16="http://schemas.microsoft.com/office/drawing/2014/main" id="{847FAF12-0A1F-F903-6B0D-7F6A27213C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3563574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37EE-B5A3-A671-C2C1-814DE8560357}"/>
              </a:ext>
            </a:extLst>
          </p:cNvPr>
          <p:cNvSpPr>
            <a:spLocks noGrp="1"/>
          </p:cNvSpPr>
          <p:nvPr>
            <p:ph type="title"/>
          </p:nvPr>
        </p:nvSpPr>
        <p:spPr/>
        <p:txBody>
          <a:bodyPr/>
          <a:lstStyle/>
          <a:p>
            <a:r>
              <a:rPr lang="en-US" dirty="0"/>
              <a:t>Start Now - Make Your Digital Content Accessible</a:t>
            </a:r>
          </a:p>
        </p:txBody>
      </p:sp>
      <p:sp>
        <p:nvSpPr>
          <p:cNvPr id="4" name="Text Placeholder 3">
            <a:extLst>
              <a:ext uri="{FF2B5EF4-FFF2-40B4-BE49-F238E27FC236}">
                <a16:creationId xmlns:a16="http://schemas.microsoft.com/office/drawing/2014/main" id="{00CE5BCE-8AF9-B2D9-7C21-B47C78E425C4}"/>
              </a:ext>
            </a:extLst>
          </p:cNvPr>
          <p:cNvSpPr>
            <a:spLocks noGrp="1"/>
          </p:cNvSpPr>
          <p:nvPr>
            <p:ph type="body" idx="1"/>
          </p:nvPr>
        </p:nvSpPr>
        <p:spPr>
          <a:xfrm>
            <a:off x="322790" y="1145969"/>
            <a:ext cx="11412009" cy="4937760"/>
          </a:xfrm>
        </p:spPr>
        <p:txBody>
          <a:bodyPr/>
          <a:lstStyle/>
          <a:p>
            <a:r>
              <a:rPr lang="en-US" dirty="0">
                <a:hlinkClick r:id="rId2"/>
              </a:rPr>
              <a:t>Learn how </a:t>
            </a:r>
            <a:r>
              <a:rPr lang="en-US" dirty="0"/>
              <a:t>to and then make your content accessible - start by using built-in accessibility checkers in authoring tools</a:t>
            </a:r>
            <a:endParaRPr lang="en-US" dirty="0">
              <a:solidFill>
                <a:srgbClr val="C00000"/>
              </a:solidFill>
            </a:endParaRPr>
          </a:p>
          <a:p>
            <a:r>
              <a:rPr lang="en-US" dirty="0"/>
              <a:t>6 key tips:</a:t>
            </a:r>
          </a:p>
          <a:p>
            <a:pPr lvl="1">
              <a:spcBef>
                <a:spcPts val="0"/>
              </a:spcBef>
            </a:pPr>
            <a:r>
              <a:rPr lang="en-US" dirty="0"/>
              <a:t>Headings - visual and programmatic order of content</a:t>
            </a:r>
          </a:p>
          <a:p>
            <a:pPr lvl="1">
              <a:spcBef>
                <a:spcPts val="0"/>
              </a:spcBef>
            </a:pPr>
            <a:r>
              <a:rPr lang="en-US" dirty="0"/>
              <a:t>Alternative Text for Images - meaningful description</a:t>
            </a:r>
          </a:p>
          <a:p>
            <a:pPr lvl="1">
              <a:spcBef>
                <a:spcPts val="0"/>
              </a:spcBef>
            </a:pPr>
            <a:r>
              <a:rPr lang="en-US" dirty="0"/>
              <a:t>Layout &amp; Data Tables - headings for assistive technology</a:t>
            </a:r>
          </a:p>
          <a:p>
            <a:pPr lvl="1">
              <a:spcBef>
                <a:spcPts val="0"/>
              </a:spcBef>
            </a:pPr>
            <a:r>
              <a:rPr lang="en-US" dirty="0"/>
              <a:t>Links and Lists - use unique links, and list tools </a:t>
            </a:r>
          </a:p>
          <a:p>
            <a:pPr lvl="1">
              <a:spcBef>
                <a:spcPts val="0"/>
              </a:spcBef>
            </a:pPr>
            <a:r>
              <a:rPr lang="en-US" dirty="0"/>
              <a:t>Reading Order or Tab Index - left to right, top to bottom</a:t>
            </a:r>
          </a:p>
          <a:p>
            <a:pPr lvl="1">
              <a:spcBef>
                <a:spcPts val="0"/>
              </a:spcBef>
            </a:pPr>
            <a:r>
              <a:rPr lang="en-US" dirty="0"/>
              <a:t>Color Contrast - ability to read text on its background</a:t>
            </a:r>
          </a:p>
          <a:p>
            <a:r>
              <a:rPr lang="en-US" dirty="0"/>
              <a:t>Other guidance on creating accessible digital content: </a:t>
            </a:r>
            <a:r>
              <a:rPr lang="en-US" dirty="0">
                <a:hlinkClick r:id="rId3"/>
              </a:rPr>
              <a:t>https://www.Section508.gov/create</a:t>
            </a:r>
            <a:endParaRPr lang="en-US" dirty="0"/>
          </a:p>
        </p:txBody>
      </p:sp>
      <p:sp>
        <p:nvSpPr>
          <p:cNvPr id="3" name="Slide Number Placeholder 2">
            <a:extLst>
              <a:ext uri="{FF2B5EF4-FFF2-40B4-BE49-F238E27FC236}">
                <a16:creationId xmlns:a16="http://schemas.microsoft.com/office/drawing/2014/main" id="{119ED032-A8DE-8706-8A43-39AEA54566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2156837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457200" y="317405"/>
            <a:ext cx="11523518" cy="457200"/>
          </a:xfrm>
          <a:prstGeom prst="rect">
            <a:avLst/>
          </a:prstGeom>
          <a:noFill/>
          <a:ln>
            <a:noFill/>
          </a:ln>
        </p:spPr>
        <p:txBody>
          <a:bodyPr spcFirstLastPara="1" wrap="square" lIns="0" tIns="45700" rIns="0" bIns="0" anchor="t" anchorCtr="0">
            <a:spAutoFit/>
          </a:bodyPr>
          <a:lstStyle/>
          <a:p>
            <a:pPr marL="0" lvl="0" indent="0" rtl="0">
              <a:lnSpc>
                <a:spcPct val="90000"/>
              </a:lnSpc>
              <a:spcBef>
                <a:spcPts val="0"/>
              </a:spcBef>
              <a:spcAft>
                <a:spcPts val="0"/>
              </a:spcAft>
              <a:buNone/>
            </a:pPr>
            <a:r>
              <a:rPr lang="en-US" dirty="0"/>
              <a:t>The Human Reason for Accessibility: Part 2 - What Can We Do?</a:t>
            </a:r>
            <a:endParaRPr dirty="0"/>
          </a:p>
        </p:txBody>
      </p:sp>
      <p:sp>
        <p:nvSpPr>
          <p:cNvPr id="97" name="Google Shape;97;p2"/>
          <p:cNvSpPr txBox="1">
            <a:spLocks noGrp="1"/>
          </p:cNvSpPr>
          <p:nvPr>
            <p:ph type="body" idx="1"/>
          </p:nvPr>
        </p:nvSpPr>
        <p:spPr>
          <a:xfrm>
            <a:off x="457199" y="1371600"/>
            <a:ext cx="11523517" cy="49377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endParaRPr lang="en-US" sz="800" dirty="0"/>
          </a:p>
          <a:p>
            <a:pPr marL="457200" lvl="1" indent="-228600">
              <a:spcBef>
                <a:spcPts val="1200"/>
              </a:spcBef>
              <a:buSzPts val="2200"/>
            </a:pPr>
            <a:r>
              <a:rPr lang="en-US" sz="2400" dirty="0"/>
              <a:t>Your definitions of Accessibility</a:t>
            </a:r>
          </a:p>
          <a:p>
            <a:pPr marL="457200" lvl="1" indent="-228600">
              <a:spcBef>
                <a:spcPts val="1200"/>
              </a:spcBef>
              <a:buSzPts val="2200"/>
            </a:pPr>
            <a:r>
              <a:rPr lang="en-US" sz="2400" dirty="0"/>
              <a:t>Accessibility as Foundation for Diversity, Equity, Inclusion</a:t>
            </a:r>
          </a:p>
          <a:p>
            <a:pPr marL="457200" lvl="1" indent="-228600">
              <a:spcBef>
                <a:spcPts val="1200"/>
              </a:spcBef>
              <a:buSzPts val="2200"/>
            </a:pPr>
            <a:r>
              <a:rPr lang="en-US" sz="2400" dirty="0"/>
              <a:t>Accessibility benefits, how to make great muffins, be more accessible, bring joy!</a:t>
            </a:r>
          </a:p>
        </p:txBody>
      </p:sp>
      <p:sp>
        <p:nvSpPr>
          <p:cNvPr id="98" name="Google Shape;98;p2"/>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14F6-C78B-4A13-BABD-1EF804527B1D}"/>
              </a:ext>
            </a:extLst>
          </p:cNvPr>
          <p:cNvSpPr>
            <a:spLocks noGrp="1"/>
          </p:cNvSpPr>
          <p:nvPr>
            <p:ph type="title"/>
          </p:nvPr>
        </p:nvSpPr>
        <p:spPr/>
        <p:txBody>
          <a:bodyPr/>
          <a:lstStyle/>
          <a:p>
            <a:r>
              <a:rPr lang="en-US" dirty="0"/>
              <a:t>Your Actions and Language in General</a:t>
            </a:r>
          </a:p>
        </p:txBody>
      </p:sp>
      <p:sp>
        <p:nvSpPr>
          <p:cNvPr id="4" name="Text Placeholder 3">
            <a:extLst>
              <a:ext uri="{FF2B5EF4-FFF2-40B4-BE49-F238E27FC236}">
                <a16:creationId xmlns:a16="http://schemas.microsoft.com/office/drawing/2014/main" id="{127510CD-2829-1910-E617-AA3A0C8F1413}"/>
              </a:ext>
            </a:extLst>
          </p:cNvPr>
          <p:cNvSpPr>
            <a:spLocks noGrp="1"/>
          </p:cNvSpPr>
          <p:nvPr>
            <p:ph type="body" idx="1"/>
          </p:nvPr>
        </p:nvSpPr>
        <p:spPr/>
        <p:txBody>
          <a:bodyPr/>
          <a:lstStyle/>
          <a:p>
            <a:pPr marL="9525" indent="0">
              <a:buNone/>
            </a:pPr>
            <a:r>
              <a:rPr lang="en-US" sz="2800" dirty="0">
                <a:solidFill>
                  <a:srgbClr val="006197"/>
                </a:solidFill>
              </a:rPr>
              <a:t>Don’t be like </a:t>
            </a:r>
            <a:r>
              <a:rPr lang="en-US" sz="2800" dirty="0">
                <a:hlinkClick r:id="rId3"/>
              </a:rPr>
              <a:t>Awkward Bob</a:t>
            </a:r>
            <a:r>
              <a:rPr lang="en-US" sz="2800" dirty="0"/>
              <a:t> </a:t>
            </a:r>
            <a:r>
              <a:rPr lang="en-US" sz="2800" dirty="0">
                <a:solidFill>
                  <a:srgbClr val="006197"/>
                </a:solidFill>
              </a:rPr>
              <a:t>(from D.C. Office of Disability Rights)</a:t>
            </a:r>
          </a:p>
          <a:p>
            <a:pPr marL="9525" lvl="1" indent="0">
              <a:spcBef>
                <a:spcPts val="3600"/>
              </a:spcBef>
              <a:buNone/>
            </a:pPr>
            <a:r>
              <a:rPr lang="en-US" sz="2400" dirty="0">
                <a:solidFill>
                  <a:srgbClr val="006197"/>
                </a:solidFill>
              </a:rPr>
              <a:t>Using General Language to Describe People with Disabilities</a:t>
            </a:r>
          </a:p>
          <a:p>
            <a:pPr marL="576263" lvl="1" indent="-334963">
              <a:spcBef>
                <a:spcPts val="600"/>
              </a:spcBef>
            </a:pPr>
            <a:r>
              <a:rPr lang="en-US" sz="2400" dirty="0">
                <a:solidFill>
                  <a:srgbClr val="006197"/>
                </a:solidFill>
              </a:rPr>
              <a:t>Many countries/some in U.S. - “disabled people” (identity-first language) </a:t>
            </a:r>
          </a:p>
          <a:p>
            <a:pPr marL="576263" lvl="1" indent="-334963">
              <a:spcBef>
                <a:spcPts val="600"/>
              </a:spcBef>
            </a:pPr>
            <a:r>
              <a:rPr lang="en-US" sz="2400" dirty="0">
                <a:solidFill>
                  <a:srgbClr val="006197"/>
                </a:solidFill>
              </a:rPr>
              <a:t>U.S. - people with disabilities (people-first language)</a:t>
            </a:r>
          </a:p>
          <a:p>
            <a:pPr marL="576263" lvl="1" indent="-334963">
              <a:spcBef>
                <a:spcPts val="600"/>
              </a:spcBef>
            </a:pPr>
            <a:r>
              <a:rPr lang="en-US" sz="2400" dirty="0">
                <a:solidFill>
                  <a:srgbClr val="006197"/>
                </a:solidFill>
              </a:rPr>
              <a:t>Accessibility - people of all abilities or just people</a:t>
            </a:r>
          </a:p>
          <a:p>
            <a:pPr marL="9525" lvl="1" indent="0">
              <a:spcBef>
                <a:spcPts val="2400"/>
              </a:spcBef>
              <a:buNone/>
            </a:pPr>
            <a:r>
              <a:rPr lang="en-US" sz="2400" b="1" i="1" dirty="0">
                <a:solidFill>
                  <a:srgbClr val="006197"/>
                </a:solidFill>
              </a:rPr>
              <a:t>Use </a:t>
            </a:r>
            <a:r>
              <a:rPr lang="en-US" sz="2400" b="1" i="1" dirty="0">
                <a:hlinkClick r:id="rId4"/>
              </a:rPr>
              <a:t>people-first language</a:t>
            </a:r>
            <a:r>
              <a:rPr lang="en-US" sz="2400" dirty="0"/>
              <a:t> </a:t>
            </a:r>
            <a:r>
              <a:rPr lang="en-US" sz="2400" dirty="0">
                <a:solidFill>
                  <a:srgbClr val="006197"/>
                </a:solidFill>
              </a:rPr>
              <a:t>for talking about groups. For individuals, call a person by their name and what they tell you (only if you have to refer to them later).</a:t>
            </a:r>
          </a:p>
          <a:p>
            <a:endParaRPr lang="en-US" dirty="0"/>
          </a:p>
        </p:txBody>
      </p:sp>
      <p:sp>
        <p:nvSpPr>
          <p:cNvPr id="3" name="Slide Number Placeholder 2">
            <a:extLst>
              <a:ext uri="{FF2B5EF4-FFF2-40B4-BE49-F238E27FC236}">
                <a16:creationId xmlns:a16="http://schemas.microsoft.com/office/drawing/2014/main" id="{1C9B4D49-EBC2-4294-9D03-6CF69DBD40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1570238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CB708A-8A69-BF4D-5F5D-5E6ABA40AE3D}"/>
              </a:ext>
            </a:extLst>
          </p:cNvPr>
          <p:cNvSpPr>
            <a:spLocks noGrp="1"/>
          </p:cNvSpPr>
          <p:nvPr>
            <p:ph type="title"/>
          </p:nvPr>
        </p:nvSpPr>
        <p:spPr>
          <a:xfrm>
            <a:off x="302820" y="258028"/>
            <a:ext cx="10515600" cy="457200"/>
          </a:xfrm>
        </p:spPr>
        <p:txBody>
          <a:bodyPr/>
          <a:lstStyle/>
          <a:p>
            <a:r>
              <a:rPr lang="en-US" dirty="0"/>
              <a:t>Promote Equity and Inclusion in Personal Interactions</a:t>
            </a:r>
          </a:p>
        </p:txBody>
      </p:sp>
      <p:sp>
        <p:nvSpPr>
          <p:cNvPr id="5" name="Text Placeholder 4">
            <a:extLst>
              <a:ext uri="{FF2B5EF4-FFF2-40B4-BE49-F238E27FC236}">
                <a16:creationId xmlns:a16="http://schemas.microsoft.com/office/drawing/2014/main" id="{92C0269C-A480-66FB-57DA-43AB51582724}"/>
              </a:ext>
            </a:extLst>
          </p:cNvPr>
          <p:cNvSpPr>
            <a:spLocks noGrp="1"/>
          </p:cNvSpPr>
          <p:nvPr>
            <p:ph type="body" idx="1"/>
          </p:nvPr>
        </p:nvSpPr>
        <p:spPr>
          <a:xfrm>
            <a:off x="187035" y="1067591"/>
            <a:ext cx="11817929" cy="5424649"/>
          </a:xfrm>
        </p:spPr>
        <p:txBody>
          <a:bodyPr/>
          <a:lstStyle/>
          <a:p>
            <a:pPr marL="50800" indent="0">
              <a:spcAft>
                <a:spcPts val="1200"/>
              </a:spcAft>
              <a:buNone/>
            </a:pPr>
            <a:r>
              <a:rPr lang="en-US" dirty="0"/>
              <a:t>Speak and listen kindly</a:t>
            </a:r>
            <a:endParaRPr lang="en-US" dirty="0">
              <a:solidFill>
                <a:srgbClr val="C00000"/>
              </a:solidFill>
            </a:endParaRPr>
          </a:p>
          <a:p>
            <a:pPr lvl="1">
              <a:spcBef>
                <a:spcPts val="0"/>
              </a:spcBef>
            </a:pPr>
            <a:r>
              <a:rPr lang="en-US" sz="2400" dirty="0"/>
              <a:t>Power of the Name - learn a person’s name in the moment - call them by it</a:t>
            </a:r>
          </a:p>
          <a:p>
            <a:pPr lvl="1"/>
            <a:r>
              <a:rPr lang="en-US" sz="2400" dirty="0"/>
              <a:t>When someone tells you they have a disability, especially a communication disability, which you will have to interact with, listen up!  Give them no pity!  Just ask: “How can I help us communicate?”</a:t>
            </a:r>
          </a:p>
          <a:p>
            <a:pPr lvl="1"/>
            <a:r>
              <a:rPr lang="en-US" sz="2400" dirty="0"/>
              <a:t>Don’t resonate, unless YOU have a similar disability. If a person says “I’m hard of hearing” it’s okay to tell them you wear hearing aids, not that Aunt Flo does.</a:t>
            </a:r>
          </a:p>
          <a:p>
            <a:pPr lvl="1"/>
            <a:r>
              <a:rPr lang="en-US" sz="2400" dirty="0"/>
              <a:t>If you meet a Deaf person and aren’t sign-fluent: Don’t say: “</a:t>
            </a:r>
            <a:r>
              <a:rPr lang="en-US" sz="2400" dirty="0" err="1"/>
              <a:t>Lookie</a:t>
            </a:r>
            <a:r>
              <a:rPr lang="en-US" sz="2400" dirty="0"/>
              <a:t>, I know my name in sign language!” if it’s all you know. They got that yesterday too. Just focus on them not their interpreter and help them “read” you as they ask you.</a:t>
            </a:r>
          </a:p>
          <a:p>
            <a:pPr lvl="1"/>
            <a:r>
              <a:rPr lang="en-US" sz="2400" dirty="0"/>
              <a:t>Don’t ask a person about their disability or “their story” until you know them. Always welcome is: “You seem so interesting. Tell me more about you.”</a:t>
            </a:r>
          </a:p>
          <a:p>
            <a:pPr lvl="1"/>
            <a:endParaRPr lang="en-US" dirty="0"/>
          </a:p>
        </p:txBody>
      </p:sp>
      <p:sp>
        <p:nvSpPr>
          <p:cNvPr id="3" name="Slide Number Placeholder 2">
            <a:extLst>
              <a:ext uri="{FF2B5EF4-FFF2-40B4-BE49-F238E27FC236}">
                <a16:creationId xmlns:a16="http://schemas.microsoft.com/office/drawing/2014/main" id="{B42B2DC8-9EA8-A0EB-7720-B1D71B1137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2529875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A1A3-2E3B-4601-8870-CAEA0EE51537}"/>
              </a:ext>
            </a:extLst>
          </p:cNvPr>
          <p:cNvSpPr>
            <a:spLocks noGrp="1"/>
          </p:cNvSpPr>
          <p:nvPr>
            <p:ph type="title"/>
          </p:nvPr>
        </p:nvSpPr>
        <p:spPr>
          <a:xfrm>
            <a:off x="311728" y="317405"/>
            <a:ext cx="10515600" cy="457200"/>
          </a:xfrm>
        </p:spPr>
        <p:txBody>
          <a:bodyPr/>
          <a:lstStyle/>
          <a:p>
            <a:r>
              <a:rPr lang="en-US" dirty="0"/>
              <a:t>Be Accessible - Show a Little Love</a:t>
            </a:r>
            <a:endParaRPr lang="en-US" b="1" dirty="0"/>
          </a:p>
        </p:txBody>
      </p:sp>
      <p:sp>
        <p:nvSpPr>
          <p:cNvPr id="3" name="Content Placeholder 2">
            <a:extLst>
              <a:ext uri="{FF2B5EF4-FFF2-40B4-BE49-F238E27FC236}">
                <a16:creationId xmlns:a16="http://schemas.microsoft.com/office/drawing/2014/main" id="{10D020AC-064A-464F-ACA3-20B9FECCA953}"/>
              </a:ext>
            </a:extLst>
          </p:cNvPr>
          <p:cNvSpPr>
            <a:spLocks noGrp="1"/>
          </p:cNvSpPr>
          <p:nvPr>
            <p:ph type="body" idx="1"/>
          </p:nvPr>
        </p:nvSpPr>
        <p:spPr>
          <a:xfrm>
            <a:off x="213261" y="1217220"/>
            <a:ext cx="11765478" cy="4937760"/>
          </a:xfrm>
        </p:spPr>
        <p:txBody>
          <a:bodyPr>
            <a:noAutofit/>
          </a:bodyPr>
          <a:lstStyle/>
          <a:p>
            <a:r>
              <a:rPr lang="en-US" sz="2000" dirty="0"/>
              <a:t>Mind your audience - blind people often have some sight &amp; people who call themselves deaf may have some hearing. Always face and speak to the people you meet, not any interpreters present.</a:t>
            </a:r>
          </a:p>
          <a:p>
            <a:r>
              <a:rPr lang="en-US" sz="2000" b="1" i="1" dirty="0"/>
              <a:t>Always Ask</a:t>
            </a:r>
            <a:r>
              <a:rPr lang="en-US" sz="2000" dirty="0"/>
              <a:t> if anyone needs an accommodation, in advance, before meetings.</a:t>
            </a:r>
          </a:p>
          <a:p>
            <a:r>
              <a:rPr lang="en-US" sz="2000" dirty="0"/>
              <a:t>Follow GSA’s </a:t>
            </a:r>
            <a:r>
              <a:rPr lang="en-US" sz="2000" dirty="0">
                <a:hlinkClick r:id="rId3"/>
              </a:rPr>
              <a:t>Guidance for hosting accessible meetings</a:t>
            </a:r>
            <a:r>
              <a:rPr lang="en-US" sz="2000" dirty="0"/>
              <a:t>. Make on-cameras optional for anyone.</a:t>
            </a:r>
          </a:p>
          <a:p>
            <a:r>
              <a:rPr lang="en-US" sz="2000" dirty="0"/>
              <a:t>Send detailed meeting agendas, with context, before meetings, and transcripts after meetings.</a:t>
            </a:r>
          </a:p>
          <a:p>
            <a:r>
              <a:rPr lang="en-US" sz="2000" dirty="0"/>
              <a:t>In meetings and conversations, go back often to use of full names (vs. pronouns) and the topic.</a:t>
            </a:r>
          </a:p>
          <a:p>
            <a:r>
              <a:rPr lang="en-US" sz="2000" dirty="0"/>
              <a:t>Post-meeting transcripts are helpful to many. Prepare to get them before meetings and send them out promptly with slides. Correct, as  best you can. Be sure to caveat that they may contain errors. </a:t>
            </a:r>
          </a:p>
          <a:p>
            <a:r>
              <a:rPr lang="en-US" sz="2000" b="1" i="1" dirty="0"/>
              <a:t>Be an Ally! Say something </a:t>
            </a:r>
            <a:r>
              <a:rPr lang="en-US" sz="2000" dirty="0"/>
              <a:t>for a colleague, if they are embarrassed or bullied by another.</a:t>
            </a:r>
          </a:p>
          <a:p>
            <a:r>
              <a:rPr lang="en-US" sz="2000" dirty="0"/>
              <a:t>Never make assumptions or comment or ask about someone using an accessible parking space.</a:t>
            </a:r>
          </a:p>
          <a:p>
            <a:r>
              <a:rPr lang="en-US" sz="2000" dirty="0"/>
              <a:t>Avoid using accessible restroom stall unless you need it or a person who does may have to wait. </a:t>
            </a:r>
          </a:p>
          <a:p>
            <a:r>
              <a:rPr lang="en-US" sz="2000" dirty="0"/>
              <a:t>Use plain language and “chunking” fin all your writing for everyone (</a:t>
            </a:r>
            <a:r>
              <a:rPr lang="en-US" sz="2000" dirty="0">
                <a:hlinkClick r:id="rId4"/>
              </a:rPr>
              <a:t>https://plainlanguage.gov</a:t>
            </a:r>
            <a:r>
              <a:rPr lang="en-US" sz="2000" dirty="0"/>
              <a:t>).</a:t>
            </a:r>
          </a:p>
          <a:p>
            <a:r>
              <a:rPr lang="en-US" sz="2000" dirty="0"/>
              <a:t>Always have at least two different ways to communicate ready to go. </a:t>
            </a:r>
            <a:r>
              <a:rPr lang="en-US" sz="2000" dirty="0">
                <a:hlinkClick r:id="rId5"/>
              </a:rPr>
              <a:t>Meryl Evans 10-min. </a:t>
            </a:r>
            <a:r>
              <a:rPr lang="en-US" sz="2000" dirty="0" err="1">
                <a:hlinkClick r:id="rId5"/>
              </a:rPr>
              <a:t>TedTalk</a:t>
            </a:r>
            <a:r>
              <a:rPr lang="en-US" sz="2000" dirty="0"/>
              <a:t>.</a:t>
            </a:r>
          </a:p>
        </p:txBody>
      </p:sp>
      <p:sp>
        <p:nvSpPr>
          <p:cNvPr id="4" name="Slide Number Placeholder 3">
            <a:extLst>
              <a:ext uri="{FF2B5EF4-FFF2-40B4-BE49-F238E27FC236}">
                <a16:creationId xmlns:a16="http://schemas.microsoft.com/office/drawing/2014/main" id="{A647951B-3F75-97B4-7F21-3BD5DA9F9C2C}"/>
              </a:ext>
            </a:extLst>
          </p:cNvPr>
          <p:cNvSpPr>
            <a:spLocks noGrp="1"/>
          </p:cNvSpPr>
          <p:nvPr>
            <p:ph type="sldNum" idx="12"/>
          </p:nvPr>
        </p:nvSpPr>
        <p:spPr/>
        <p:txBody>
          <a:bodyPr/>
          <a:lstStyle/>
          <a:p>
            <a:fld id="{42FE0931-86F3-458D-823F-39775FEDB809}" type="slidenum">
              <a:rPr lang="en-US" smtClean="0"/>
              <a:t>22</a:t>
            </a:fld>
            <a:endParaRPr lang="en-US"/>
          </a:p>
        </p:txBody>
      </p:sp>
    </p:spTree>
    <p:extLst>
      <p:ext uri="{BB962C8B-B14F-4D97-AF65-F5344CB8AC3E}">
        <p14:creationId xmlns:p14="http://schemas.microsoft.com/office/powerpoint/2010/main" val="2568172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A1A3-2E3B-4601-8870-CAEA0EE51537}"/>
              </a:ext>
            </a:extLst>
          </p:cNvPr>
          <p:cNvSpPr>
            <a:spLocks noGrp="1"/>
          </p:cNvSpPr>
          <p:nvPr>
            <p:ph type="title"/>
          </p:nvPr>
        </p:nvSpPr>
        <p:spPr>
          <a:xfrm>
            <a:off x="385948" y="342604"/>
            <a:ext cx="10515600" cy="457200"/>
          </a:xfrm>
        </p:spPr>
        <p:txBody>
          <a:bodyPr/>
          <a:lstStyle/>
          <a:p>
            <a:r>
              <a:rPr lang="en-US" dirty="0"/>
              <a:t>Be Accessible - Show Some More Love</a:t>
            </a:r>
            <a:endParaRPr lang="en-US" b="1" dirty="0"/>
          </a:p>
        </p:txBody>
      </p:sp>
      <p:sp>
        <p:nvSpPr>
          <p:cNvPr id="3" name="Content Placeholder 2">
            <a:extLst>
              <a:ext uri="{FF2B5EF4-FFF2-40B4-BE49-F238E27FC236}">
                <a16:creationId xmlns:a16="http://schemas.microsoft.com/office/drawing/2014/main" id="{10D020AC-064A-464F-ACA3-20B9FECCA953}"/>
              </a:ext>
            </a:extLst>
          </p:cNvPr>
          <p:cNvSpPr>
            <a:spLocks noGrp="1"/>
          </p:cNvSpPr>
          <p:nvPr>
            <p:ph type="body" idx="1"/>
          </p:nvPr>
        </p:nvSpPr>
        <p:spPr>
          <a:xfrm>
            <a:off x="231074" y="1269473"/>
            <a:ext cx="11729852" cy="5314207"/>
          </a:xfrm>
        </p:spPr>
        <p:txBody>
          <a:bodyPr>
            <a:noAutofit/>
          </a:bodyPr>
          <a:lstStyle/>
          <a:p>
            <a:r>
              <a:rPr lang="en-US" sz="2000" b="1" i="1" dirty="0"/>
              <a:t>Never Say</a:t>
            </a:r>
            <a:r>
              <a:rPr lang="en-US" sz="2000" i="1" dirty="0"/>
              <a:t> </a:t>
            </a:r>
            <a:r>
              <a:rPr lang="en-US" sz="2000" dirty="0"/>
              <a:t>to anyone </a:t>
            </a:r>
            <a:r>
              <a:rPr lang="en-US" sz="2000" b="1" i="1" dirty="0">
                <a:effectLst>
                  <a:outerShdw blurRad="38100" dist="38100" dir="2700000" algn="tl">
                    <a:srgbClr val="000000">
                      <a:alpha val="43137"/>
                    </a:srgbClr>
                  </a:outerShdw>
                </a:effectLst>
              </a:rPr>
              <a:t>Never Mind!</a:t>
            </a:r>
          </a:p>
          <a:p>
            <a:r>
              <a:rPr lang="en-US" sz="2000" dirty="0"/>
              <a:t>Breathe deeply and speak from your diaphragm. Open your mouth wide when speaking and face your communication partner directly. Shouting distorts words - don’t do it.  </a:t>
            </a:r>
          </a:p>
          <a:p>
            <a:r>
              <a:rPr lang="en-US" sz="2000" dirty="0"/>
              <a:t>Show attention and respect to anyone you’re speaking to in person. Focus on their eyes and face.</a:t>
            </a:r>
          </a:p>
          <a:p>
            <a:r>
              <a:rPr lang="en-US" sz="2000" dirty="0"/>
              <a:t>Time is a gift to everyone. Don’t rush interactions or you’ll miss out on much. Allow time for a person who has trouble speaking and don’t interrupt them. Let them have power over their words. </a:t>
            </a:r>
          </a:p>
          <a:p>
            <a:r>
              <a:rPr lang="en-US" sz="2000" dirty="0"/>
              <a:t>Make signage easy-to-read, consistent, and ubiquitous. For sighted people, “easy to read” means considering color, size, and placement. For people who read Braille, larger type is not better.</a:t>
            </a:r>
            <a:endParaRPr lang="en-US" sz="2000" b="1" dirty="0">
              <a:solidFill>
                <a:srgbClr val="C00000"/>
              </a:solidFill>
              <a:effectLst>
                <a:outerShdw blurRad="38100" dist="38100" dir="2700000" algn="tl">
                  <a:srgbClr val="000000">
                    <a:alpha val="43137"/>
                  </a:srgbClr>
                </a:outerShdw>
              </a:effectLst>
            </a:endParaRPr>
          </a:p>
          <a:p>
            <a:r>
              <a:rPr lang="en-US" sz="2000" dirty="0"/>
              <a:t>Check email communications for accessibility before you pass them on to someone else. You may receive something that’s inaccessible, even from within your agency, but it may not be accessible. Let the buck stop with you. If it’s questionable, contact your Section 508 Coordinator.</a:t>
            </a:r>
          </a:p>
          <a:p>
            <a:r>
              <a:rPr lang="en-US" sz="2000" dirty="0"/>
              <a:t>While Section 508 requirements only apply to digital products, consider following the Section 508 color contrast requirements for printed materials and signage. People with limited depth perception will be unlikely to be able to read etching or embossing if color is not also used.</a:t>
            </a:r>
          </a:p>
        </p:txBody>
      </p:sp>
      <p:sp>
        <p:nvSpPr>
          <p:cNvPr id="4" name="Slide Number Placeholder 3">
            <a:extLst>
              <a:ext uri="{FF2B5EF4-FFF2-40B4-BE49-F238E27FC236}">
                <a16:creationId xmlns:a16="http://schemas.microsoft.com/office/drawing/2014/main" id="{A647951B-3F75-97B4-7F21-3BD5DA9F9C2C}"/>
              </a:ext>
            </a:extLst>
          </p:cNvPr>
          <p:cNvSpPr>
            <a:spLocks noGrp="1"/>
          </p:cNvSpPr>
          <p:nvPr>
            <p:ph type="sldNum" idx="12"/>
          </p:nvPr>
        </p:nvSpPr>
        <p:spPr/>
        <p:txBody>
          <a:bodyPr/>
          <a:lstStyle/>
          <a:p>
            <a:fld id="{42FE0931-86F3-458D-823F-39775FEDB809}" type="slidenum">
              <a:rPr lang="en-US" smtClean="0"/>
              <a:t>23</a:t>
            </a:fld>
            <a:endParaRPr lang="en-US"/>
          </a:p>
        </p:txBody>
      </p:sp>
    </p:spTree>
    <p:extLst>
      <p:ext uri="{BB962C8B-B14F-4D97-AF65-F5344CB8AC3E}">
        <p14:creationId xmlns:p14="http://schemas.microsoft.com/office/powerpoint/2010/main" val="1505785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0E789E-9ED5-701D-78D3-467BDC64DB4A}"/>
              </a:ext>
            </a:extLst>
          </p:cNvPr>
          <p:cNvSpPr>
            <a:spLocks noGrp="1"/>
          </p:cNvSpPr>
          <p:nvPr>
            <p:ph type="title"/>
          </p:nvPr>
        </p:nvSpPr>
        <p:spPr/>
        <p:txBody>
          <a:bodyPr/>
          <a:lstStyle/>
          <a:p>
            <a:r>
              <a:rPr lang="en-US" dirty="0"/>
              <a:t>Your Ideas</a:t>
            </a:r>
          </a:p>
        </p:txBody>
      </p:sp>
      <p:sp>
        <p:nvSpPr>
          <p:cNvPr id="5" name="Text Placeholder 4">
            <a:extLst>
              <a:ext uri="{FF2B5EF4-FFF2-40B4-BE49-F238E27FC236}">
                <a16:creationId xmlns:a16="http://schemas.microsoft.com/office/drawing/2014/main" id="{DD42BB98-4439-C198-5C5F-1AAF7A7340AE}"/>
              </a:ext>
            </a:extLst>
          </p:cNvPr>
          <p:cNvSpPr>
            <a:spLocks noGrp="1"/>
          </p:cNvSpPr>
          <p:nvPr>
            <p:ph type="body" idx="1"/>
          </p:nvPr>
        </p:nvSpPr>
        <p:spPr/>
        <p:txBody>
          <a:bodyPr/>
          <a:lstStyle/>
          <a:p>
            <a:r>
              <a:rPr lang="en-US" dirty="0"/>
              <a:t>Use Zoom Chat to share your ideas</a:t>
            </a:r>
          </a:p>
        </p:txBody>
      </p:sp>
      <p:sp>
        <p:nvSpPr>
          <p:cNvPr id="3" name="Slide Number Placeholder 2">
            <a:extLst>
              <a:ext uri="{FF2B5EF4-FFF2-40B4-BE49-F238E27FC236}">
                <a16:creationId xmlns:a16="http://schemas.microsoft.com/office/drawing/2014/main" id="{598A0244-9A21-6AF1-4707-C62AD90668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1008028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A1A3-2E3B-4601-8870-CAEA0EE51537}"/>
              </a:ext>
            </a:extLst>
          </p:cNvPr>
          <p:cNvSpPr>
            <a:spLocks noGrp="1"/>
          </p:cNvSpPr>
          <p:nvPr>
            <p:ph type="title"/>
          </p:nvPr>
        </p:nvSpPr>
        <p:spPr>
          <a:xfrm>
            <a:off x="457200" y="73572"/>
            <a:ext cx="10515600" cy="1021452"/>
          </a:xfrm>
        </p:spPr>
        <p:txBody>
          <a:bodyPr/>
          <a:lstStyle/>
          <a:p>
            <a:pPr algn="ctr">
              <a:lnSpc>
                <a:spcPct val="110000"/>
              </a:lnSpc>
            </a:pPr>
            <a:r>
              <a:rPr lang="en-US" sz="2800" dirty="0"/>
              <a:t>Welcome, Accessible Pathway Shows More Love to More People (and all creatures)</a:t>
            </a:r>
            <a:endParaRPr lang="en-US" sz="2800" b="1" dirty="0"/>
          </a:p>
        </p:txBody>
      </p:sp>
      <p:pic>
        <p:nvPicPr>
          <p:cNvPr id="19" name="Picture 18" descr="Church building constructed of light-brown brick with decorative metal work in windows">
            <a:extLst>
              <a:ext uri="{FF2B5EF4-FFF2-40B4-BE49-F238E27FC236}">
                <a16:creationId xmlns:a16="http://schemas.microsoft.com/office/drawing/2014/main" id="{2DFFE73E-14ED-4C36-9832-91136C073B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5777" y="1330554"/>
            <a:ext cx="3721502" cy="2631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deer munching flowers in front of a brick church building, behind a sign for accessible parking and next to sign at the base of the church with text, &quot;Love thy neighbor. No Exceptions.&quot;">
            <a:extLst>
              <a:ext uri="{FF2B5EF4-FFF2-40B4-BE49-F238E27FC236}">
                <a16:creationId xmlns:a16="http://schemas.microsoft.com/office/drawing/2014/main" id="{D642B90E-85F5-43FC-9C0E-250808B9DA3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890783" y="3351496"/>
            <a:ext cx="3177070" cy="2870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deer standing on the accessible sidewalk ramp from the parking lot of a brick church">
            <a:extLst>
              <a:ext uri="{FF2B5EF4-FFF2-40B4-BE49-F238E27FC236}">
                <a16:creationId xmlns:a16="http://schemas.microsoft.com/office/drawing/2014/main" id="{7DF0D529-34D1-4838-9087-1C736FFE0B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75305" y="1818397"/>
            <a:ext cx="3177069" cy="2382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Welcome message and sign-in notebook on a table in front of a bulletin board inside the church, which includes information about accessible services at the church.">
            <a:extLst>
              <a:ext uri="{FF2B5EF4-FFF2-40B4-BE49-F238E27FC236}">
                <a16:creationId xmlns:a16="http://schemas.microsoft.com/office/drawing/2014/main" id="{A2572999-7069-475A-A51D-8D52650B5EC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87089" y="1277904"/>
            <a:ext cx="3760431" cy="4929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7C17F304-3BCC-1ED6-13F1-CD531A8B65EB}"/>
              </a:ext>
            </a:extLst>
          </p:cNvPr>
          <p:cNvSpPr>
            <a:spLocks noGrp="1"/>
          </p:cNvSpPr>
          <p:nvPr>
            <p:ph type="sldNum" idx="12"/>
          </p:nvPr>
        </p:nvSpPr>
        <p:spPr/>
        <p:txBody>
          <a:bodyPr/>
          <a:lstStyle/>
          <a:p>
            <a:fld id="{42FE0931-86F3-458D-823F-39775FEDB809}" type="slidenum">
              <a:rPr lang="en-US" smtClean="0"/>
              <a:t>25</a:t>
            </a:fld>
            <a:endParaRPr lang="en-US"/>
          </a:p>
        </p:txBody>
      </p:sp>
    </p:spTree>
    <p:extLst>
      <p:ext uri="{BB962C8B-B14F-4D97-AF65-F5344CB8AC3E}">
        <p14:creationId xmlns:p14="http://schemas.microsoft.com/office/powerpoint/2010/main" val="365574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7675-7DAA-4347-BDFB-41BA2F729003}"/>
              </a:ext>
            </a:extLst>
          </p:cNvPr>
          <p:cNvSpPr>
            <a:spLocks noGrp="1"/>
          </p:cNvSpPr>
          <p:nvPr>
            <p:ph type="title"/>
          </p:nvPr>
        </p:nvSpPr>
        <p:spPr/>
        <p:txBody>
          <a:bodyPr/>
          <a:lstStyle/>
          <a:p>
            <a:r>
              <a:rPr lang="en-US" dirty="0"/>
              <a:t>Your Definitions of Accessibility</a:t>
            </a:r>
          </a:p>
        </p:txBody>
      </p:sp>
      <p:sp>
        <p:nvSpPr>
          <p:cNvPr id="5" name="Text Placeholder 4">
            <a:extLst>
              <a:ext uri="{FF2B5EF4-FFF2-40B4-BE49-F238E27FC236}">
                <a16:creationId xmlns:a16="http://schemas.microsoft.com/office/drawing/2014/main" id="{3B9A0DFC-6F7F-E3A4-0F79-AEC4968382CF}"/>
              </a:ext>
            </a:extLst>
          </p:cNvPr>
          <p:cNvSpPr>
            <a:spLocks noGrp="1"/>
          </p:cNvSpPr>
          <p:nvPr>
            <p:ph type="body" idx="1"/>
          </p:nvPr>
        </p:nvSpPr>
        <p:spPr/>
        <p:txBody>
          <a:bodyPr/>
          <a:lstStyle/>
          <a:p>
            <a:pPr marL="50800" indent="0">
              <a:buNone/>
            </a:pPr>
            <a:r>
              <a:rPr lang="en-US" sz="3200" dirty="0"/>
              <a:t>Type in Chat</a:t>
            </a:r>
          </a:p>
          <a:p>
            <a:pPr marL="50800" indent="0">
              <a:buNone/>
            </a:pPr>
            <a:endParaRPr lang="en-US" sz="3200" dirty="0"/>
          </a:p>
          <a:p>
            <a:pPr marL="50800" indent="0">
              <a:buNone/>
            </a:pPr>
            <a:r>
              <a:rPr lang="en-US" sz="3200" dirty="0"/>
              <a:t>Part 1 Challenge - Your Definition</a:t>
            </a:r>
          </a:p>
          <a:p>
            <a:pPr marL="801688" indent="-350838">
              <a:spcBef>
                <a:spcPts val="0"/>
              </a:spcBef>
            </a:pPr>
            <a:r>
              <a:rPr lang="en-US" dirty="0"/>
              <a:t>using an equation</a:t>
            </a:r>
          </a:p>
          <a:p>
            <a:pPr marL="801688" indent="-350838">
              <a:spcBef>
                <a:spcPts val="0"/>
              </a:spcBef>
            </a:pPr>
            <a:r>
              <a:rPr lang="en-US" dirty="0"/>
              <a:t>in 6 or fewer plain language words </a:t>
            </a:r>
          </a:p>
          <a:p>
            <a:pPr marL="801688" indent="-350838">
              <a:spcBef>
                <a:spcPts val="0"/>
              </a:spcBef>
            </a:pPr>
            <a:r>
              <a:rPr lang="en-US" dirty="0"/>
              <a:t>by what it does (as a verb)</a:t>
            </a:r>
          </a:p>
          <a:p>
            <a:pPr marL="801688" indent="-350838">
              <a:spcBef>
                <a:spcPts val="0"/>
              </a:spcBef>
            </a:pPr>
            <a:r>
              <a:rPr lang="en-US" dirty="0"/>
              <a:t>as a drawing or picture</a:t>
            </a:r>
          </a:p>
          <a:p>
            <a:pPr marL="801688" indent="-350838">
              <a:spcBef>
                <a:spcPts val="0"/>
              </a:spcBef>
            </a:pPr>
            <a:r>
              <a:rPr lang="en-US" dirty="0"/>
              <a:t>get creative!</a:t>
            </a:r>
          </a:p>
        </p:txBody>
      </p:sp>
      <p:sp>
        <p:nvSpPr>
          <p:cNvPr id="3" name="Slide Number Placeholder 2">
            <a:extLst>
              <a:ext uri="{FF2B5EF4-FFF2-40B4-BE49-F238E27FC236}">
                <a16:creationId xmlns:a16="http://schemas.microsoft.com/office/drawing/2014/main" id="{25BA187B-B6CC-46D3-96E0-7A7534BE03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1041077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E32B-2315-4BC3-B222-3ABF768491CF}"/>
              </a:ext>
            </a:extLst>
          </p:cNvPr>
          <p:cNvSpPr>
            <a:spLocks noGrp="1"/>
          </p:cNvSpPr>
          <p:nvPr>
            <p:ph type="title"/>
          </p:nvPr>
        </p:nvSpPr>
        <p:spPr/>
        <p:txBody>
          <a:bodyPr/>
          <a:lstStyle/>
          <a:p>
            <a:r>
              <a:rPr lang="en-US" dirty="0"/>
              <a:t>Describing Accessibility</a:t>
            </a:r>
          </a:p>
        </p:txBody>
      </p:sp>
      <p:sp>
        <p:nvSpPr>
          <p:cNvPr id="3" name="Text Placeholder 2">
            <a:extLst>
              <a:ext uri="{FF2B5EF4-FFF2-40B4-BE49-F238E27FC236}">
                <a16:creationId xmlns:a16="http://schemas.microsoft.com/office/drawing/2014/main" id="{9AEF32C6-48D8-411E-BB75-A8FF786B5AE4}"/>
              </a:ext>
            </a:extLst>
          </p:cNvPr>
          <p:cNvSpPr>
            <a:spLocks noGrp="1"/>
          </p:cNvSpPr>
          <p:nvPr>
            <p:ph type="body" idx="1"/>
          </p:nvPr>
        </p:nvSpPr>
        <p:spPr>
          <a:xfrm>
            <a:off x="457200" y="1371600"/>
            <a:ext cx="7343422" cy="4937760"/>
          </a:xfrm>
        </p:spPr>
        <p:txBody>
          <a:bodyPr/>
          <a:lstStyle/>
          <a:p>
            <a:pPr marL="50800" indent="0">
              <a:spcBef>
                <a:spcPts val="1200"/>
              </a:spcBef>
              <a:buNone/>
            </a:pPr>
            <a:r>
              <a:rPr lang="en-US" sz="2200" dirty="0"/>
              <a:t>What it Is (succinctly, in 6 plain words or fewer)</a:t>
            </a:r>
          </a:p>
          <a:p>
            <a:pPr marL="800100" lvl="1" indent="-342900">
              <a:lnSpc>
                <a:spcPct val="110000"/>
              </a:lnSpc>
              <a:spcBef>
                <a:spcPts val="1200"/>
              </a:spcBef>
              <a:buSzPct val="95000"/>
              <a:buFont typeface="Wingdings" panose="05000000000000000000" pitchFamily="2" charset="2"/>
              <a:buChar char="ü"/>
            </a:pPr>
            <a:r>
              <a:rPr lang="en-US" sz="2000" dirty="0"/>
              <a:t>Accessibility = Love; Accessibility = Life to those who need it / Everything to those who need it</a:t>
            </a:r>
          </a:p>
          <a:p>
            <a:pPr marL="800100" lvl="1" indent="-342900">
              <a:lnSpc>
                <a:spcPct val="110000"/>
              </a:lnSpc>
              <a:spcBef>
                <a:spcPts val="600"/>
              </a:spcBef>
              <a:spcAft>
                <a:spcPts val="600"/>
              </a:spcAft>
              <a:buSzPct val="95000"/>
              <a:buFont typeface="Wingdings" panose="05000000000000000000" pitchFamily="2" charset="2"/>
              <a:buChar char="ü"/>
            </a:pPr>
            <a:r>
              <a:rPr lang="en-US" sz="2000" dirty="0"/>
              <a:t>DOE roadmap: “ease of use for all abilities”</a:t>
            </a:r>
          </a:p>
          <a:p>
            <a:pPr marL="0" indent="0">
              <a:lnSpc>
                <a:spcPct val="110000"/>
              </a:lnSpc>
              <a:spcBef>
                <a:spcPts val="600"/>
              </a:spcBef>
              <a:buSzPct val="95000"/>
              <a:buNone/>
            </a:pPr>
            <a:r>
              <a:rPr lang="en-US" sz="2200" dirty="0"/>
              <a:t>What it Does (action)</a:t>
            </a:r>
          </a:p>
          <a:p>
            <a:pPr marL="576263" lvl="1" indent="-342900">
              <a:lnSpc>
                <a:spcPct val="110000"/>
              </a:lnSpc>
              <a:spcBef>
                <a:spcPts val="600"/>
              </a:spcBef>
              <a:buSzPct val="95000"/>
              <a:buFont typeface="Wingdings" panose="05000000000000000000" pitchFamily="2" charset="2"/>
              <a:buChar char="ü"/>
            </a:pPr>
            <a:r>
              <a:rPr lang="en-US" sz="2000" dirty="0"/>
              <a:t>Includes</a:t>
            </a:r>
          </a:p>
          <a:p>
            <a:pPr marL="576263" lvl="1" indent="-342900">
              <a:lnSpc>
                <a:spcPct val="110000"/>
              </a:lnSpc>
              <a:spcBef>
                <a:spcPts val="600"/>
              </a:spcBef>
              <a:buSzPct val="95000"/>
              <a:buFont typeface="Wingdings" panose="05000000000000000000" pitchFamily="2" charset="2"/>
              <a:buChar char="ü"/>
            </a:pPr>
            <a:r>
              <a:rPr lang="en-US" sz="2000" dirty="0"/>
              <a:t>Accessibility for all abilities gives equity to 100% of people</a:t>
            </a:r>
          </a:p>
          <a:p>
            <a:pPr marL="576263" lvl="1" indent="-342900">
              <a:lnSpc>
                <a:spcPct val="110000"/>
              </a:lnSpc>
              <a:spcBef>
                <a:spcPts val="600"/>
              </a:spcBef>
              <a:buSzPct val="95000"/>
              <a:buFont typeface="Wingdings" panose="05000000000000000000" pitchFamily="2" charset="2"/>
              <a:buChar char="ü"/>
            </a:pPr>
            <a:r>
              <a:rPr lang="en-US" sz="2000" dirty="0"/>
              <a:t>empowers, enables, equalizes &amp; gives dignity and respect </a:t>
            </a:r>
          </a:p>
          <a:p>
            <a:pPr marL="0" indent="0">
              <a:spcAft>
                <a:spcPts val="1200"/>
              </a:spcAft>
              <a:buNone/>
            </a:pPr>
            <a:r>
              <a:rPr lang="en-US" sz="2200" dirty="0"/>
              <a:t>What it Tells You - Is this (X) for or against me with my abilities?</a:t>
            </a:r>
          </a:p>
        </p:txBody>
      </p:sp>
      <p:pic>
        <p:nvPicPr>
          <p:cNvPr id="5" name="Picture 3" descr="Accessibility information sign for a trail; &#10;Trail Surface: Crushed Stone; Length: 470 feet; Width: 4 feet; Max. Grade: 19%; Average Grade: 10%; Max. Cross Slope: 6%">
            <a:extLst>
              <a:ext uri="{FF2B5EF4-FFF2-40B4-BE49-F238E27FC236}">
                <a16:creationId xmlns:a16="http://schemas.microsoft.com/office/drawing/2014/main" id="{5B556A1E-F329-CA4B-D507-AC8F1185AF6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080118" y="1656607"/>
            <a:ext cx="3654682" cy="3279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869C25D1-3DB7-490D-985B-1F1E35FBB5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5003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ACB7-3C94-4267-AB37-E41576D5B313}"/>
              </a:ext>
            </a:extLst>
          </p:cNvPr>
          <p:cNvSpPr>
            <a:spLocks noGrp="1"/>
          </p:cNvSpPr>
          <p:nvPr>
            <p:ph type="title"/>
          </p:nvPr>
        </p:nvSpPr>
        <p:spPr/>
        <p:txBody>
          <a:bodyPr/>
          <a:lstStyle/>
          <a:p>
            <a:r>
              <a:rPr lang="en-US" dirty="0"/>
              <a:t>Accessibility vs. Access</a:t>
            </a:r>
          </a:p>
        </p:txBody>
      </p:sp>
      <p:sp>
        <p:nvSpPr>
          <p:cNvPr id="6" name="Text Placeholder 5">
            <a:extLst>
              <a:ext uri="{FF2B5EF4-FFF2-40B4-BE49-F238E27FC236}">
                <a16:creationId xmlns:a16="http://schemas.microsoft.com/office/drawing/2014/main" id="{DA315504-4FEF-BDAC-B4BD-4C8642C48E0B}"/>
              </a:ext>
            </a:extLst>
          </p:cNvPr>
          <p:cNvSpPr>
            <a:spLocks noGrp="1"/>
          </p:cNvSpPr>
          <p:nvPr>
            <p:ph type="body" idx="1"/>
          </p:nvPr>
        </p:nvSpPr>
        <p:spPr>
          <a:xfrm>
            <a:off x="457200" y="1371600"/>
            <a:ext cx="9002889" cy="2319867"/>
          </a:xfrm>
        </p:spPr>
        <p:txBody>
          <a:bodyPr/>
          <a:lstStyle/>
          <a:p>
            <a:pPr marL="1433513" indent="-1433513" algn="l">
              <a:spcBef>
                <a:spcPts val="0"/>
              </a:spcBef>
              <a:buNone/>
            </a:pPr>
            <a:r>
              <a:rPr lang="en-US" dirty="0">
                <a:latin typeface="Calibri" panose="020F0502020204030204" pitchFamily="34" charset="0"/>
                <a:cs typeface="Calibri" panose="020F0502020204030204" pitchFamily="34" charset="0"/>
              </a:rPr>
              <a:t>Access (v.): </a:t>
            </a:r>
            <a:r>
              <a:rPr lang="en-US" sz="2000" dirty="0">
                <a:latin typeface="Calibri" panose="020F0502020204030204" pitchFamily="34" charset="0"/>
                <a:cs typeface="Calibri" panose="020F0502020204030204" pitchFamily="34" charset="0"/>
              </a:rPr>
              <a:t>Way of </a:t>
            </a:r>
            <a:r>
              <a:rPr lang="en-US" sz="2000" b="1" dirty="0">
                <a:latin typeface="Calibri" panose="020F0502020204030204" pitchFamily="34" charset="0"/>
                <a:cs typeface="Calibri" panose="020F0502020204030204" pitchFamily="34" charset="0"/>
              </a:rPr>
              <a:t>all</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getting to, entering, using, examining, retrieving, understanding, or doing X</a:t>
            </a:r>
          </a:p>
          <a:p>
            <a:pPr marL="1433513" indent="-1433513" algn="l">
              <a:spcBef>
                <a:spcPts val="0"/>
              </a:spcBef>
              <a:buNone/>
            </a:pPr>
            <a:r>
              <a:rPr lang="en-US" dirty="0">
                <a:latin typeface="Calibri" panose="020F0502020204030204" pitchFamily="34" charset="0"/>
                <a:cs typeface="Calibri" panose="020F0502020204030204" pitchFamily="34" charset="0"/>
              </a:rPr>
              <a:t>Access (n.): </a:t>
            </a:r>
            <a:r>
              <a:rPr lang="en-US" sz="2000" dirty="0">
                <a:latin typeface="Calibri" panose="020F0502020204030204" pitchFamily="34" charset="0"/>
                <a:cs typeface="Calibri" panose="020F0502020204030204" pitchFamily="34" charset="0"/>
              </a:rPr>
              <a:t>Way for </a:t>
            </a:r>
            <a:r>
              <a:rPr lang="en-US" sz="2000" b="1" dirty="0">
                <a:latin typeface="Calibri" panose="020F0502020204030204" pitchFamily="34" charset="0"/>
                <a:cs typeface="Calibri" panose="020F0502020204030204" pitchFamily="34" charset="0"/>
              </a:rPr>
              <a:t>all </a:t>
            </a:r>
            <a:r>
              <a:rPr lang="en-US" sz="2000" dirty="0">
                <a:latin typeface="Calibri" panose="020F0502020204030204" pitchFamily="34" charset="0"/>
                <a:cs typeface="Calibri" panose="020F0502020204030204" pitchFamily="34" charset="0"/>
              </a:rPr>
              <a:t>to enter, get to, examine, retrieve, use, or understand X</a:t>
            </a:r>
          </a:p>
          <a:p>
            <a:pPr marL="0" indent="0" algn="l">
              <a:lnSpc>
                <a:spcPct val="110000"/>
              </a:lnSpc>
              <a:spcBef>
                <a:spcPts val="1800"/>
              </a:spcBef>
              <a:buNone/>
            </a:pPr>
            <a:r>
              <a:rPr lang="en-US" dirty="0">
                <a:latin typeface="Calibri" panose="020F0502020204030204" pitchFamily="34" charset="0"/>
                <a:cs typeface="Calibri" panose="020F0502020204030204" pitchFamily="34" charset="0"/>
              </a:rPr>
              <a:t>Accessibility (n.) </a:t>
            </a:r>
            <a:r>
              <a:rPr lang="en-US" sz="2000" dirty="0">
                <a:latin typeface="Calibri" panose="020F0502020204030204" pitchFamily="34" charset="0"/>
                <a:cs typeface="Calibri" panose="020F0502020204030204" pitchFamily="34" charset="0"/>
              </a:rPr>
              <a:t>- like adding ability to access</a:t>
            </a:r>
          </a:p>
          <a:p>
            <a:pPr marL="0" indent="0" algn="l">
              <a:lnSpc>
                <a:spcPct val="110000"/>
              </a:lnSpc>
              <a:spcBef>
                <a:spcPts val="0"/>
              </a:spcBef>
              <a:buNone/>
            </a:pPr>
            <a:r>
              <a:rPr lang="en-US" sz="2000" dirty="0">
                <a:latin typeface="Calibri" panose="020F0502020204030204" pitchFamily="34" charset="0"/>
                <a:cs typeface="Calibri" panose="020F0502020204030204" pitchFamily="34" charset="0"/>
              </a:rPr>
              <a:t>All/many can </a:t>
            </a:r>
            <a:r>
              <a:rPr lang="en-US" sz="2000" b="1" i="1" dirty="0">
                <a:latin typeface="Calibri" panose="020F0502020204030204" pitchFamily="34" charset="0"/>
                <a:cs typeface="Calibri" panose="020F0502020204030204" pitchFamily="34" charset="0"/>
              </a:rPr>
              <a:t>easily</a:t>
            </a:r>
            <a:r>
              <a:rPr lang="en-US" sz="2000" dirty="0">
                <a:latin typeface="Calibri" panose="020F0502020204030204" pitchFamily="34" charset="0"/>
                <a:cs typeface="Calibri" panose="020F0502020204030204" pitchFamily="34" charset="0"/>
              </a:rPr>
              <a:t> </a:t>
            </a:r>
            <a:r>
              <a:rPr lang="en-US" sz="2000" b="1" i="1" dirty="0">
                <a:latin typeface="Calibri" panose="020F0502020204030204" pitchFamily="34" charset="0"/>
                <a:cs typeface="Calibri" panose="020F0502020204030204" pitchFamily="34" charset="0"/>
              </a:rPr>
              <a:t>(+ safely)</a:t>
            </a:r>
            <a:r>
              <a:rPr lang="en-US" sz="2000" dirty="0">
                <a:latin typeface="Calibri" panose="020F0502020204030204" pitchFamily="34" charset="0"/>
                <a:cs typeface="Calibri" panose="020F0502020204030204" pitchFamily="34" charset="0"/>
              </a:rPr>
              <a:t>, get to, reach, enter, understand, use, do, </a:t>
            </a:r>
            <a:r>
              <a:rPr lang="en-US" sz="2000" b="1" i="1" dirty="0">
                <a:latin typeface="Calibri" panose="020F0502020204030204" pitchFamily="34" charset="0"/>
                <a:cs typeface="Calibri" panose="020F0502020204030204" pitchFamily="34" charset="0"/>
              </a:rPr>
              <a:t>appreciate</a:t>
            </a:r>
            <a:r>
              <a:rPr lang="en-US" sz="2000" dirty="0">
                <a:latin typeface="Calibri" panose="020F0502020204030204" pitchFamily="34" charset="0"/>
                <a:cs typeface="Calibri" panose="020F0502020204030204" pitchFamily="34" charset="0"/>
              </a:rPr>
              <a:t> X</a:t>
            </a:r>
          </a:p>
        </p:txBody>
      </p:sp>
      <p:sp>
        <p:nvSpPr>
          <p:cNvPr id="7" name="Text Placeholder 5">
            <a:extLst>
              <a:ext uri="{FF2B5EF4-FFF2-40B4-BE49-F238E27FC236}">
                <a16:creationId xmlns:a16="http://schemas.microsoft.com/office/drawing/2014/main" id="{30F38E70-BF23-5FB0-49BB-5187E0B78565}"/>
              </a:ext>
            </a:extLst>
          </p:cNvPr>
          <p:cNvSpPr txBox="1">
            <a:spLocks/>
          </p:cNvSpPr>
          <p:nvPr/>
        </p:nvSpPr>
        <p:spPr>
          <a:xfrm>
            <a:off x="457200" y="3924086"/>
            <a:ext cx="9341556" cy="2385274"/>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700"/>
              </a:spcBef>
              <a:spcAft>
                <a:spcPts val="0"/>
              </a:spcAft>
              <a:buClr>
                <a:srgbClr val="006197"/>
              </a:buClr>
              <a:buSzPts val="2800"/>
              <a:buFont typeface="Noto Sans Symbols"/>
              <a:buChar char="▪"/>
              <a:defRPr lang="en-US"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lang="en-US"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lang="en-US"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lang="en-US"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lang="en-US"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marL="0" indent="0">
              <a:spcBef>
                <a:spcPts val="0"/>
              </a:spcBef>
              <a:buSzPct val="95000"/>
              <a:buFont typeface="Noto Sans Symbols"/>
              <a:buNone/>
              <a:defRPr/>
            </a:pPr>
            <a:r>
              <a:rPr lang="en-US" dirty="0">
                <a:latin typeface="Calibri" panose="020F0502020204030204" pitchFamily="34" charset="0"/>
                <a:cs typeface="Calibri" panose="020F0502020204030204" pitchFamily="34" charset="0"/>
              </a:rPr>
              <a:t>How is Accessibility (or accessible information) expressed? - </a:t>
            </a:r>
            <a:r>
              <a:rPr lang="en-US" b="1" dirty="0">
                <a:latin typeface="Calibri" panose="020F0502020204030204" pitchFamily="34" charset="0"/>
                <a:cs typeface="Calibri" panose="020F0502020204030204" pitchFamily="34" charset="0"/>
              </a:rPr>
              <a:t>PLAIN</a:t>
            </a:r>
          </a:p>
          <a:p>
            <a:pPr marL="571500" indent="-342900">
              <a:lnSpc>
                <a:spcPct val="110000"/>
              </a:lnSpc>
              <a:spcBef>
                <a:spcPts val="0"/>
              </a:spcBef>
              <a:buClrTx/>
              <a:buSzPct val="95000"/>
              <a:buFont typeface="Calibri" panose="020F0502020204030204" pitchFamily="34" charset="0"/>
              <a:buChar char="–"/>
              <a:defRPr/>
            </a:pPr>
            <a:r>
              <a:rPr lang="en-US" sz="2400" b="1" dirty="0">
                <a:latin typeface="Calibri" panose="020F0502020204030204" pitchFamily="34" charset="0"/>
                <a:cs typeface="Calibri" panose="020F0502020204030204" pitchFamily="34" charset="0"/>
              </a:rPr>
              <a:t>P</a:t>
            </a:r>
            <a:r>
              <a:rPr lang="en-US" sz="2400" dirty="0">
                <a:latin typeface="Calibri" panose="020F0502020204030204" pitchFamily="34" charset="0"/>
                <a:cs typeface="Calibri" panose="020F0502020204030204" pitchFamily="34" charset="0"/>
              </a:rPr>
              <a:t>lain </a:t>
            </a:r>
            <a:r>
              <a:rPr lang="en-US" sz="2400" b="1" dirty="0">
                <a:latin typeface="Calibri" panose="020F0502020204030204" pitchFamily="34" charset="0"/>
                <a:cs typeface="Calibri" panose="020F0502020204030204" pitchFamily="34" charset="0"/>
              </a:rPr>
              <a:t>L</a:t>
            </a:r>
            <a:r>
              <a:rPr lang="en-US" sz="2400" dirty="0">
                <a:latin typeface="Calibri" panose="020F0502020204030204" pitchFamily="34" charset="0"/>
                <a:cs typeface="Calibri" panose="020F0502020204030204" pitchFamily="34" charset="0"/>
              </a:rPr>
              <a:t>anguage (way we talk about it needs to be understood by all)</a:t>
            </a:r>
          </a:p>
          <a:p>
            <a:pPr marL="571500" indent="-342900">
              <a:lnSpc>
                <a:spcPct val="110000"/>
              </a:lnSpc>
              <a:spcBef>
                <a:spcPts val="0"/>
              </a:spcBef>
              <a:buClrTx/>
              <a:buSzPct val="95000"/>
              <a:buFont typeface="Calibri" panose="020F0502020204030204" pitchFamily="34" charset="0"/>
              <a:buChar char="–"/>
              <a:defRPr/>
            </a:pPr>
            <a:r>
              <a:rPr lang="en-US" sz="2400" b="1" dirty="0">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ll possible ways to do it or use it are offered, in a variety of formats</a:t>
            </a:r>
          </a:p>
          <a:p>
            <a:pPr marL="571500" indent="-342900">
              <a:lnSpc>
                <a:spcPct val="110000"/>
              </a:lnSpc>
              <a:spcBef>
                <a:spcPts val="0"/>
              </a:spcBef>
              <a:buClrTx/>
              <a:buSzPct val="95000"/>
              <a:buFont typeface="Calibri" panose="020F0502020204030204" pitchFamily="34" charset="0"/>
              <a:buChar char="–"/>
              <a:defRPr/>
            </a:pPr>
            <a:r>
              <a:rPr lang="en-US" sz="2400" b="1" dirty="0" err="1">
                <a:latin typeface="Calibri" panose="020F0502020204030204" pitchFamily="34" charset="0"/>
                <a:cs typeface="Calibri" panose="020F0502020204030204" pitchFamily="34" charset="0"/>
              </a:rPr>
              <a:t>IN</a:t>
            </a:r>
            <a:r>
              <a:rPr lang="en-US" sz="2400" dirty="0" err="1">
                <a:latin typeface="Calibri" panose="020F0502020204030204" pitchFamily="34" charset="0"/>
                <a:cs typeface="Calibri" panose="020F0502020204030204" pitchFamily="34" charset="0"/>
              </a:rPr>
              <a:t>clusive</a:t>
            </a:r>
            <a:r>
              <a:rPr lang="en-US" sz="2400" dirty="0">
                <a:latin typeface="Calibri" panose="020F0502020204030204" pitchFamily="34" charset="0"/>
                <a:cs typeface="Calibri" panose="020F0502020204030204" pitchFamily="34" charset="0"/>
              </a:rPr>
              <a:t> in language (words / symbols used), practices, audiences?</a:t>
            </a:r>
          </a:p>
        </p:txBody>
      </p:sp>
      <p:pic>
        <p:nvPicPr>
          <p:cNvPr id="5" name="Picture 4" descr="A street sign pointing to Visitor Information, Art Center / Museum, and Lake Access">
            <a:extLst>
              <a:ext uri="{FF2B5EF4-FFF2-40B4-BE49-F238E27FC236}">
                <a16:creationId xmlns:a16="http://schemas.microsoft.com/office/drawing/2014/main" id="{6F1C778E-D11D-8BE5-0B51-6638A5BCC1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60089" y="1209282"/>
            <a:ext cx="2290277" cy="2016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ign and button at a street crossing with an accessibility symbol, audio symbol, and text: &quot;Accessible Message Only&quot;">
            <a:extLst>
              <a:ext uri="{FF2B5EF4-FFF2-40B4-BE49-F238E27FC236}">
                <a16:creationId xmlns:a16="http://schemas.microsoft.com/office/drawing/2014/main" id="{00963432-078B-1DFE-689B-911A247F2B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9461376" y="3849465"/>
            <a:ext cx="2598198" cy="1948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CC7D918E-1D86-4A90-8AC0-EAEB96C4E2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84411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233A-409E-4A7E-A3A6-CFB0A2AA198B}"/>
              </a:ext>
            </a:extLst>
          </p:cNvPr>
          <p:cNvSpPr>
            <a:spLocks noGrp="1"/>
          </p:cNvSpPr>
          <p:nvPr>
            <p:ph type="title"/>
          </p:nvPr>
        </p:nvSpPr>
        <p:spPr/>
        <p:txBody>
          <a:bodyPr/>
          <a:lstStyle/>
          <a:p>
            <a:r>
              <a:rPr lang="en-US" dirty="0"/>
              <a:t>Accessibility (access) as part of D-E-I Equation</a:t>
            </a:r>
          </a:p>
        </p:txBody>
      </p:sp>
      <p:pic>
        <p:nvPicPr>
          <p:cNvPr id="4" name="ADIE" descr="Video of several people with various types of disabilities advocating for inclusion">
            <a:hlinkClick r:id="" action="ppaction://media"/>
            <a:extLst>
              <a:ext uri="{FF2B5EF4-FFF2-40B4-BE49-F238E27FC236}">
                <a16:creationId xmlns:a16="http://schemas.microsoft.com/office/drawing/2014/main" id="{2A5694DB-D8CE-413C-B481-810753E2E0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2403" y="1227602"/>
            <a:ext cx="7827193" cy="4402796"/>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3" name="Slide Number Placeholder 2">
            <a:extLst>
              <a:ext uri="{FF2B5EF4-FFF2-40B4-BE49-F238E27FC236}">
                <a16:creationId xmlns:a16="http://schemas.microsoft.com/office/drawing/2014/main" id="{77D55BD6-0C3E-4B11-AC5E-9EBBAF3874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77985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C8529-9760-45CD-8C3A-6C92EE8FEA30}"/>
              </a:ext>
            </a:extLst>
          </p:cNvPr>
          <p:cNvSpPr>
            <a:spLocks noGrp="1"/>
          </p:cNvSpPr>
          <p:nvPr>
            <p:ph type="title"/>
          </p:nvPr>
        </p:nvSpPr>
        <p:spPr>
          <a:xfrm>
            <a:off x="457199" y="317405"/>
            <a:ext cx="11277601" cy="461645"/>
          </a:xfrm>
        </p:spPr>
        <p:txBody>
          <a:bodyPr/>
          <a:lstStyle/>
          <a:p>
            <a:r>
              <a:rPr lang="en-US" dirty="0"/>
              <a:t>Accessibility - Foundation for Diversity, Equity, Inclusion</a:t>
            </a:r>
          </a:p>
        </p:txBody>
      </p:sp>
      <p:sp>
        <p:nvSpPr>
          <p:cNvPr id="3" name="Slide Number Placeholder 2">
            <a:extLst>
              <a:ext uri="{FF2B5EF4-FFF2-40B4-BE49-F238E27FC236}">
                <a16:creationId xmlns:a16="http://schemas.microsoft.com/office/drawing/2014/main" id="{26CC2F5C-D6C1-48CA-8D8F-F0C61CC31E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4" name="Picture 3" descr="DEIA pyramid with the following layers: Accessibility and Physical &amp; Psychological Safety form the foundation with accompanying text, &quot;100% can dot it easily&quot;; Diversity,, &quot;Who we are&quot;; Inclusion, &quot;What we do&quot;; Equity, &quot;Fairness we achieve&quot;; and at the pinnacle, &quot;How we feel,&quot; &quot;How we reflect,&quot; &quot;Love and belonging,&quot; and &quot;Love &amp; light&quot;">
            <a:extLst>
              <a:ext uri="{FF2B5EF4-FFF2-40B4-BE49-F238E27FC236}">
                <a16:creationId xmlns:a16="http://schemas.microsoft.com/office/drawing/2014/main" id="{035FE827-57B8-A038-2532-1661016CB9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34515"/>
            <a:ext cx="12192000" cy="5255652"/>
          </a:xfrm>
          <a:prstGeom prst="rect">
            <a:avLst/>
          </a:prstGeom>
        </p:spPr>
      </p:pic>
    </p:spTree>
    <p:extLst>
      <p:ext uri="{BB962C8B-B14F-4D97-AF65-F5344CB8AC3E}">
        <p14:creationId xmlns:p14="http://schemas.microsoft.com/office/powerpoint/2010/main" val="1186476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2C88-8970-4CE1-AF3B-B1DF995ACD7A}"/>
              </a:ext>
            </a:extLst>
          </p:cNvPr>
          <p:cNvSpPr>
            <a:spLocks noGrp="1"/>
          </p:cNvSpPr>
          <p:nvPr>
            <p:ph type="title"/>
          </p:nvPr>
        </p:nvSpPr>
        <p:spPr/>
        <p:txBody>
          <a:bodyPr/>
          <a:lstStyle/>
          <a:p>
            <a:r>
              <a:rPr lang="en-US" dirty="0"/>
              <a:t>When Pyramid of Needs Met - Effect can be Beautiful</a:t>
            </a:r>
          </a:p>
        </p:txBody>
      </p:sp>
      <p:sp>
        <p:nvSpPr>
          <p:cNvPr id="4" name="Text Placeholder 3">
            <a:extLst>
              <a:ext uri="{FF2B5EF4-FFF2-40B4-BE49-F238E27FC236}">
                <a16:creationId xmlns:a16="http://schemas.microsoft.com/office/drawing/2014/main" id="{0326DABD-9AA5-5790-382D-BB46AAA1BFAA}"/>
              </a:ext>
            </a:extLst>
          </p:cNvPr>
          <p:cNvSpPr>
            <a:spLocks noGrp="1"/>
          </p:cNvSpPr>
          <p:nvPr>
            <p:ph type="body" idx="1"/>
          </p:nvPr>
        </p:nvSpPr>
        <p:spPr>
          <a:xfrm>
            <a:off x="457200" y="1288391"/>
            <a:ext cx="5156791" cy="3906875"/>
          </a:xfrm>
        </p:spPr>
        <p:txBody>
          <a:bodyPr/>
          <a:lstStyle/>
          <a:p>
            <a:pPr marL="50800" indent="0">
              <a:buNone/>
            </a:pPr>
            <a:r>
              <a:rPr lang="en-US" sz="2000" b="0" i="0" dirty="0">
                <a:solidFill>
                  <a:srgbClr val="202122"/>
                </a:solidFill>
                <a:effectLst/>
                <a:latin typeface="Arial" panose="020B0604020202020204" pitchFamily="34" charset="0"/>
              </a:rPr>
              <a:t>At 42.3 billion </a:t>
            </a:r>
            <a:r>
              <a:rPr lang="en-US" sz="2000" b="0" i="0" u="none" strike="noStrike" dirty="0">
                <a:solidFill>
                  <a:srgbClr val="0645AD"/>
                </a:solidFill>
                <a:effectLst/>
                <a:latin typeface="Arial" panose="020B0604020202020204" pitchFamily="34" charset="0"/>
                <a:hlinkClick r:id="rId3" tooltip="Candela"/>
              </a:rPr>
              <a:t>candela</a:t>
            </a:r>
            <a:r>
              <a:rPr lang="en-US" sz="2000" b="0" i="0" dirty="0">
                <a:solidFill>
                  <a:srgbClr val="202122"/>
                </a:solidFill>
                <a:effectLst/>
                <a:latin typeface="Arial" panose="020B0604020202020204" pitchFamily="34" charset="0"/>
              </a:rPr>
              <a:t>, the Luxor Sky Beam is the strongest beam of light in the world, using curved mirrors to collect the light from 39 xenon lamps and focus them into one intense, narrow beam. On a clear night, it is visible up to 275 miles away by aircraft… such as over Los Angeles.</a:t>
            </a:r>
            <a:endParaRPr lang="en-US" sz="2000" dirty="0"/>
          </a:p>
        </p:txBody>
      </p:sp>
      <p:sp>
        <p:nvSpPr>
          <p:cNvPr id="3" name="Slide Number Placeholder 2">
            <a:extLst>
              <a:ext uri="{FF2B5EF4-FFF2-40B4-BE49-F238E27FC236}">
                <a16:creationId xmlns:a16="http://schemas.microsoft.com/office/drawing/2014/main" id="{68687DEC-7CC1-4510-9F19-7660BFC96E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5" name="TextBox 4">
            <a:extLst>
              <a:ext uri="{FF2B5EF4-FFF2-40B4-BE49-F238E27FC236}">
                <a16:creationId xmlns:a16="http://schemas.microsoft.com/office/drawing/2014/main" id="{81A4720D-D5AB-4F1C-AB6E-BCEDB35572AB}"/>
              </a:ext>
            </a:extLst>
          </p:cNvPr>
          <p:cNvSpPr txBox="1"/>
          <p:nvPr/>
        </p:nvSpPr>
        <p:spPr>
          <a:xfrm>
            <a:off x="5843870" y="5295438"/>
            <a:ext cx="5880527" cy="461665"/>
          </a:xfrm>
          <a:prstGeom prst="rect">
            <a:avLst/>
          </a:prstGeom>
          <a:noFill/>
        </p:spPr>
        <p:txBody>
          <a:bodyPr wrap="square">
            <a:spAutoFit/>
          </a:bodyPr>
          <a:lstStyle/>
          <a:p>
            <a:r>
              <a:rPr lang="en-US" sz="1200" dirty="0"/>
              <a:t>By </a:t>
            </a:r>
            <a:r>
              <a:rPr lang="en-US" sz="1200" dirty="0" err="1"/>
              <a:t>InSapphoWeTrust</a:t>
            </a:r>
            <a:r>
              <a:rPr lang="en-US" sz="1200" dirty="0"/>
              <a:t> from Los Angeles, California, USA - Light beam, Luxor, Las Vegas, CC BY-SA 2.0, https://commons.wikimedia.org/w/index.php?curid=24267782</a:t>
            </a:r>
          </a:p>
        </p:txBody>
      </p:sp>
      <p:pic>
        <p:nvPicPr>
          <p:cNvPr id="7" name="Picture 6" descr="The Luxor Sky Beam emanating from the top of the Luxor casino">
            <a:extLst>
              <a:ext uri="{FF2B5EF4-FFF2-40B4-BE49-F238E27FC236}">
                <a16:creationId xmlns:a16="http://schemas.microsoft.com/office/drawing/2014/main" id="{D2D17E3C-AD0F-4EAA-B22A-993D6347B6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54273" y="1288391"/>
            <a:ext cx="5880527" cy="3906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67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7C59-C10D-43C5-BDAD-BE4D8CC6603E}"/>
              </a:ext>
            </a:extLst>
          </p:cNvPr>
          <p:cNvSpPr>
            <a:spLocks noGrp="1"/>
          </p:cNvSpPr>
          <p:nvPr>
            <p:ph type="title"/>
          </p:nvPr>
        </p:nvSpPr>
        <p:spPr/>
        <p:txBody>
          <a:bodyPr/>
          <a:lstStyle/>
          <a:p>
            <a:r>
              <a:rPr lang="en-US" dirty="0"/>
              <a:t>People Shining Their Light</a:t>
            </a:r>
          </a:p>
        </p:txBody>
      </p:sp>
      <p:pic>
        <p:nvPicPr>
          <p:cNvPr id="3074" name="Picture 2" descr="Kirsin Safakas, EPA employee shining her light. She is light-skinned, wearing glasses and sporting a big smile, sitting at a table. She is joyfully preparing to serve EPA's customers - people who live near toxic waste (Superfund) sites.">
            <a:extLst>
              <a:ext uri="{FF2B5EF4-FFF2-40B4-BE49-F238E27FC236}">
                <a16:creationId xmlns:a16="http://schemas.microsoft.com/office/drawing/2014/main" id="{1D7FDA26-45F2-4FE2-AF08-4DCF7FF92E0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9956" y="1524928"/>
            <a:ext cx="5832087" cy="4374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963809A0-83E7-4B28-A929-C84B00B477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12149794"/>
      </p:ext>
    </p:extLst>
  </p:cSld>
  <p:clrMapOvr>
    <a:masterClrMapping/>
  </p:clrMapOvr>
</p:sld>
</file>

<file path=ppt/theme/theme1.xml><?xml version="1.0" encoding="utf-8"?>
<a:theme xmlns:a="http://schemas.openxmlformats.org/drawingml/2006/main" name="Master Cover Slide">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AF 2022 Presentation Template" id="{C8AFD6A6-9496-1F43-AA29-213F0FB301D6}" vid="{D8EF9E1E-396C-804D-AF33-947A141BB963}"/>
    </a:ext>
  </a:extLst>
</a:theme>
</file>

<file path=ppt/theme/theme2.xml><?xml version="1.0" encoding="utf-8"?>
<a:theme xmlns:a="http://schemas.openxmlformats.org/drawingml/2006/main" name="Content Layout">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b="1"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IAAF 2022 Presentation Template" id="{C8AFD6A6-9496-1F43-AA29-213F0FB301D6}" vid="{73015A22-F818-EE49-AAE1-7674B948D8A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Cover Slide</Template>
  <TotalTime>4468</TotalTime>
  <Words>3779</Words>
  <Application>Microsoft Macintosh PowerPoint</Application>
  <PresentationFormat>Widescreen</PresentationFormat>
  <Paragraphs>278</Paragraphs>
  <Slides>25</Slides>
  <Notes>20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-apple-system</vt:lpstr>
      <vt:lpstr>Arial</vt:lpstr>
      <vt:lpstr>Calibri</vt:lpstr>
      <vt:lpstr>Helvetica Neue</vt:lpstr>
      <vt:lpstr>Noto Sans</vt:lpstr>
      <vt:lpstr>Noto Sans Symbols</vt:lpstr>
      <vt:lpstr>scala</vt:lpstr>
      <vt:lpstr>var(--wpds-fonts-body)</vt:lpstr>
      <vt:lpstr>Wingdings</vt:lpstr>
      <vt:lpstr>Master Cover Slide</vt:lpstr>
      <vt:lpstr>Content Layout</vt:lpstr>
      <vt:lpstr>Annual Interagency Accessibility Forum</vt:lpstr>
      <vt:lpstr>The Human Reason for Accessibility: Part 2 - What Can We Do?</vt:lpstr>
      <vt:lpstr>Your Definitions of Accessibility</vt:lpstr>
      <vt:lpstr>Describing Accessibility</vt:lpstr>
      <vt:lpstr>Accessibility vs. Access</vt:lpstr>
      <vt:lpstr>Accessibility (access) as part of D-E-I Equation</vt:lpstr>
      <vt:lpstr>Accessibility - Foundation for Diversity, Equity, Inclusion</vt:lpstr>
      <vt:lpstr>When Pyramid of Needs Met - Effect can be Beautiful</vt:lpstr>
      <vt:lpstr>People Shining Their Light</vt:lpstr>
      <vt:lpstr>Note to DEI (+ A) Professionals</vt:lpstr>
      <vt:lpstr>Some of My Friends</vt:lpstr>
      <vt:lpstr>Change Starts with Empathy</vt:lpstr>
      <vt:lpstr>Learning from Creation of “Customer Personas”</vt:lpstr>
      <vt:lpstr>Applying Concept of Personas in Real Life</vt:lpstr>
      <vt:lpstr>Baking Accessibility Muffins &amp; Selling Them at the Top</vt:lpstr>
      <vt:lpstr>Curb Cut Effect - Empowers People with &amp; without Disabilities </vt:lpstr>
      <vt:lpstr>Captions Effect (“digital curb cut effect”)</vt:lpstr>
      <vt:lpstr>Joy Bringer</vt:lpstr>
      <vt:lpstr>Start Now - Make Your Digital Content Accessible</vt:lpstr>
      <vt:lpstr>Your Actions and Language in General</vt:lpstr>
      <vt:lpstr>Promote Equity and Inclusion in Personal Interactions</vt:lpstr>
      <vt:lpstr>Be Accessible - Show a Little Love</vt:lpstr>
      <vt:lpstr>Be Accessible - Show Some More Love</vt:lpstr>
      <vt:lpstr>Your Ideas</vt:lpstr>
      <vt:lpstr>Welcome, Accessible Pathway Shows More Love to More People (and all creatures)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Interagency Accessibility Forum</dc:title>
  <dc:subject/>
  <dc:creator>Michael Horton</dc:creator>
  <cp:keywords/>
  <dc:description/>
  <cp:lastModifiedBy>Andrew Nielson</cp:lastModifiedBy>
  <cp:revision>95</cp:revision>
  <dcterms:created xsi:type="dcterms:W3CDTF">2022-08-30T12:32:18Z</dcterms:created>
  <dcterms:modified xsi:type="dcterms:W3CDTF">2022-10-11T12:47:43Z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