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3"/>
    <p:sldMasterId id="2147483660"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qgGVw2oa+8993I+jqBGvzHq759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0"/>
    <p:restoredTop sz="86408"/>
  </p:normalViewPr>
  <p:slideViewPr>
    <p:cSldViewPr snapToGrid="0">
      <p:cViewPr varScale="1">
        <p:scale>
          <a:sx n="169" d="100"/>
          <a:sy n="169" d="100"/>
        </p:scale>
        <p:origin x="1192" y="184"/>
      </p:cViewPr>
      <p:guideLst>
        <p:guide orient="horz" pos="2160"/>
        <p:guide pos="3840"/>
      </p:guideLst>
    </p:cSldViewPr>
  </p:slideViewPr>
  <p:outlineViewPr>
    <p:cViewPr>
      <p:scale>
        <a:sx n="33" d="100"/>
        <a:sy n="33" d="100"/>
      </p:scale>
      <p:origin x="0" y="-12056"/>
    </p:cViewPr>
  </p:outlin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customschemas.google.com/relationships/presentationmetadata" Target="NUL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3038475" cy="465138"/>
          </a:xfrm>
          <a:prstGeom prst="rect">
            <a:avLst/>
          </a:prstGeom>
          <a:noFill/>
          <a:ln>
            <a:noFill/>
          </a:ln>
        </p:spPr>
        <p:txBody>
          <a:bodyPr spcFirstLastPara="1" wrap="square" lIns="93150" tIns="46575" rIns="93150" bIns="46575" numCol="1"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2"/>
            <a:ext cx="3038475" cy="465138"/>
          </a:xfrm>
          <a:prstGeom prst="rect">
            <a:avLst/>
          </a:prstGeom>
          <a:noFill/>
          <a:ln>
            <a:noFill/>
          </a:ln>
        </p:spPr>
        <p:txBody>
          <a:bodyPr spcFirstLastPara="1" wrap="square" lIns="93150" tIns="46575" rIns="93150" bIns="46575" numCol="1"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numCol="1" anchor="t" anchorCtr="0">
            <a:noAutofit/>
          </a:bodyPr>
          <a:lstStyle>
            <a:lvl1pPr marL="457200" marR="0" lvl="0"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1pPr>
            <a:lvl2pPr marL="914400" marR="0" lvl="1"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2pPr>
            <a:lvl3pPr marL="1371600" marR="0" lvl="2"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3pPr>
            <a:lvl4pPr marL="1828800" marR="0" lvl="3"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4pPr>
            <a:lvl5pPr marL="2286000" marR="0" lvl="4" indent="-228600" algn="l" rtl="0">
              <a:spcBef>
                <a:spcPts val="480"/>
              </a:spcBef>
              <a:spcAft>
                <a:spcPts val="0"/>
              </a:spcAft>
              <a:buSzPts val="1400"/>
              <a:buNone/>
              <a:defRPr sz="16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675"/>
            <a:ext cx="3038475" cy="465138"/>
          </a:xfrm>
          <a:prstGeom prst="rect">
            <a:avLst/>
          </a:prstGeom>
          <a:noFill/>
          <a:ln>
            <a:noFill/>
          </a:ln>
        </p:spPr>
        <p:txBody>
          <a:bodyPr spcFirstLastPara="1" wrap="square" lIns="93150" tIns="46575" rIns="93150" bIns="46575" numCol="1"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numCol="1"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 name="Google Shape;84;p1:notes"/>
          <p:cNvSpPr txBox="1">
            <a:spLocks noGrp="1"/>
          </p:cNvSpPr>
          <p:nvPr>
            <p:ph type="body" idx="1"/>
          </p:nvPr>
        </p:nvSpPr>
        <p:spPr>
          <a:xfrm>
            <a:off x="701676" y="4416425"/>
            <a:ext cx="5607050" cy="4183063"/>
          </a:xfrm>
          <a:prstGeom prst="rect">
            <a:avLst/>
          </a:prstGeom>
          <a:noFill/>
          <a:ln>
            <a:noFill/>
          </a:ln>
        </p:spPr>
        <p:txBody>
          <a:bodyPr spcFirstLastPara="1" wrap="square" lIns="93150" tIns="46575" rIns="93150" bIns="46575" numCol="1" anchor="t" anchorCtr="0">
            <a:noAutofit/>
          </a:bodyPr>
          <a:lstStyle/>
          <a:p>
            <a:pPr marL="0" lvl="0" indent="0" algn="l" rtl="0">
              <a:spcBef>
                <a:spcPts val="0"/>
              </a:spcBef>
              <a:spcAft>
                <a:spcPts val="0"/>
              </a:spcAft>
              <a:buNone/>
            </a:pPr>
            <a:endParaRPr/>
          </a:p>
        </p:txBody>
      </p:sp>
      <p:sp>
        <p:nvSpPr>
          <p:cNvPr id="85" name="Google Shape;85;p1:notes"/>
          <p:cNvSpPr txBox="1">
            <a:spLocks noGrp="1"/>
          </p:cNvSpPr>
          <p:nvPr>
            <p:ph type="sldNum" idx="12"/>
          </p:nvPr>
        </p:nvSpPr>
        <p:spPr>
          <a:xfrm>
            <a:off x="3970338" y="8829675"/>
            <a:ext cx="3038475" cy="465138"/>
          </a:xfrm>
          <a:prstGeom prst="rect">
            <a:avLst/>
          </a:prstGeom>
          <a:noFill/>
          <a:ln>
            <a:noFill/>
          </a:ln>
        </p:spPr>
        <p:txBody>
          <a:bodyPr spcFirstLastPara="1" wrap="square" lIns="93150" tIns="46575" rIns="93150" bIns="46575" numCol="1"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0" indent="0">
              <a:buNone/>
            </a:pPr>
            <a:r>
              <a:rPr lang="en-US" dirty="0"/>
              <a:t>Video transcription:</a:t>
            </a:r>
          </a:p>
          <a:p>
            <a:pPr marL="0" indent="0">
              <a:buNone/>
            </a:pPr>
            <a:r>
              <a:rPr lang="en-US" dirty="0"/>
              <a:t>Child: What happens to my eyes when I cry?</a:t>
            </a:r>
          </a:p>
          <a:p>
            <a:pPr marL="0" indent="0">
              <a:buNone/>
            </a:pPr>
            <a:endParaRPr lang="en-US" dirty="0"/>
          </a:p>
          <a:p>
            <a:pPr marL="0" indent="0">
              <a:buNone/>
            </a:pPr>
            <a:r>
              <a:rPr lang="en-US" dirty="0"/>
              <a:t>Scientist: Anytime you cry, you think of tears, whether you're shedding a tear, or crying a bucket of them. All of these tears are produced by something called the lacrimal gland, that's located between the surface of the eye, and the eyelid, just above here.</a:t>
            </a:r>
          </a:p>
          <a:p>
            <a:pPr marL="0" indent="0">
              <a:buNone/>
            </a:pPr>
            <a:endParaRPr lang="en-US" dirty="0"/>
          </a:p>
          <a:p>
            <a:pPr marL="0" indent="0">
              <a:buNone/>
            </a:pPr>
            <a:r>
              <a:rPr lang="en-US" dirty="0"/>
              <a:t>There are three different kinds of tears. The first are basal tears, those are constantly produced, they keep your eye lubricated and nourished. The second kind, reflex tears, are actually produced in response to an irritant, like smoke in the air or a runaway eyelash on the surface of your eye. But what about when your best friend moves away, or you see a sad movie? Those tears, emotional tears, are produced, but scientists still don't know what their purpose is.</a:t>
            </a:r>
          </a:p>
          <a:p>
            <a:endParaRPr lang="en-US" dirty="0"/>
          </a:p>
        </p:txBody>
      </p:sp>
      <p:sp>
        <p:nvSpPr>
          <p:cNvPr id="4" name="Slide Number Placeholder 3"/>
          <p:cNvSpPr>
            <a:spLocks noGrp="1"/>
          </p:cNvSpPr>
          <p:nvPr>
            <p:ph type="sldNum" sz="quarter" idx="5"/>
          </p:nvPr>
        </p:nvSpPr>
        <p:spPr/>
        <p:txBody>
          <a:bodyPr numCol="1"/>
          <a:lstStyle/>
          <a:p>
            <a:fld id="{11FB745A-495C-3946-A4D4-0CF381804ECA}" type="slidenum">
              <a:rPr lang="en-US" smtClean="0"/>
              <a:t>12</a:t>
            </a:fld>
            <a:endParaRPr lang="en-US"/>
          </a:p>
        </p:txBody>
      </p:sp>
    </p:spTree>
    <p:extLst>
      <p:ext uri="{BB962C8B-B14F-4D97-AF65-F5344CB8AC3E}">
        <p14:creationId xmlns:p14="http://schemas.microsoft.com/office/powerpoint/2010/main" val="560246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5"/>
          </p:nvPr>
        </p:nvSpPr>
        <p:spPr/>
        <p:txBody>
          <a:bodyPr numCol="1"/>
          <a:lstStyle/>
          <a:p>
            <a:fld id="{11FB745A-495C-3946-A4D4-0CF381804ECA}" type="slidenum">
              <a:rPr lang="en-US" smtClean="0"/>
              <a:t>15</a:t>
            </a:fld>
            <a:endParaRPr lang="en-US"/>
          </a:p>
        </p:txBody>
      </p:sp>
    </p:spTree>
    <p:extLst>
      <p:ext uri="{BB962C8B-B14F-4D97-AF65-F5344CB8AC3E}">
        <p14:creationId xmlns:p14="http://schemas.microsoft.com/office/powerpoint/2010/main" val="200261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0" indent="0">
              <a:buNone/>
            </a:pPr>
            <a:r>
              <a:rPr lang="en-US" dirty="0"/>
              <a:t>Video transcription:</a:t>
            </a:r>
          </a:p>
          <a:p>
            <a:pPr marL="0" indent="0">
              <a:buNone/>
            </a:pPr>
            <a:r>
              <a:rPr lang="en-US" dirty="0"/>
              <a:t>AD voiceover: Ask a scientist, with Dr. Cheri Wiggs</a:t>
            </a:r>
          </a:p>
          <a:p>
            <a:pPr marL="0" indent="0">
              <a:buNone/>
            </a:pPr>
            <a:r>
              <a:rPr lang="en-US" dirty="0"/>
              <a:t>Child: What happens to my eyes when I cry?</a:t>
            </a:r>
          </a:p>
          <a:p>
            <a:pPr marL="0" indent="0">
              <a:buNone/>
            </a:pPr>
            <a:endParaRPr lang="en-US" dirty="0"/>
          </a:p>
          <a:p>
            <a:pPr marL="0" indent="0">
              <a:buNone/>
            </a:pPr>
            <a:r>
              <a:rPr lang="en-US" dirty="0"/>
              <a:t>Scientist: Anytime you cry, you think of tears, whether you're shedding a tear, or crying a bucket of them. All of these tears are produced by something called the lacrimal gland, that's located between the surface of the eye, and the eyelid, just above here.</a:t>
            </a:r>
          </a:p>
          <a:p>
            <a:pPr marL="0" indent="0">
              <a:buNone/>
            </a:pPr>
            <a:endParaRPr lang="en-US" dirty="0"/>
          </a:p>
          <a:p>
            <a:pPr marL="0" indent="0">
              <a:buNone/>
            </a:pPr>
            <a:r>
              <a:rPr lang="en-US" dirty="0"/>
              <a:t>AD voiceover: point to eyebrow</a:t>
            </a:r>
          </a:p>
          <a:p>
            <a:pPr marL="0" indent="0">
              <a:buNone/>
            </a:pPr>
            <a:endParaRPr lang="en-US" dirty="0"/>
          </a:p>
          <a:p>
            <a:pPr marL="0" indent="0">
              <a:buNone/>
            </a:pPr>
            <a:r>
              <a:rPr lang="en-US" dirty="0"/>
              <a:t>Scientist: There are three different kinds of tears. The first are basal tears, those are constantly produced, they keep your eye lubricated and nourished. The second kind, reflex tears, are actually produced in response to an irritant, like smoke in the air or a runaway eyelash on the surface of your eye. But what about when your best friend moves away, or you see a sad movie? Those tears, emotional tears, are produced, but scientists still don't know what their purpose is.</a:t>
            </a:r>
          </a:p>
          <a:p>
            <a:pPr marL="0" indent="0">
              <a:buNone/>
            </a:pPr>
            <a:endParaRPr lang="en-US" dirty="0"/>
          </a:p>
        </p:txBody>
      </p:sp>
      <p:sp>
        <p:nvSpPr>
          <p:cNvPr id="4" name="Slide Number Placeholder 3"/>
          <p:cNvSpPr>
            <a:spLocks noGrp="1"/>
          </p:cNvSpPr>
          <p:nvPr>
            <p:ph type="sldNum" sz="quarter" idx="5"/>
          </p:nvPr>
        </p:nvSpPr>
        <p:spPr/>
        <p:txBody>
          <a:bodyPr numCol="1"/>
          <a:lstStyle/>
          <a:p>
            <a:fld id="{11FB745A-495C-3946-A4D4-0CF381804ECA}" type="slidenum">
              <a:rPr lang="en-US" smtClean="0"/>
              <a:t>16</a:t>
            </a:fld>
            <a:endParaRPr lang="en-US"/>
          </a:p>
        </p:txBody>
      </p:sp>
    </p:spTree>
    <p:extLst>
      <p:ext uri="{BB962C8B-B14F-4D97-AF65-F5344CB8AC3E}">
        <p14:creationId xmlns:p14="http://schemas.microsoft.com/office/powerpoint/2010/main" val="122214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5"/>
          </p:nvPr>
        </p:nvSpPr>
        <p:spPr/>
        <p:txBody>
          <a:bodyPr numCol="1"/>
          <a:lstStyle/>
          <a:p>
            <a:fld id="{11FB745A-495C-3946-A4D4-0CF381804ECA}" type="slidenum">
              <a:rPr lang="en-US" smtClean="0"/>
              <a:t>17</a:t>
            </a:fld>
            <a:endParaRPr lang="en-US"/>
          </a:p>
        </p:txBody>
      </p:sp>
    </p:spTree>
    <p:extLst>
      <p:ext uri="{BB962C8B-B14F-4D97-AF65-F5344CB8AC3E}">
        <p14:creationId xmlns:p14="http://schemas.microsoft.com/office/powerpoint/2010/main" val="42763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sz="quarter" idx="5"/>
          </p:nvPr>
        </p:nvSpPr>
        <p:spPr/>
        <p:txBody>
          <a:bodyPr numCol="1"/>
          <a:lstStyle/>
          <a:p>
            <a:fld id="{11FB745A-495C-3946-A4D4-0CF381804ECA}" type="slidenum">
              <a:rPr lang="en-US" smtClean="0"/>
              <a:t>24</a:t>
            </a:fld>
            <a:endParaRPr lang="en-US"/>
          </a:p>
        </p:txBody>
      </p:sp>
    </p:spTree>
    <p:extLst>
      <p:ext uri="{BB962C8B-B14F-4D97-AF65-F5344CB8AC3E}">
        <p14:creationId xmlns:p14="http://schemas.microsoft.com/office/powerpoint/2010/main" val="3245109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036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5893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5187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dirty="0"/>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561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6495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marL="0" indent="0">
              <a:buNone/>
            </a:pPr>
            <a:r>
              <a:rPr lang="en-US" dirty="0"/>
              <a:t>Video transcription:</a:t>
            </a:r>
          </a:p>
          <a:p>
            <a:pPr marL="0" indent="0">
              <a:buNone/>
            </a:pPr>
            <a:r>
              <a:rPr lang="en-US" dirty="0"/>
              <a:t>Child: What happens to my eyes when I cry?</a:t>
            </a:r>
          </a:p>
          <a:p>
            <a:pPr marL="0" indent="0">
              <a:buNone/>
            </a:pPr>
            <a:endParaRPr lang="en-US" dirty="0"/>
          </a:p>
          <a:p>
            <a:pPr marL="0" indent="0">
              <a:buNone/>
            </a:pPr>
            <a:r>
              <a:rPr lang="en-US" dirty="0"/>
              <a:t>Scientist: Anytime you cry, you think of tears, whether you're shedding a tear, or crying a bucket of them. All of these tears are produced by something called the lacrimal gland, that's located between the surface of the eye, and the eyelid, just above here.</a:t>
            </a:r>
          </a:p>
          <a:p>
            <a:pPr marL="0" indent="0">
              <a:buNone/>
            </a:pPr>
            <a:endParaRPr lang="en-US" dirty="0"/>
          </a:p>
          <a:p>
            <a:pPr marL="0" indent="0">
              <a:buNone/>
            </a:pPr>
            <a:r>
              <a:rPr lang="en-US" dirty="0"/>
              <a:t>There are three different kinds of tears. The first are basal tears, those are constantly produced, they keep your eye lubricated and nourished. The second kind, reflex tears, are actually produced in response to an irritant, like smoke in the air or a runaway eyelash on the surface of your eye. But what about when your best friend moves away, or you see a sad movie? Those tears, emotional tears, are produced, but scientists still don't know what their purpose is.</a:t>
            </a:r>
          </a:p>
          <a:p>
            <a:endParaRPr lang="en-US" dirty="0"/>
          </a:p>
        </p:txBody>
      </p:sp>
      <p:sp>
        <p:nvSpPr>
          <p:cNvPr id="4" name="Slide Number Placeholder 3"/>
          <p:cNvSpPr>
            <a:spLocks noGrp="1"/>
          </p:cNvSpPr>
          <p:nvPr>
            <p:ph type="sldNum" sz="quarter" idx="5"/>
          </p:nvPr>
        </p:nvSpPr>
        <p:spPr/>
        <p:txBody>
          <a:bodyPr numCol="1"/>
          <a:lstStyle/>
          <a:p>
            <a:fld id="{11FB745A-495C-3946-A4D4-0CF381804ECA}" type="slidenum">
              <a:rPr lang="en-US" smtClean="0"/>
              <a:t>3</a:t>
            </a:fld>
            <a:endParaRPr lang="en-US" dirty="0"/>
          </a:p>
        </p:txBody>
      </p:sp>
    </p:spTree>
    <p:extLst>
      <p:ext uri="{BB962C8B-B14F-4D97-AF65-F5344CB8AC3E}">
        <p14:creationId xmlns:p14="http://schemas.microsoft.com/office/powerpoint/2010/main" val="10112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389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5"/>
          </p:nvPr>
        </p:nvSpPr>
        <p:spPr/>
        <p:txBody>
          <a:bodyPr numCol="1"/>
          <a:lstStyle/>
          <a:p>
            <a:fld id="{11FB745A-495C-3946-A4D4-0CF381804ECA}" type="slidenum">
              <a:rPr lang="en-US" smtClean="0"/>
              <a:t>5</a:t>
            </a:fld>
            <a:endParaRPr lang="en-US"/>
          </a:p>
        </p:txBody>
      </p:sp>
    </p:spTree>
    <p:extLst>
      <p:ext uri="{BB962C8B-B14F-4D97-AF65-F5344CB8AC3E}">
        <p14:creationId xmlns:p14="http://schemas.microsoft.com/office/powerpoint/2010/main" val="1335604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3741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33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idx="12"/>
          </p:nvPr>
        </p:nvSpPr>
        <p:spPr/>
        <p:txBody>
          <a:bodyPr numCol="1"/>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9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endParaRPr lang="en-US"/>
          </a:p>
        </p:txBody>
      </p:sp>
      <p:sp>
        <p:nvSpPr>
          <p:cNvPr id="4" name="Slide Number Placeholder 3"/>
          <p:cNvSpPr>
            <a:spLocks noGrp="1"/>
          </p:cNvSpPr>
          <p:nvPr>
            <p:ph type="sldNum" sz="quarter" idx="5"/>
          </p:nvPr>
        </p:nvSpPr>
        <p:spPr/>
        <p:txBody>
          <a:bodyPr numCol="1"/>
          <a:lstStyle/>
          <a:p>
            <a:fld id="{11FB745A-495C-3946-A4D4-0CF381804ECA}" type="slidenum">
              <a:rPr lang="en-US" smtClean="0"/>
              <a:t>10</a:t>
            </a:fld>
            <a:endParaRPr lang="en-US"/>
          </a:p>
        </p:txBody>
      </p:sp>
    </p:spTree>
    <p:extLst>
      <p:ext uri="{BB962C8B-B14F-4D97-AF65-F5344CB8AC3E}">
        <p14:creationId xmlns:p14="http://schemas.microsoft.com/office/powerpoint/2010/main" val="2284829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
        <p:cNvGrpSpPr/>
        <p:nvPr/>
      </p:nvGrpSpPr>
      <p:grpSpPr>
        <a:xfrm>
          <a:off x="0" y="0"/>
          <a:ext cx="0" cy="0"/>
          <a:chOff x="0" y="0"/>
          <a:chExt cx="0" cy="0"/>
        </a:xfrm>
      </p:grpSpPr>
      <p:sp>
        <p:nvSpPr>
          <p:cNvPr id="16" name="Google Shape;16;p4"/>
          <p:cNvSpPr txBox="1">
            <a:spLocks noGrp="1"/>
          </p:cNvSpPr>
          <p:nvPr>
            <p:ph type="title"/>
          </p:nvPr>
        </p:nvSpPr>
        <p:spPr>
          <a:xfrm>
            <a:off x="533400" y="402449"/>
            <a:ext cx="10058400" cy="1325563"/>
          </a:xfrm>
          <a:prstGeom prst="rect">
            <a:avLst/>
          </a:prstGeom>
          <a:noFill/>
          <a:ln>
            <a:noFill/>
          </a:ln>
        </p:spPr>
        <p:txBody>
          <a:bodyPr spcFirstLastPara="1" wrap="square" lIns="91425" tIns="45700" rIns="91425" bIns="45700" numCol="1" anchor="ctr" anchorCtr="0">
            <a:noAutofit/>
          </a:bodyPr>
          <a:lstStyle>
            <a:lvl1pPr marR="0" lvl="0" algn="l" rtl="0">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17" name="Google Shape;17;p4"/>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8" name="Google Shape;18;p4"/>
          <p:cNvSpPr txBox="1">
            <a:spLocks noGrp="1"/>
          </p:cNvSpPr>
          <p:nvPr>
            <p:ph type="body" idx="2"/>
          </p:nvPr>
        </p:nvSpPr>
        <p:spPr>
          <a:xfrm>
            <a:off x="533400" y="3124200"/>
            <a:ext cx="5711825" cy="914400"/>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1" name="Google Shape;21;p4"/>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2" name="Google Shape;22;p4"/>
          <p:cNvSpPr txBox="1">
            <a:spLocks noGrp="1"/>
          </p:cNvSpPr>
          <p:nvPr>
            <p:ph type="body" idx="4"/>
          </p:nvPr>
        </p:nvSpPr>
        <p:spPr>
          <a:xfrm>
            <a:off x="533400" y="4857736"/>
            <a:ext cx="11049000" cy="1242534"/>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pic>
        <p:nvPicPr>
          <p:cNvPr id="2" name="Picture 1" descr="A picture containing text, clipart&#10;&#10;Description automatically generated">
            <a:extLst>
              <a:ext uri="{FF2B5EF4-FFF2-40B4-BE49-F238E27FC236}">
                <a16:creationId xmlns:a16="http://schemas.microsoft.com/office/drawing/2014/main" id="{CE68A162-792E-A0CB-E015-9FA7E5705216}"/>
              </a:ext>
            </a:extLst>
          </p:cNvPr>
          <p:cNvPicPr>
            <a:picLocks noChangeAspect="1"/>
          </p:cNvPicPr>
          <p:nvPr userDrawn="1"/>
        </p:nvPicPr>
        <p:blipFill>
          <a:blip r:embed="rId2"/>
          <a:stretch>
            <a:fillRect/>
          </a:stretch>
        </p:blipFill>
        <p:spPr>
          <a:xfrm>
            <a:off x="8951218" y="3106002"/>
            <a:ext cx="1453896" cy="913191"/>
          </a:xfrm>
          <a:prstGeom prst="rect">
            <a:avLst/>
          </a:prstGeom>
        </p:spPr>
      </p:pic>
      <p:pic>
        <p:nvPicPr>
          <p:cNvPr id="3" name="Google Shape;19;p4" descr="GSA Starmark logo">
            <a:extLst>
              <a:ext uri="{FF2B5EF4-FFF2-40B4-BE49-F238E27FC236}">
                <a16:creationId xmlns:a16="http://schemas.microsoft.com/office/drawing/2014/main" id="{A86A1C2A-0A4E-23BF-CDDA-41FD42A16F5D}"/>
              </a:ext>
            </a:extLst>
          </p:cNvPr>
          <p:cNvPicPr preferRelativeResize="0"/>
          <p:nvPr userDrawn="1"/>
        </p:nvPicPr>
        <p:blipFill rotWithShape="1">
          <a:blip r:embed="rId3">
            <a:alphaModFix/>
          </a:blip>
          <a:srcRect/>
          <a:stretch/>
        </p:blipFill>
        <p:spPr>
          <a:xfrm>
            <a:off x="7850133" y="3111500"/>
            <a:ext cx="914400" cy="914400"/>
          </a:xfrm>
          <a:prstGeom prst="rect">
            <a:avLst/>
          </a:prstGeom>
          <a:noFill/>
          <a:ln>
            <a:noFill/>
          </a:ln>
        </p:spPr>
      </p:pic>
      <p:pic>
        <p:nvPicPr>
          <p:cNvPr id="5" name="Google Shape;20;p4" descr="Seal of the CIO Council">
            <a:extLst>
              <a:ext uri="{FF2B5EF4-FFF2-40B4-BE49-F238E27FC236}">
                <a16:creationId xmlns:a16="http://schemas.microsoft.com/office/drawing/2014/main" id="{0B071006-85A4-7ED1-8B46-1F5C9A329DA6}"/>
              </a:ext>
            </a:extLst>
          </p:cNvPr>
          <p:cNvPicPr preferRelativeResize="0"/>
          <p:nvPr userDrawn="1"/>
        </p:nvPicPr>
        <p:blipFill rotWithShape="1">
          <a:blip r:embed="rId4">
            <a:alphaModFix/>
          </a:blip>
          <a:srcRect/>
          <a:stretch/>
        </p:blipFill>
        <p:spPr>
          <a:xfrm>
            <a:off x="10591800" y="3073563"/>
            <a:ext cx="979610" cy="97807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nner Slide_ L1 - Bullets ,Image">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159CA15-36F4-0A4A-9B96-9814D08A1A89}"/>
              </a:ext>
            </a:extLst>
          </p:cNvPr>
          <p:cNvSpPr>
            <a:spLocks noGrp="1"/>
          </p:cNvSpPr>
          <p:nvPr>
            <p:ph type="title" hasCustomPrompt="1"/>
          </p:nvPr>
        </p:nvSpPr>
        <p:spPr>
          <a:xfrm>
            <a:off x="640080" y="457200"/>
            <a:ext cx="10672412" cy="524256"/>
          </a:xfrm>
          <a:prstGeom prst="rect">
            <a:avLst/>
          </a:prstGeom>
        </p:spPr>
        <p:txBody>
          <a:bodyPr vert="horz" lIns="91440" tIns="45720" rIns="91440" bIns="45720" numCol="1" rtlCol="0" anchor="ctr">
            <a:normAutofit/>
          </a:bodyPr>
          <a:lstStyle>
            <a:lvl1pPr>
              <a:defRPr b="0" i="0">
                <a:solidFill>
                  <a:srgbClr val="0F5CA1"/>
                </a:solidFill>
                <a:latin typeface="Rockwell" panose="02060603020205020403" pitchFamily="18" charset="77"/>
              </a:defRPr>
            </a:lvl1pPr>
          </a:lstStyle>
          <a:p>
            <a:r>
              <a:rPr lang="en-US" dirty="0"/>
              <a:t>Click to add a header for this slide</a:t>
            </a:r>
          </a:p>
        </p:txBody>
      </p:sp>
      <p:sp>
        <p:nvSpPr>
          <p:cNvPr id="13" name="Text Placeholder 2">
            <a:extLst>
              <a:ext uri="{FF2B5EF4-FFF2-40B4-BE49-F238E27FC236}">
                <a16:creationId xmlns:a16="http://schemas.microsoft.com/office/drawing/2014/main" id="{E8C89424-F423-5147-889E-EDE67A508403}"/>
              </a:ext>
            </a:extLst>
          </p:cNvPr>
          <p:cNvSpPr>
            <a:spLocks noGrp="1"/>
          </p:cNvSpPr>
          <p:nvPr>
            <p:ph idx="1" hasCustomPrompt="1"/>
          </p:nvPr>
        </p:nvSpPr>
        <p:spPr>
          <a:xfrm>
            <a:off x="777240" y="1417320"/>
            <a:ext cx="6363789" cy="3566160"/>
          </a:xfrm>
          <a:prstGeom prst="rect">
            <a:avLst/>
          </a:prstGeom>
        </p:spPr>
        <p:txBody>
          <a:bodyPr vert="horz" lIns="91440" tIns="45720" rIns="91440" bIns="45720" numCol="1" rtlCol="0">
            <a:normAutofit/>
          </a:bodyPr>
          <a:lstStyle>
            <a:lvl1pPr marL="457200" indent="-457200">
              <a:lnSpc>
                <a:spcPct val="150000"/>
              </a:lnSpc>
              <a:buClr>
                <a:schemeClr val="accent2"/>
              </a:buClr>
              <a:buSzPct val="115000"/>
              <a:buFont typeface="Wingdings" pitchFamily="2" charset="2"/>
              <a:buChar char="§"/>
              <a:defRPr sz="2000" b="0" i="0">
                <a:solidFill>
                  <a:schemeClr val="accent3"/>
                </a:solidFill>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000" b="0" i="0">
                <a:solidFill>
                  <a:schemeClr val="accent3"/>
                </a:solidFill>
                <a:latin typeface="Arial" panose="020B0604020202020204" pitchFamily="34" charset="0"/>
                <a:cs typeface="Arial" panose="020B0604020202020204" pitchFamily="34" charset="0"/>
              </a:defRPr>
            </a:lvl2pPr>
          </a:lstStyle>
          <a:p>
            <a:pPr lvl="0"/>
            <a:r>
              <a:rPr lang="en-US" dirty="0"/>
              <a:t>Click to add level 1 bullets</a:t>
            </a:r>
          </a:p>
          <a:p>
            <a:pPr lvl="1"/>
            <a:r>
              <a:rPr lang="en-US" dirty="0"/>
              <a:t>Click to add level 2 bullets</a:t>
            </a:r>
          </a:p>
        </p:txBody>
      </p:sp>
      <p:sp>
        <p:nvSpPr>
          <p:cNvPr id="8" name="Picture Placeholder 3">
            <a:extLst>
              <a:ext uri="{FF2B5EF4-FFF2-40B4-BE49-F238E27FC236}">
                <a16:creationId xmlns:a16="http://schemas.microsoft.com/office/drawing/2014/main" id="{63EE4EDD-4640-544F-BD49-99FEDA480A4A}"/>
              </a:ext>
            </a:extLst>
          </p:cNvPr>
          <p:cNvSpPr>
            <a:spLocks noGrp="1"/>
          </p:cNvSpPr>
          <p:nvPr>
            <p:ph type="pic" sz="quarter" idx="14" hasCustomPrompt="1"/>
          </p:nvPr>
        </p:nvSpPr>
        <p:spPr>
          <a:xfrm>
            <a:off x="7453724" y="1417320"/>
            <a:ext cx="3858768" cy="3566160"/>
          </a:xfrm>
          <a:prstGeom prst="rect">
            <a:avLst/>
          </a:prstGeom>
        </p:spPr>
        <p:txBody>
          <a:bodyPr numCol="1" anchor="ctr"/>
          <a:lstStyle>
            <a:lvl1pPr marL="0" indent="0" algn="ctr">
              <a:buNone/>
              <a:defRPr sz="2000" b="0" i="0" baseline="0">
                <a:solidFill>
                  <a:schemeClr val="accent3"/>
                </a:solidFill>
                <a:latin typeface="Lato Light" panose="020F0302020204030203" pitchFamily="34" charset="77"/>
                <a:ea typeface="Roboto Light" charset="0"/>
                <a:cs typeface="Lato Light" panose="020F0302020204030203" pitchFamily="34" charset="77"/>
              </a:defRPr>
            </a:lvl1pPr>
          </a:lstStyle>
          <a:p>
            <a:r>
              <a:rPr lang="en-US" dirty="0"/>
              <a:t>Click to add an image</a:t>
            </a:r>
          </a:p>
        </p:txBody>
      </p:sp>
      <p:sp>
        <p:nvSpPr>
          <p:cNvPr id="12" name="Footer Placeholder 15">
            <a:extLst>
              <a:ext uri="{FF2B5EF4-FFF2-40B4-BE49-F238E27FC236}">
                <a16:creationId xmlns:a16="http://schemas.microsoft.com/office/drawing/2014/main" id="{4CA835D1-2D29-3E46-AEC1-318D0C147E74}"/>
              </a:ext>
            </a:extLst>
          </p:cNvPr>
          <p:cNvSpPr>
            <a:spLocks noGrp="1"/>
          </p:cNvSpPr>
          <p:nvPr>
            <p:ph type="ftr" sz="quarter" idx="12"/>
          </p:nvPr>
        </p:nvSpPr>
        <p:spPr>
          <a:xfrm>
            <a:off x="3016022" y="6017323"/>
            <a:ext cx="8067990" cy="554853"/>
          </a:xfrm>
          <a:prstGeom prst="rect">
            <a:avLst/>
          </a:prstGeom>
        </p:spPr>
        <p:txBody>
          <a:bodyPr numCol="1"/>
          <a:lstStyle>
            <a:lvl1pPr>
              <a:defRPr sz="1200">
                <a:solidFill>
                  <a:schemeClr val="accent3"/>
                </a:solidFill>
              </a:defRPr>
            </a:lvl1pPr>
          </a:lstStyle>
          <a:p>
            <a:endParaRPr lang="en-US" dirty="0"/>
          </a:p>
        </p:txBody>
      </p:sp>
      <p:sp>
        <p:nvSpPr>
          <p:cNvPr id="11" name="Slide Number Placeholder 5">
            <a:extLst>
              <a:ext uri="{FF2B5EF4-FFF2-40B4-BE49-F238E27FC236}">
                <a16:creationId xmlns:a16="http://schemas.microsoft.com/office/drawing/2014/main" id="{F20F77B8-B7D0-0648-8632-1256FC5D38EA}"/>
              </a:ext>
            </a:extLst>
          </p:cNvPr>
          <p:cNvSpPr>
            <a:spLocks noGrp="1"/>
          </p:cNvSpPr>
          <p:nvPr>
            <p:ph type="sldNum" sz="quarter" idx="11"/>
          </p:nvPr>
        </p:nvSpPr>
        <p:spPr>
          <a:xfrm>
            <a:off x="11380157" y="6207051"/>
            <a:ext cx="545543" cy="365125"/>
          </a:xfrm>
          <a:prstGeom prst="rect">
            <a:avLst/>
          </a:prstGeom>
        </p:spPr>
        <p:txBody>
          <a:bodyPr numCol="1"/>
          <a:lstStyle>
            <a:lvl1pPr>
              <a:defRPr>
                <a:solidFill>
                  <a:schemeClr val="accent3"/>
                </a:solidFill>
              </a:defRPr>
            </a:lvl1pPr>
          </a:lstStyle>
          <a:p>
            <a:fld id="{EDC71CDC-BCA3-164D-B2A4-037F1FA9EBAB}" type="slidenum">
              <a:rPr lang="en-US" smtClean="0"/>
              <a:pPr/>
              <a:t>‹#›</a:t>
            </a:fld>
            <a:endParaRPr lang="en-US" dirty="0"/>
          </a:p>
        </p:txBody>
      </p:sp>
      <p:cxnSp>
        <p:nvCxnSpPr>
          <p:cNvPr id="15" name="Straight Connector 14">
            <a:extLst>
              <a:ext uri="{FF2B5EF4-FFF2-40B4-BE49-F238E27FC236}">
                <a16:creationId xmlns:a16="http://schemas.microsoft.com/office/drawing/2014/main" id="{CC559D41-4DF4-C84F-9039-D073B7F8CC59}"/>
              </a:ext>
              <a:ext uri="{C183D7F6-B498-43B3-948B-1728B52AA6E4}">
                <adec:decorative xmlns:adec="http://schemas.microsoft.com/office/drawing/2017/decorative" val="1"/>
              </a:ext>
            </a:extLst>
          </p:cNvPr>
          <p:cNvCxnSpPr>
            <a:cxnSpLocks/>
          </p:cNvCxnSpPr>
          <p:nvPr userDrawn="1"/>
        </p:nvCxnSpPr>
        <p:spPr>
          <a:xfrm>
            <a:off x="640080" y="1101342"/>
            <a:ext cx="1081430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ner Slide_ L1_Tabl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E3F1A521-037E-2A4B-B723-A9D6CD5AE28F}"/>
              </a:ext>
            </a:extLst>
          </p:cNvPr>
          <p:cNvSpPr>
            <a:spLocks noGrp="1"/>
          </p:cNvSpPr>
          <p:nvPr>
            <p:ph type="title" hasCustomPrompt="1"/>
          </p:nvPr>
        </p:nvSpPr>
        <p:spPr>
          <a:xfrm>
            <a:off x="640080" y="457200"/>
            <a:ext cx="10672412" cy="524256"/>
          </a:xfrm>
          <a:prstGeom prst="rect">
            <a:avLst/>
          </a:prstGeom>
        </p:spPr>
        <p:txBody>
          <a:bodyPr vert="horz" lIns="91440" tIns="45720" rIns="91440" bIns="45720" numCol="1" rtlCol="0" anchor="ctr">
            <a:normAutofit/>
          </a:bodyPr>
          <a:lstStyle>
            <a:lvl1pPr>
              <a:defRPr b="0" i="0">
                <a:solidFill>
                  <a:srgbClr val="0F5CA1"/>
                </a:solidFill>
                <a:latin typeface="Rockwell" panose="02060603020205020403" pitchFamily="18" charset="77"/>
              </a:defRPr>
            </a:lvl1pPr>
          </a:lstStyle>
          <a:p>
            <a:r>
              <a:rPr lang="en-US" dirty="0"/>
              <a:t>Click to add a header for this slide</a:t>
            </a:r>
          </a:p>
        </p:txBody>
      </p:sp>
      <p:sp>
        <p:nvSpPr>
          <p:cNvPr id="10" name="Table Placeholder 3">
            <a:extLst>
              <a:ext uri="{FF2B5EF4-FFF2-40B4-BE49-F238E27FC236}">
                <a16:creationId xmlns:a16="http://schemas.microsoft.com/office/drawing/2014/main" id="{764805E3-7956-6948-BEB1-DB416A33B67A}"/>
              </a:ext>
            </a:extLst>
          </p:cNvPr>
          <p:cNvSpPr>
            <a:spLocks noGrp="1"/>
          </p:cNvSpPr>
          <p:nvPr>
            <p:ph type="tbl" sz="quarter" idx="14"/>
          </p:nvPr>
        </p:nvSpPr>
        <p:spPr>
          <a:xfrm>
            <a:off x="777766" y="1417319"/>
            <a:ext cx="10474164" cy="3562181"/>
          </a:xfrm>
          <a:prstGeom prst="rect">
            <a:avLst/>
          </a:prstGeom>
        </p:spPr>
        <p:txBody>
          <a:bodyPr numCol="1"/>
          <a:lstStyle/>
          <a:p>
            <a:endParaRPr lang="en-US"/>
          </a:p>
        </p:txBody>
      </p:sp>
      <p:sp>
        <p:nvSpPr>
          <p:cNvPr id="15" name="Footer Placeholder 15">
            <a:extLst>
              <a:ext uri="{FF2B5EF4-FFF2-40B4-BE49-F238E27FC236}">
                <a16:creationId xmlns:a16="http://schemas.microsoft.com/office/drawing/2014/main" id="{BECA2165-5B4F-8F45-BF9D-B9A51D9C0795}"/>
              </a:ext>
            </a:extLst>
          </p:cNvPr>
          <p:cNvSpPr>
            <a:spLocks noGrp="1"/>
          </p:cNvSpPr>
          <p:nvPr>
            <p:ph type="ftr" sz="quarter" idx="12"/>
          </p:nvPr>
        </p:nvSpPr>
        <p:spPr>
          <a:xfrm>
            <a:off x="3016022" y="6017323"/>
            <a:ext cx="8067990" cy="554853"/>
          </a:xfrm>
          <a:prstGeom prst="rect">
            <a:avLst/>
          </a:prstGeom>
        </p:spPr>
        <p:txBody>
          <a:bodyPr numCol="1"/>
          <a:lstStyle>
            <a:lvl1pPr>
              <a:defRPr sz="1200">
                <a:solidFill>
                  <a:schemeClr val="accent3"/>
                </a:solidFill>
              </a:defRPr>
            </a:lvl1pPr>
          </a:lstStyle>
          <a:p>
            <a:endParaRPr lang="en-US" dirty="0"/>
          </a:p>
        </p:txBody>
      </p:sp>
      <p:sp>
        <p:nvSpPr>
          <p:cNvPr id="13" name="Slide Number Placeholder 5">
            <a:extLst>
              <a:ext uri="{FF2B5EF4-FFF2-40B4-BE49-F238E27FC236}">
                <a16:creationId xmlns:a16="http://schemas.microsoft.com/office/drawing/2014/main" id="{19DF2CF7-F2D3-0B4A-AF67-87D7181F755A}"/>
              </a:ext>
            </a:extLst>
          </p:cNvPr>
          <p:cNvSpPr>
            <a:spLocks noGrp="1"/>
          </p:cNvSpPr>
          <p:nvPr>
            <p:ph type="sldNum" sz="quarter" idx="11"/>
          </p:nvPr>
        </p:nvSpPr>
        <p:spPr>
          <a:xfrm>
            <a:off x="11380157" y="6207051"/>
            <a:ext cx="545543" cy="365125"/>
          </a:xfrm>
          <a:prstGeom prst="rect">
            <a:avLst/>
          </a:prstGeom>
        </p:spPr>
        <p:txBody>
          <a:bodyPr numCol="1"/>
          <a:lstStyle>
            <a:lvl1pPr>
              <a:defRPr>
                <a:solidFill>
                  <a:schemeClr val="accent3"/>
                </a:solidFill>
              </a:defRPr>
            </a:lvl1pPr>
          </a:lstStyle>
          <a:p>
            <a:fld id="{EDC71CDC-BCA3-164D-B2A4-037F1FA9EBAB}" type="slidenum">
              <a:rPr lang="en-US" smtClean="0"/>
              <a:pPr/>
              <a:t>‹#›</a:t>
            </a:fld>
            <a:endParaRPr lang="en-US" dirty="0"/>
          </a:p>
        </p:txBody>
      </p:sp>
      <p:cxnSp>
        <p:nvCxnSpPr>
          <p:cNvPr id="9" name="Straight Connector 8">
            <a:extLst>
              <a:ext uri="{FF2B5EF4-FFF2-40B4-BE49-F238E27FC236}">
                <a16:creationId xmlns:a16="http://schemas.microsoft.com/office/drawing/2014/main" id="{6CF3E420-22DF-5642-9138-8B0DAF642EBB}"/>
              </a:ext>
              <a:ext uri="{C183D7F6-B498-43B3-948B-1728B52AA6E4}">
                <adec:decorative xmlns:adec="http://schemas.microsoft.com/office/drawing/2017/decorative" val="1"/>
              </a:ext>
            </a:extLst>
          </p:cNvPr>
          <p:cNvCxnSpPr>
            <a:cxnSpLocks/>
          </p:cNvCxnSpPr>
          <p:nvPr userDrawn="1"/>
        </p:nvCxnSpPr>
        <p:spPr>
          <a:xfrm>
            <a:off x="640080" y="1101342"/>
            <a:ext cx="1081430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39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No Logos">
  <p:cSld name="Title Slide No Logo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533400" y="402449"/>
            <a:ext cx="10058400" cy="1325563"/>
          </a:xfrm>
          <a:prstGeom prst="rect">
            <a:avLst/>
          </a:prstGeom>
          <a:noFill/>
          <a:ln>
            <a:noFill/>
          </a:ln>
        </p:spPr>
        <p:txBody>
          <a:bodyPr spcFirstLastPara="1" wrap="square" lIns="91425" tIns="45700" rIns="91425" bIns="45700" numCol="1" anchor="ctr" anchorCtr="0">
            <a:noAutofit/>
          </a:bodyPr>
          <a:lstStyle>
            <a:lvl1pPr marR="0" lvl="0" algn="l" rtl="0">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25" name="Google Shape;25;p7"/>
          <p:cNvSpPr txBox="1">
            <a:spLocks noGrp="1"/>
          </p:cNvSpPr>
          <p:nvPr>
            <p:ph type="body" idx="1"/>
          </p:nvPr>
        </p:nvSpPr>
        <p:spPr>
          <a:xfrm>
            <a:off x="533400" y="1891357"/>
            <a:ext cx="10058400" cy="1066800"/>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480"/>
              </a:spcBef>
              <a:spcAft>
                <a:spcPts val="0"/>
              </a:spcAft>
              <a:buClr>
                <a:schemeClr val="lt1"/>
              </a:buClr>
              <a:buSzPts val="2400"/>
              <a:buFont typeface="Arial"/>
              <a:buNone/>
              <a:defRPr sz="2400" b="1" i="1"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6" name="Google Shape;26;p7"/>
          <p:cNvSpPr txBox="1">
            <a:spLocks noGrp="1"/>
          </p:cNvSpPr>
          <p:nvPr>
            <p:ph type="body" idx="2"/>
          </p:nvPr>
        </p:nvSpPr>
        <p:spPr>
          <a:xfrm>
            <a:off x="533400" y="3124200"/>
            <a:ext cx="5711825" cy="914400"/>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64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7" name="Google Shape;27;p7"/>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480"/>
              </a:spcBef>
              <a:spcAft>
                <a:spcPts val="0"/>
              </a:spcAft>
              <a:buClr>
                <a:srgbClr val="006197"/>
              </a:buClr>
              <a:buSzPts val="2400"/>
              <a:buFont typeface="Arial"/>
              <a:buNone/>
              <a:defRPr sz="2400" b="1" i="1" u="none" strike="noStrike" cap="none">
                <a:solidFill>
                  <a:srgbClr val="006197"/>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8" name="Google Shape;28;p7"/>
          <p:cNvSpPr txBox="1">
            <a:spLocks noGrp="1"/>
          </p:cNvSpPr>
          <p:nvPr>
            <p:ph type="body" idx="4"/>
          </p:nvPr>
        </p:nvSpPr>
        <p:spPr>
          <a:xfrm>
            <a:off x="533400" y="4857736"/>
            <a:ext cx="11049000" cy="1242534"/>
          </a:xfrm>
          <a:prstGeom prst="rect">
            <a:avLst/>
          </a:prstGeom>
          <a:noFill/>
          <a:ln>
            <a:noFill/>
          </a:ln>
        </p:spPr>
        <p:txBody>
          <a:bodyPr spcFirstLastPara="1" wrap="square" lIns="91425" tIns="45700" rIns="91425" bIns="45700" numCol="1" anchor="ctr" anchorCtr="0">
            <a:noAutofit/>
          </a:bodyPr>
          <a:lstStyle>
            <a:lvl1pPr marL="457200" marR="0" lvl="0" indent="-228600" algn="l" rtl="0">
              <a:spcBef>
                <a:spcPts val="880"/>
              </a:spcBef>
              <a:spcAft>
                <a:spcPts val="0"/>
              </a:spcAft>
              <a:buClr>
                <a:srgbClr val="006197"/>
              </a:buClr>
              <a:buSzPts val="4400"/>
              <a:buFont typeface="Arial"/>
              <a:buNone/>
              <a:defRPr sz="4400" b="1" i="0" u="none" strike="noStrike" cap="none">
                <a:solidFill>
                  <a:srgbClr val="006197"/>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pPr lvl="0"/>
            <a:r>
              <a:rPr lang="en-US"/>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371600"/>
            <a:ext cx="11277600" cy="49377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38" name="Google Shape;38;p6"/>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numCol="1"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2 Content Columns">
  <p:cSld name="Title and 2 Content Columns">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dirty="0"/>
          </a:p>
        </p:txBody>
      </p:sp>
      <p:sp>
        <p:nvSpPr>
          <p:cNvPr id="41" name="Google Shape;41;p8"/>
          <p:cNvSpPr txBox="1">
            <a:spLocks noGrp="1"/>
          </p:cNvSpPr>
          <p:nvPr>
            <p:ph type="body" idx="1"/>
          </p:nvPr>
        </p:nvSpPr>
        <p:spPr>
          <a:xfrm>
            <a:off x="457200" y="1371600"/>
            <a:ext cx="5486400" cy="49377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dirty="0"/>
          </a:p>
        </p:txBody>
      </p:sp>
      <p:sp>
        <p:nvSpPr>
          <p:cNvPr id="42" name="Google Shape;42;p8"/>
          <p:cNvSpPr txBox="1">
            <a:spLocks noGrp="1"/>
          </p:cNvSpPr>
          <p:nvPr>
            <p:ph type="body" idx="2"/>
          </p:nvPr>
        </p:nvSpPr>
        <p:spPr>
          <a:xfrm>
            <a:off x="6248400" y="1371600"/>
            <a:ext cx="5486400" cy="495300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3" name="Google Shape;43;p8"/>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numCol="1"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2 Content Columns + Headings">
  <p:cSld name="Title and 2 Content Columns + Headings">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9"/>
          <p:cNvSpPr txBox="1">
            <a:spLocks noGrp="1"/>
          </p:cNvSpPr>
          <p:nvPr>
            <p:ph type="body" idx="1"/>
          </p:nvPr>
        </p:nvSpPr>
        <p:spPr>
          <a:xfrm>
            <a:off x="457200" y="1371600"/>
            <a:ext cx="5486400" cy="762000"/>
          </a:xfrm>
          <a:prstGeom prst="rect">
            <a:avLst/>
          </a:prstGeom>
          <a:noFill/>
          <a:ln>
            <a:noFill/>
          </a:ln>
        </p:spPr>
        <p:txBody>
          <a:bodyPr spcFirstLastPara="1" wrap="square" lIns="91425" tIns="45700" rIns="91425" bIns="45700" numCol="1" anchor="ctr"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7" name="Google Shape;47;p9"/>
          <p:cNvSpPr txBox="1">
            <a:spLocks noGrp="1"/>
          </p:cNvSpPr>
          <p:nvPr>
            <p:ph type="body" idx="2"/>
          </p:nvPr>
        </p:nvSpPr>
        <p:spPr>
          <a:xfrm>
            <a:off x="457200" y="2286000"/>
            <a:ext cx="5486400" cy="40233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8" name="Google Shape;48;p9"/>
          <p:cNvSpPr txBox="1">
            <a:spLocks noGrp="1"/>
          </p:cNvSpPr>
          <p:nvPr>
            <p:ph type="body" idx="3"/>
          </p:nvPr>
        </p:nvSpPr>
        <p:spPr>
          <a:xfrm>
            <a:off x="6250806" y="1371600"/>
            <a:ext cx="5486400" cy="762000"/>
          </a:xfrm>
          <a:prstGeom prst="rect">
            <a:avLst/>
          </a:prstGeom>
          <a:noFill/>
          <a:ln>
            <a:noFill/>
          </a:ln>
        </p:spPr>
        <p:txBody>
          <a:bodyPr spcFirstLastPara="1" wrap="square" lIns="91425" tIns="45700" rIns="91425" bIns="45700" numCol="1" anchor="ctr"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49" name="Google Shape;49;p9"/>
          <p:cNvSpPr txBox="1">
            <a:spLocks noGrp="1"/>
          </p:cNvSpPr>
          <p:nvPr>
            <p:ph type="body" idx="4"/>
          </p:nvPr>
        </p:nvSpPr>
        <p:spPr>
          <a:xfrm>
            <a:off x="6248400" y="2286000"/>
            <a:ext cx="5486400" cy="403860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0" name="Google Shape;50;p9"/>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numCol="1"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3 Content Columns">
  <p:cSld name="Title and 3 Content Columns">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3" name="Google Shape;53;p10"/>
          <p:cNvSpPr txBox="1">
            <a:spLocks noGrp="1"/>
          </p:cNvSpPr>
          <p:nvPr>
            <p:ph type="body" idx="1"/>
          </p:nvPr>
        </p:nvSpPr>
        <p:spPr>
          <a:xfrm>
            <a:off x="457200" y="1371600"/>
            <a:ext cx="3474720" cy="49377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4" name="Google Shape;54;p10"/>
          <p:cNvSpPr txBox="1">
            <a:spLocks noGrp="1"/>
          </p:cNvSpPr>
          <p:nvPr>
            <p:ph type="body" idx="2"/>
          </p:nvPr>
        </p:nvSpPr>
        <p:spPr>
          <a:xfrm>
            <a:off x="4358640" y="1371600"/>
            <a:ext cx="3474720" cy="495300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5" name="Google Shape;55;p10"/>
          <p:cNvSpPr txBox="1">
            <a:spLocks noGrp="1"/>
          </p:cNvSpPr>
          <p:nvPr>
            <p:ph type="body" idx="3"/>
          </p:nvPr>
        </p:nvSpPr>
        <p:spPr>
          <a:xfrm>
            <a:off x="8229600" y="1371600"/>
            <a:ext cx="3474720" cy="495300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90000"/>
              </a:lnSpc>
              <a:spcBef>
                <a:spcPts val="700"/>
              </a:spcBef>
              <a:spcAft>
                <a:spcPts val="0"/>
              </a:spcAft>
              <a:buClr>
                <a:srgbClr val="28376D"/>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56" name="Google Shape;56;p10"/>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numCol="1"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3 Content Columns + Headings">
  <p:cSld name="Title and 3 Content Columns + Headings">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11"/>
          <p:cNvSpPr txBox="1">
            <a:spLocks noGrp="1"/>
          </p:cNvSpPr>
          <p:nvPr>
            <p:ph type="body" idx="1"/>
          </p:nvPr>
        </p:nvSpPr>
        <p:spPr>
          <a:xfrm>
            <a:off x="457200" y="1371600"/>
            <a:ext cx="3474720" cy="762000"/>
          </a:xfrm>
          <a:prstGeom prst="rect">
            <a:avLst/>
          </a:prstGeom>
          <a:noFill/>
          <a:ln>
            <a:noFill/>
          </a:ln>
        </p:spPr>
        <p:txBody>
          <a:bodyPr spcFirstLastPara="1" wrap="square" lIns="91425" tIns="45700" rIns="91425" bIns="45700" numCol="1"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3366"/>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0" name="Google Shape;60;p11"/>
          <p:cNvSpPr txBox="1">
            <a:spLocks noGrp="1"/>
          </p:cNvSpPr>
          <p:nvPr>
            <p:ph type="body" idx="2"/>
          </p:nvPr>
        </p:nvSpPr>
        <p:spPr>
          <a:xfrm>
            <a:off x="457200" y="2286000"/>
            <a:ext cx="3474720" cy="40233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1" name="Google Shape;61;p11"/>
          <p:cNvSpPr txBox="1">
            <a:spLocks noGrp="1"/>
          </p:cNvSpPr>
          <p:nvPr>
            <p:ph type="body" idx="3"/>
          </p:nvPr>
        </p:nvSpPr>
        <p:spPr>
          <a:xfrm>
            <a:off x="4358640" y="1374808"/>
            <a:ext cx="3474720" cy="762000"/>
          </a:xfrm>
          <a:prstGeom prst="rect">
            <a:avLst/>
          </a:prstGeom>
          <a:noFill/>
          <a:ln>
            <a:noFill/>
          </a:ln>
        </p:spPr>
        <p:txBody>
          <a:bodyPr spcFirstLastPara="1" wrap="square" lIns="91425" tIns="45700" rIns="91425" bIns="45700" numCol="1"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6197"/>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2" name="Google Shape;62;p11"/>
          <p:cNvSpPr txBox="1">
            <a:spLocks noGrp="1"/>
          </p:cNvSpPr>
          <p:nvPr>
            <p:ph type="body" idx="4"/>
          </p:nvPr>
        </p:nvSpPr>
        <p:spPr>
          <a:xfrm>
            <a:off x="4358640" y="2286000"/>
            <a:ext cx="3474720" cy="40233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100000"/>
              </a:lnSpc>
              <a:spcBef>
                <a:spcPts val="700"/>
              </a:spcBef>
              <a:spcAft>
                <a:spcPts val="0"/>
              </a:spcAft>
              <a:buClr>
                <a:srgbClr val="006197"/>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100000"/>
              </a:lnSpc>
              <a:spcBef>
                <a:spcPts val="700"/>
              </a:spcBef>
              <a:spcAft>
                <a:spcPts val="0"/>
              </a:spcAft>
              <a:buClr>
                <a:srgbClr val="006197"/>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3" name="Google Shape;63;p11"/>
          <p:cNvSpPr txBox="1">
            <a:spLocks noGrp="1"/>
          </p:cNvSpPr>
          <p:nvPr>
            <p:ph type="body" idx="5"/>
          </p:nvPr>
        </p:nvSpPr>
        <p:spPr>
          <a:xfrm>
            <a:off x="8229600" y="1371600"/>
            <a:ext cx="3474720" cy="762000"/>
          </a:xfrm>
          <a:prstGeom prst="rect">
            <a:avLst/>
          </a:prstGeom>
          <a:noFill/>
          <a:ln>
            <a:noFill/>
          </a:ln>
        </p:spPr>
        <p:txBody>
          <a:bodyPr spcFirstLastPara="1" wrap="square" lIns="91425" tIns="45700" rIns="91425" bIns="45700" numCol="1" anchor="t" anchorCtr="0">
            <a:noAutofit/>
          </a:bodyPr>
          <a:lstStyle>
            <a:lvl1pPr marL="457200" marR="0" lvl="0" indent="-228600" algn="l" rtl="0">
              <a:lnSpc>
                <a:spcPct val="90000"/>
              </a:lnSpc>
              <a:spcBef>
                <a:spcPts val="700"/>
              </a:spcBef>
              <a:spcAft>
                <a:spcPts val="0"/>
              </a:spcAft>
              <a:buClr>
                <a:srgbClr val="28376D"/>
              </a:buClr>
              <a:buSzPts val="2800"/>
              <a:buFont typeface="Noto Sans Symbols"/>
              <a:buNone/>
              <a:defRPr sz="2800" b="0" i="0" u="none" strike="noStrike" cap="none">
                <a:solidFill>
                  <a:srgbClr val="003366"/>
                </a:solidFill>
                <a:latin typeface="Arial"/>
                <a:ea typeface="Arial"/>
                <a:cs typeface="Arial"/>
                <a:sym typeface="Arial"/>
              </a:defRPr>
            </a:lvl1pPr>
            <a:lvl2pPr marL="914400" marR="0" lvl="1" indent="-355600" algn="l" rtl="0">
              <a:lnSpc>
                <a:spcPct val="90000"/>
              </a:lnSpc>
              <a:spcBef>
                <a:spcPts val="700"/>
              </a:spcBef>
              <a:spcAft>
                <a:spcPts val="0"/>
              </a:spcAft>
              <a:buClr>
                <a:srgbClr val="28376D"/>
              </a:buClr>
              <a:buSzPts val="2000"/>
              <a:buFont typeface="Noto Sans Symbols"/>
              <a:buChar char="▪"/>
              <a:defRPr sz="2000" b="0" i="0" u="none" strike="noStrike" cap="none">
                <a:solidFill>
                  <a:srgbClr val="003366"/>
                </a:solidFill>
                <a:latin typeface="Arial"/>
                <a:ea typeface="Arial"/>
                <a:cs typeface="Arial"/>
                <a:sym typeface="Arial"/>
              </a:defRPr>
            </a:lvl2pPr>
            <a:lvl3pPr marL="1371600" marR="0" lvl="2" indent="-342900" algn="l" rtl="0">
              <a:lnSpc>
                <a:spcPct val="90000"/>
              </a:lnSpc>
              <a:spcBef>
                <a:spcPts val="50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3pPr>
            <a:lvl4pPr marL="1828800" marR="0" lvl="3" indent="-342900" algn="l" rtl="0">
              <a:lnSpc>
                <a:spcPct val="95000"/>
              </a:lnSpc>
              <a:spcBef>
                <a:spcPts val="45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4pPr>
            <a:lvl5pPr marL="2286000" marR="0" lvl="4" indent="-342900" algn="l" rtl="0">
              <a:lnSpc>
                <a:spcPct val="95000"/>
              </a:lnSpc>
              <a:spcBef>
                <a:spcPts val="540"/>
              </a:spcBef>
              <a:spcAft>
                <a:spcPts val="0"/>
              </a:spcAft>
              <a:buClr>
                <a:srgbClr val="28376D"/>
              </a:buClr>
              <a:buSzPts val="1800"/>
              <a:buFont typeface="Noto Sans Symbols"/>
              <a:buChar char="▪"/>
              <a:defRPr sz="1800" b="0" i="0" u="none" strike="noStrike" cap="none">
                <a:solidFill>
                  <a:srgbClr val="003366"/>
                </a:solidFill>
                <a:latin typeface="Arial"/>
                <a:ea typeface="Arial"/>
                <a:cs typeface="Arial"/>
                <a:sym typeface="Arial"/>
              </a:defRPr>
            </a:lvl5pPr>
            <a:lvl6pPr marL="2743200" marR="0" lvl="5"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4" name="Google Shape;64;p11"/>
          <p:cNvSpPr txBox="1">
            <a:spLocks noGrp="1"/>
          </p:cNvSpPr>
          <p:nvPr>
            <p:ph type="body" idx="6"/>
          </p:nvPr>
        </p:nvSpPr>
        <p:spPr>
          <a:xfrm>
            <a:off x="8229600" y="2286000"/>
            <a:ext cx="3474720" cy="4023360"/>
          </a:xfrm>
          <a:prstGeom prst="rect">
            <a:avLst/>
          </a:prstGeom>
          <a:noFill/>
          <a:ln>
            <a:noFill/>
          </a:ln>
        </p:spPr>
        <p:txBody>
          <a:bodyPr spcFirstLastPara="1" wrap="square" lIns="91425" tIns="45700" rIns="91425" bIns="45700" numCol="1" anchor="t" anchorCtr="0">
            <a:noAutofit/>
          </a:bodyPr>
          <a:lstStyle>
            <a:lvl1pPr marL="457200" marR="0" lvl="0" indent="-406400" algn="l" rtl="0">
              <a:lnSpc>
                <a:spcPct val="90000"/>
              </a:lnSpc>
              <a:spcBef>
                <a:spcPts val="700"/>
              </a:spcBef>
              <a:spcAft>
                <a:spcPts val="0"/>
              </a:spcAft>
              <a:buClr>
                <a:srgbClr val="28376D"/>
              </a:buClr>
              <a:buSzPts val="2800"/>
              <a:buFont typeface="Noto Sans Symbols"/>
              <a:buChar char="▪"/>
              <a:defRPr sz="2800" b="0" i="0" u="none" strike="noStrike" cap="none">
                <a:solidFill>
                  <a:srgbClr val="006197"/>
                </a:solidFill>
                <a:latin typeface="Arial"/>
                <a:ea typeface="Arial"/>
                <a:cs typeface="Arial"/>
                <a:sym typeface="Arial"/>
              </a:defRPr>
            </a:lvl1pPr>
            <a:lvl2pPr marL="914400" marR="0" lvl="1" indent="-393700" algn="l" rtl="0">
              <a:lnSpc>
                <a:spcPct val="90000"/>
              </a:lnSpc>
              <a:spcBef>
                <a:spcPts val="700"/>
              </a:spcBef>
              <a:spcAft>
                <a:spcPts val="0"/>
              </a:spcAft>
              <a:buClr>
                <a:srgbClr val="28376D"/>
              </a:buClr>
              <a:buSzPts val="2600"/>
              <a:buFont typeface="Noto Sans Symbols"/>
              <a:buChar char="▪"/>
              <a:defRPr sz="2600" b="0" i="0" u="none" strike="noStrike" cap="none">
                <a:solidFill>
                  <a:srgbClr val="006197"/>
                </a:solidFill>
                <a:latin typeface="Arial"/>
                <a:ea typeface="Arial"/>
                <a:cs typeface="Arial"/>
                <a:sym typeface="Arial"/>
              </a:defRPr>
            </a:lvl2pPr>
            <a:lvl3pPr marL="1371600" marR="0" lvl="2" indent="-381000" algn="l" rtl="0">
              <a:lnSpc>
                <a:spcPct val="100000"/>
              </a:lnSpc>
              <a:spcBef>
                <a:spcPts val="65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3pPr>
            <a:lvl4pPr marL="1828800" marR="0" lvl="3" indent="-381000" algn="l" rtl="0">
              <a:lnSpc>
                <a:spcPct val="100000"/>
              </a:lnSpc>
              <a:spcBef>
                <a:spcPts val="60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4pPr>
            <a:lvl5pPr marL="2286000" marR="0" lvl="4" indent="-381000" algn="l" rtl="0">
              <a:lnSpc>
                <a:spcPct val="100000"/>
              </a:lnSpc>
              <a:spcBef>
                <a:spcPts val="720"/>
              </a:spcBef>
              <a:spcAft>
                <a:spcPts val="0"/>
              </a:spcAft>
              <a:buClr>
                <a:srgbClr val="006197"/>
              </a:buClr>
              <a:buSzPts val="2400"/>
              <a:buFont typeface="Noto Sans Symbols"/>
              <a:buChar char="▪"/>
              <a:defRPr sz="2400" b="0" i="0" u="none" strike="noStrike" cap="none">
                <a:solidFill>
                  <a:srgbClr val="006197"/>
                </a:solidFill>
                <a:latin typeface="Arial"/>
                <a:ea typeface="Arial"/>
                <a:cs typeface="Arial"/>
                <a:sym typeface="Arial"/>
              </a:defRPr>
            </a:lvl5pPr>
            <a:lvl6pPr marL="2743200" marR="0" lvl="5" indent="-342900" algn="l" rtl="0">
              <a:lnSpc>
                <a:spcPct val="95000"/>
              </a:lnSpc>
              <a:spcBef>
                <a:spcPts val="72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6pPr>
            <a:lvl7pPr marL="3200400" marR="0" lvl="6"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7pPr>
            <a:lvl8pPr marL="3657600" marR="0" lvl="7" indent="-342900" algn="l" rtl="0">
              <a:lnSpc>
                <a:spcPct val="95000"/>
              </a:lnSpc>
              <a:spcBef>
                <a:spcPts val="540"/>
              </a:spcBef>
              <a:spcAft>
                <a:spcPts val="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8pPr>
            <a:lvl9pPr marL="4114800" marR="0" lvl="8" indent="-342900" algn="l" rtl="0">
              <a:lnSpc>
                <a:spcPct val="95000"/>
              </a:lnSpc>
              <a:spcBef>
                <a:spcPts val="540"/>
              </a:spcBef>
              <a:spcAft>
                <a:spcPts val="540"/>
              </a:spcAft>
              <a:buClr>
                <a:schemeClr val="lt2"/>
              </a:buClr>
              <a:buSzPts val="1800"/>
              <a:buFont typeface="Noto Sans Symbols"/>
              <a:buChar char="▪"/>
              <a:defRPr sz="1800" b="0" i="0" u="none" strike="noStrike" cap="none">
                <a:solidFill>
                  <a:srgbClr val="003366"/>
                </a:solidFill>
                <a:latin typeface="Arial"/>
                <a:ea typeface="Arial"/>
                <a:cs typeface="Arial"/>
                <a:sym typeface="Arial"/>
              </a:defRPr>
            </a:lvl9pPr>
          </a:lstStyle>
          <a:p>
            <a:endParaRPr/>
          </a:p>
        </p:txBody>
      </p:sp>
      <p:sp>
        <p:nvSpPr>
          <p:cNvPr id="65" name="Google Shape;65;p11"/>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numCol="1"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8" name="Google Shape;68;p12"/>
          <p:cNvSpPr txBox="1">
            <a:spLocks noGrp="1"/>
          </p:cNvSpPr>
          <p:nvPr>
            <p:ph type="sldNum" idx="12"/>
          </p:nvPr>
        </p:nvSpPr>
        <p:spPr>
          <a:xfrm>
            <a:off x="11465983" y="6492240"/>
            <a:ext cx="268817" cy="182880"/>
          </a:xfrm>
          <a:prstGeom prst="rect">
            <a:avLst/>
          </a:prstGeom>
          <a:noFill/>
          <a:ln>
            <a:noFill/>
          </a:ln>
        </p:spPr>
        <p:txBody>
          <a:bodyPr spcFirstLastPara="1" wrap="square" lIns="0" tIns="0" rIns="0" bIns="0" numCol="1" anchor="ctr" anchorCtr="0">
            <a:noAutofit/>
          </a:bodyPr>
          <a:lstStyle>
            <a:lvl1pPr marL="0" marR="0" lvl="0" indent="0" algn="r">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ner Slide_ L1 - Bullets Full Width">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C114D9A9-7CE9-7A4F-86DC-318248298E32}"/>
              </a:ext>
            </a:extLst>
          </p:cNvPr>
          <p:cNvSpPr>
            <a:spLocks noGrp="1"/>
          </p:cNvSpPr>
          <p:nvPr>
            <p:ph type="title" hasCustomPrompt="1"/>
          </p:nvPr>
        </p:nvSpPr>
        <p:spPr>
          <a:xfrm>
            <a:off x="640080" y="457200"/>
            <a:ext cx="10672412" cy="524256"/>
          </a:xfrm>
          <a:prstGeom prst="rect">
            <a:avLst/>
          </a:prstGeom>
        </p:spPr>
        <p:txBody>
          <a:bodyPr vert="horz" lIns="91440" tIns="45720" rIns="91440" bIns="45720" numCol="1" rtlCol="0" anchor="ctr">
            <a:normAutofit/>
          </a:bodyPr>
          <a:lstStyle>
            <a:lvl1pPr>
              <a:defRPr b="0" i="0">
                <a:solidFill>
                  <a:srgbClr val="0F5CA1"/>
                </a:solidFill>
                <a:latin typeface="Rockwell" panose="02060603020205020403" pitchFamily="18" charset="77"/>
              </a:defRPr>
            </a:lvl1pPr>
          </a:lstStyle>
          <a:p>
            <a:r>
              <a:rPr lang="en-US" dirty="0"/>
              <a:t>Click to add a header for this slide</a:t>
            </a:r>
          </a:p>
        </p:txBody>
      </p:sp>
      <p:sp>
        <p:nvSpPr>
          <p:cNvPr id="10" name="Text Placeholder 2">
            <a:extLst>
              <a:ext uri="{FF2B5EF4-FFF2-40B4-BE49-F238E27FC236}">
                <a16:creationId xmlns:a16="http://schemas.microsoft.com/office/drawing/2014/main" id="{BEEAE04F-E062-524B-8E9A-B58E98B8F7CE}"/>
              </a:ext>
            </a:extLst>
          </p:cNvPr>
          <p:cNvSpPr>
            <a:spLocks noGrp="1"/>
          </p:cNvSpPr>
          <p:nvPr>
            <p:ph idx="1" hasCustomPrompt="1"/>
          </p:nvPr>
        </p:nvSpPr>
        <p:spPr>
          <a:xfrm>
            <a:off x="777240" y="1417320"/>
            <a:ext cx="10529236" cy="3410855"/>
          </a:xfrm>
          <a:prstGeom prst="rect">
            <a:avLst/>
          </a:prstGeom>
        </p:spPr>
        <p:txBody>
          <a:bodyPr vert="horz" lIns="91440" tIns="45720" rIns="91440" bIns="45720" numCol="1" rtlCol="0">
            <a:normAutofit/>
          </a:bodyPr>
          <a:lstStyle>
            <a:lvl1pPr marL="457200" indent="-457200">
              <a:lnSpc>
                <a:spcPct val="150000"/>
              </a:lnSpc>
              <a:buClr>
                <a:schemeClr val="accent2"/>
              </a:buClr>
              <a:buSzPct val="115000"/>
              <a:buFont typeface="Wingdings" pitchFamily="2" charset="2"/>
              <a:buChar char="§"/>
              <a:defRPr sz="2800" b="0" i="0">
                <a:solidFill>
                  <a:schemeClr val="accent3"/>
                </a:solidFill>
                <a:latin typeface="Arial" panose="020B0604020202020204" pitchFamily="34" charset="0"/>
                <a:cs typeface="Arial" panose="020B0604020202020204" pitchFamily="34" charset="0"/>
              </a:defRPr>
            </a:lvl1pPr>
            <a:lvl2pPr marL="914400" indent="-457200">
              <a:lnSpc>
                <a:spcPct val="150000"/>
              </a:lnSpc>
              <a:buClr>
                <a:schemeClr val="accent3"/>
              </a:buClr>
              <a:buSzPct val="115000"/>
              <a:buFont typeface="Arial" panose="020B0604020202020204" pitchFamily="34" charset="0"/>
              <a:buChar char="•"/>
              <a:defRPr sz="2800" b="0" i="0">
                <a:solidFill>
                  <a:schemeClr val="accent3"/>
                </a:solidFill>
                <a:latin typeface="Arial" panose="020B0604020202020204" pitchFamily="34" charset="0"/>
                <a:cs typeface="Arial" panose="020B0604020202020204" pitchFamily="34" charset="0"/>
              </a:defRPr>
            </a:lvl2pPr>
          </a:lstStyle>
          <a:p>
            <a:pPr lvl="0"/>
            <a:r>
              <a:rPr lang="en-US" dirty="0"/>
              <a:t>Click to add level 1 bullets</a:t>
            </a:r>
          </a:p>
          <a:p>
            <a:pPr lvl="1"/>
            <a:r>
              <a:rPr lang="en-US" dirty="0"/>
              <a:t>Click to add level 2 bullets</a:t>
            </a:r>
          </a:p>
        </p:txBody>
      </p:sp>
      <p:sp>
        <p:nvSpPr>
          <p:cNvPr id="12" name="Footer Placeholder 15">
            <a:extLst>
              <a:ext uri="{FF2B5EF4-FFF2-40B4-BE49-F238E27FC236}">
                <a16:creationId xmlns:a16="http://schemas.microsoft.com/office/drawing/2014/main" id="{54EFDB90-C698-F845-87A1-418FF5C1E9D7}"/>
              </a:ext>
            </a:extLst>
          </p:cNvPr>
          <p:cNvSpPr>
            <a:spLocks noGrp="1"/>
          </p:cNvSpPr>
          <p:nvPr>
            <p:ph type="ftr" sz="quarter" idx="12"/>
          </p:nvPr>
        </p:nvSpPr>
        <p:spPr>
          <a:xfrm>
            <a:off x="3016022" y="6017323"/>
            <a:ext cx="8067990" cy="554853"/>
          </a:xfrm>
          <a:prstGeom prst="rect">
            <a:avLst/>
          </a:prstGeom>
        </p:spPr>
        <p:txBody>
          <a:bodyPr numCol="1"/>
          <a:lstStyle>
            <a:lvl1pPr>
              <a:defRPr sz="1200">
                <a:solidFill>
                  <a:schemeClr val="accent3"/>
                </a:solidFill>
              </a:defRPr>
            </a:lvl1pPr>
          </a:lstStyle>
          <a:p>
            <a:endParaRPr lang="en-US" dirty="0"/>
          </a:p>
        </p:txBody>
      </p:sp>
      <p:sp>
        <p:nvSpPr>
          <p:cNvPr id="11" name="Slide Number Placeholder 5">
            <a:extLst>
              <a:ext uri="{FF2B5EF4-FFF2-40B4-BE49-F238E27FC236}">
                <a16:creationId xmlns:a16="http://schemas.microsoft.com/office/drawing/2014/main" id="{2FB3430A-8118-CA46-BB92-095C7F89FD72}"/>
              </a:ext>
            </a:extLst>
          </p:cNvPr>
          <p:cNvSpPr>
            <a:spLocks noGrp="1"/>
          </p:cNvSpPr>
          <p:nvPr>
            <p:ph type="sldNum" sz="quarter" idx="11"/>
          </p:nvPr>
        </p:nvSpPr>
        <p:spPr>
          <a:xfrm>
            <a:off x="11380157" y="6207051"/>
            <a:ext cx="545543" cy="365125"/>
          </a:xfrm>
          <a:prstGeom prst="rect">
            <a:avLst/>
          </a:prstGeom>
        </p:spPr>
        <p:txBody>
          <a:bodyPr numCol="1"/>
          <a:lstStyle>
            <a:lvl1pPr>
              <a:defRPr>
                <a:solidFill>
                  <a:schemeClr val="accent3"/>
                </a:solidFill>
              </a:defRPr>
            </a:lvl1pPr>
          </a:lstStyle>
          <a:p>
            <a:fld id="{EDC71CDC-BCA3-164D-B2A4-037F1FA9EBAB}" type="slidenum">
              <a:rPr lang="en-US" smtClean="0"/>
              <a:pPr/>
              <a:t>‹#›</a:t>
            </a:fld>
            <a:endParaRPr lang="en-US" dirty="0"/>
          </a:p>
        </p:txBody>
      </p:sp>
      <p:cxnSp>
        <p:nvCxnSpPr>
          <p:cNvPr id="16" name="Straight Connector 15">
            <a:extLst>
              <a:ext uri="{FF2B5EF4-FFF2-40B4-BE49-F238E27FC236}">
                <a16:creationId xmlns:a16="http://schemas.microsoft.com/office/drawing/2014/main" id="{979CCF24-4790-CD41-ADF0-024C4129F98C}"/>
              </a:ext>
              <a:ext uri="{C183D7F6-B498-43B3-948B-1728B52AA6E4}">
                <adec:decorative xmlns:adec="http://schemas.microsoft.com/office/drawing/2017/decorative" val="1"/>
              </a:ext>
            </a:extLst>
          </p:cNvPr>
          <p:cNvCxnSpPr>
            <a:cxnSpLocks/>
          </p:cNvCxnSpPr>
          <p:nvPr userDrawn="1"/>
        </p:nvCxnSpPr>
        <p:spPr>
          <a:xfrm>
            <a:off x="640080" y="1101342"/>
            <a:ext cx="1081430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1412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p:nvPr/>
        </p:nvSpPr>
        <p:spPr>
          <a:xfrm>
            <a:off x="0" y="4572000"/>
            <a:ext cx="12192000" cy="213320"/>
          </a:xfrm>
          <a:prstGeom prst="rect">
            <a:avLst/>
          </a:prstGeom>
          <a:solidFill>
            <a:srgbClr val="BFBFBF"/>
          </a:solidFill>
          <a:ln>
            <a:noFill/>
          </a:ln>
        </p:spPr>
        <p:txBody>
          <a:bodyPr spcFirstLastPara="1" wrap="square" lIns="91425" tIns="45700" rIns="91425" bIns="45700" numCol="1"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Google Shape;11;p3"/>
          <p:cNvSpPr txBox="1"/>
          <p:nvPr/>
        </p:nvSpPr>
        <p:spPr>
          <a:xfrm>
            <a:off x="838200" y="365125"/>
            <a:ext cx="10515600" cy="1325563"/>
          </a:xfrm>
          <a:prstGeom prst="rect">
            <a:avLst/>
          </a:prstGeom>
          <a:noFill/>
          <a:ln>
            <a:noFill/>
          </a:ln>
        </p:spPr>
        <p:txBody>
          <a:bodyPr spcFirstLastPara="1" wrap="square" lIns="91425" tIns="45700" rIns="91425" bIns="45700" numCol="1" anchor="t" anchorCtr="0">
            <a:noAutofit/>
          </a:bodyPr>
          <a:lstStyle/>
          <a:p>
            <a:pPr marL="0" marR="0" lvl="0" indent="0" algn="l" rtl="0">
              <a:spcBef>
                <a:spcPts val="0"/>
              </a:spcBef>
              <a:spcAft>
                <a:spcPts val="0"/>
              </a:spcAft>
              <a:buClr>
                <a:schemeClr val="lt1"/>
              </a:buClr>
              <a:buSzPts val="4500"/>
              <a:buFont typeface="Helvetica Neue"/>
              <a:buNone/>
            </a:pPr>
            <a:r>
              <a:rPr lang="en-US" sz="4500" b="1" i="0" u="none" strike="noStrike" cap="none">
                <a:solidFill>
                  <a:schemeClr val="lt1"/>
                </a:solidFill>
                <a:latin typeface="Helvetica Neue"/>
                <a:ea typeface="Helvetica Neue"/>
                <a:cs typeface="Helvetica Neue"/>
                <a:sym typeface="Helvetica Neue"/>
              </a:rPr>
              <a:t>Click to edit Master title style</a:t>
            </a:r>
            <a:endParaRPr sz="4500" b="1" i="0" u="none" strike="noStrike" cap="none">
              <a:solidFill>
                <a:schemeClr val="lt1"/>
              </a:solidFill>
              <a:latin typeface="Helvetica Neue"/>
              <a:ea typeface="Helvetica Neue"/>
              <a:cs typeface="Helvetica Neue"/>
              <a:sym typeface="Helvetica Neue"/>
            </a:endParaRPr>
          </a:p>
        </p:txBody>
      </p:sp>
      <p:sp>
        <p:nvSpPr>
          <p:cNvPr id="12" name="Google Shape;12;p3"/>
          <p:cNvSpPr txBox="1"/>
          <p:nvPr/>
        </p:nvSpPr>
        <p:spPr>
          <a:xfrm>
            <a:off x="838200" y="1752600"/>
            <a:ext cx="10515600" cy="1066800"/>
          </a:xfrm>
          <a:prstGeom prst="rect">
            <a:avLst/>
          </a:prstGeom>
          <a:noFill/>
          <a:ln>
            <a:noFill/>
          </a:ln>
        </p:spPr>
        <p:txBody>
          <a:bodyPr spcFirstLastPara="1" wrap="square" lIns="91425" tIns="45700" rIns="91425" bIns="45700" numCol="1" anchor="t" anchorCtr="0">
            <a:noAutofit/>
          </a:bodyPr>
          <a:lstStyle/>
          <a:p>
            <a:pPr marL="0" marR="0" lvl="0" indent="0" algn="l" rtl="0">
              <a:spcBef>
                <a:spcPts val="0"/>
              </a:spcBef>
              <a:spcAft>
                <a:spcPts val="0"/>
              </a:spcAft>
              <a:buClr>
                <a:schemeClr val="lt1"/>
              </a:buClr>
              <a:buSzPts val="3000"/>
              <a:buFont typeface="Arial"/>
              <a:buNone/>
            </a:pPr>
            <a:r>
              <a:rPr lang="en-US" sz="3000" b="1" i="1" u="none" strike="noStrike" cap="none">
                <a:solidFill>
                  <a:schemeClr val="lt1"/>
                </a:solidFill>
                <a:latin typeface="Helvetica Neue"/>
                <a:ea typeface="Helvetica Neue"/>
                <a:cs typeface="Helvetica Neue"/>
                <a:sym typeface="Helvetica Neue"/>
              </a:rPr>
              <a:t>Click to edit Subtitle</a:t>
            </a:r>
            <a:endParaRPr sz="3000" b="1" i="1" u="none" strike="noStrike" cap="none">
              <a:solidFill>
                <a:schemeClr val="lt1"/>
              </a:solidFill>
              <a:latin typeface="Helvetica Neue"/>
              <a:ea typeface="Helvetica Neue"/>
              <a:cs typeface="Helvetica Neue"/>
              <a:sym typeface="Helvetica Neue"/>
            </a:endParaRPr>
          </a:p>
        </p:txBody>
      </p:sp>
      <p:pic>
        <p:nvPicPr>
          <p:cNvPr id="13" name="Google Shape;13;p3"/>
          <p:cNvPicPr preferRelativeResize="0"/>
          <p:nvPr/>
        </p:nvPicPr>
        <p:blipFill rotWithShape="1">
          <a:blip r:embed="rId4">
            <a:alphaModFix/>
          </a:blip>
          <a:srcRect/>
          <a:stretch/>
        </p:blipFill>
        <p:spPr>
          <a:xfrm>
            <a:off x="0" y="0"/>
            <a:ext cx="12192000" cy="45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11">
            <a:alphaModFix/>
          </a:blip>
          <a:srcRect/>
          <a:stretch/>
        </p:blipFill>
        <p:spPr>
          <a:xfrm>
            <a:off x="0" y="0"/>
            <a:ext cx="12188952" cy="1067645"/>
          </a:xfrm>
          <a:prstGeom prst="rect">
            <a:avLst/>
          </a:prstGeom>
          <a:noFill/>
          <a:ln>
            <a:noFill/>
          </a:ln>
        </p:spPr>
      </p:pic>
      <p:sp>
        <p:nvSpPr>
          <p:cNvPr id="31" name="Google Shape;31;p5"/>
          <p:cNvSpPr txBox="1">
            <a:spLocks noGrp="1"/>
          </p:cNvSpPr>
          <p:nvPr>
            <p:ph type="title"/>
          </p:nvPr>
        </p:nvSpPr>
        <p:spPr>
          <a:xfrm>
            <a:off x="457200" y="317405"/>
            <a:ext cx="10515600" cy="457200"/>
          </a:xfrm>
          <a:prstGeom prst="rect">
            <a:avLst/>
          </a:prstGeom>
          <a:noFill/>
          <a:ln>
            <a:noFill/>
          </a:ln>
        </p:spPr>
        <p:txBody>
          <a:bodyPr spcFirstLastPara="1" wrap="square" lIns="0" tIns="45700" rIns="0" bIns="0" numCol="1" anchor="t" anchorCtr="0">
            <a:spAutoFit/>
          </a:bodyPr>
          <a:lstStyle>
            <a:lvl1pPr marR="0" lvl="0" algn="l" rtl="0">
              <a:lnSpc>
                <a:spcPct val="90000"/>
              </a:lnSpc>
              <a:spcBef>
                <a:spcPts val="0"/>
              </a:spcBef>
              <a:spcAft>
                <a:spcPts val="0"/>
              </a:spcAft>
              <a:buSzPts val="1400"/>
              <a:buNone/>
              <a:defRPr sz="3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2pPr>
            <a:lvl3pPr marR="0" lvl="2"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3pPr>
            <a:lvl4pPr marR="0" lvl="3"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4pPr>
            <a:lvl5pPr marR="0" lvl="4"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5pPr>
            <a:lvl6pPr marR="0" lvl="5"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6pPr>
            <a:lvl7pPr marR="0" lvl="6"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7pPr>
            <a:lvl8pPr marR="0" lvl="7"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8pPr>
            <a:lvl9pPr marR="0" lvl="8" algn="l" rtl="0">
              <a:lnSpc>
                <a:spcPct val="90000"/>
              </a:lnSpc>
              <a:spcBef>
                <a:spcPts val="0"/>
              </a:spcBef>
              <a:spcAft>
                <a:spcPts val="0"/>
              </a:spcAft>
              <a:buSzPts val="1400"/>
              <a:buNone/>
              <a:defRPr sz="2200" b="1" i="0" u="none" strike="noStrike" cap="none">
                <a:solidFill>
                  <a:schemeClr val="lt1"/>
                </a:solidFill>
                <a:latin typeface="Arial"/>
                <a:ea typeface="Arial"/>
                <a:cs typeface="Arial"/>
                <a:sym typeface="Arial"/>
              </a:defRPr>
            </a:lvl9pPr>
          </a:lstStyle>
          <a:p>
            <a:endParaRPr/>
          </a:p>
        </p:txBody>
      </p:sp>
      <p:cxnSp>
        <p:nvCxnSpPr>
          <p:cNvPr id="32" name="Google Shape;32;p5" descr="graphic line"/>
          <p:cNvCxnSpPr/>
          <p:nvPr/>
        </p:nvCxnSpPr>
        <p:spPr>
          <a:xfrm>
            <a:off x="460248" y="6400800"/>
            <a:ext cx="11274552" cy="0"/>
          </a:xfrm>
          <a:prstGeom prst="straightConnector1">
            <a:avLst/>
          </a:prstGeom>
          <a:noFill/>
          <a:ln w="9525" cap="flat" cmpd="sng">
            <a:solidFill>
              <a:schemeClr val="lt2"/>
            </a:solidFill>
            <a:prstDash val="solid"/>
            <a:round/>
            <a:headEnd type="none" w="med" len="med"/>
            <a:tailEnd type="none" w="med" len="med"/>
          </a:ln>
        </p:spPr>
      </p:cxnSp>
      <p:sp>
        <p:nvSpPr>
          <p:cNvPr id="33" name="Google Shape;33;p5"/>
          <p:cNvSpPr/>
          <p:nvPr/>
        </p:nvSpPr>
        <p:spPr>
          <a:xfrm>
            <a:off x="457200" y="6492240"/>
            <a:ext cx="10287000" cy="182880"/>
          </a:xfrm>
          <a:prstGeom prst="rect">
            <a:avLst/>
          </a:prstGeom>
          <a:noFill/>
          <a:ln>
            <a:noFill/>
          </a:ln>
        </p:spPr>
        <p:txBody>
          <a:bodyPr spcFirstLastPara="1" wrap="square" lIns="0" tIns="0" rIns="0" bIns="0" numCol="1" anchor="ctr" anchorCtr="0">
            <a:noAutofit/>
          </a:bodyPr>
          <a:lstStyle/>
          <a:p>
            <a:pPr marL="0" marR="0" lvl="0" indent="0" algn="l" rtl="0">
              <a:lnSpc>
                <a:spcPct val="50000"/>
              </a:lnSpc>
              <a:spcBef>
                <a:spcPts val="0"/>
              </a:spcBef>
              <a:spcAft>
                <a:spcPts val="0"/>
              </a:spcAft>
              <a:buClr>
                <a:srgbClr val="006197"/>
              </a:buClr>
              <a:buSzPts val="800"/>
              <a:buFont typeface="Arial"/>
              <a:buNone/>
            </a:pPr>
            <a:r>
              <a:rPr lang="en-US" sz="800" b="0" i="0" u="none" strike="noStrike" cap="none" dirty="0">
                <a:solidFill>
                  <a:srgbClr val="006197"/>
                </a:solidFill>
                <a:latin typeface="Arial"/>
                <a:ea typeface="Arial"/>
                <a:cs typeface="Arial"/>
                <a:sym typeface="Arial"/>
              </a:rPr>
              <a:t>IAAF 2022  /  General Services Administration  /  National Institutes of Health  /  Federal CIO Council </a:t>
            </a:r>
            <a:endParaRPr sz="800" b="0" i="0" u="none" strike="noStrike" cap="none" dirty="0">
              <a:solidFill>
                <a:srgbClr val="006197"/>
              </a:solidFill>
              <a:latin typeface="Arial"/>
              <a:ea typeface="Arial"/>
              <a:cs typeface="Arial"/>
              <a:sym typeface="Arial"/>
            </a:endParaRPr>
          </a:p>
        </p:txBody>
      </p:sp>
      <p:sp>
        <p:nvSpPr>
          <p:cNvPr id="34" name="Google Shape;34;p5"/>
          <p:cNvSpPr txBox="1">
            <a:spLocks noGrp="1"/>
          </p:cNvSpPr>
          <p:nvPr>
            <p:ph type="sldNum" idx="12"/>
          </p:nvPr>
        </p:nvSpPr>
        <p:spPr>
          <a:xfrm>
            <a:off x="11201401" y="6492240"/>
            <a:ext cx="533400" cy="182880"/>
          </a:xfrm>
          <a:prstGeom prst="rect">
            <a:avLst/>
          </a:prstGeom>
          <a:noFill/>
          <a:ln>
            <a:noFill/>
          </a:ln>
        </p:spPr>
        <p:txBody>
          <a:bodyPr spcFirstLastPara="1" wrap="square" lIns="0" tIns="0" rIns="0" bIns="0" numCol="1" anchor="ctr" anchorCtr="0">
            <a:noAutofit/>
          </a:bodyPr>
          <a:lstStyle>
            <a:lvl1pPr marL="0" marR="0" lvl="0" indent="0" algn="r" rtl="0">
              <a:spcBef>
                <a:spcPts val="0"/>
              </a:spcBef>
              <a:spcAft>
                <a:spcPts val="0"/>
              </a:spcAft>
              <a:buNone/>
              <a:defRPr sz="800" b="0" i="0" u="none" strike="noStrike" cap="none">
                <a:solidFill>
                  <a:srgbClr val="006197"/>
                </a:solidFill>
                <a:latin typeface="Arial"/>
                <a:ea typeface="Arial"/>
                <a:cs typeface="Arial"/>
                <a:sym typeface="Arial"/>
              </a:defRPr>
            </a:lvl1pPr>
            <a:lvl2pPr marL="0" marR="0" lvl="1" indent="0" algn="r" rtl="0">
              <a:spcBef>
                <a:spcPts val="0"/>
              </a:spcBef>
              <a:spcAft>
                <a:spcPts val="0"/>
              </a:spcAft>
              <a:buNone/>
              <a:defRPr sz="800" b="0" i="0" u="none" strike="noStrike" cap="none">
                <a:solidFill>
                  <a:srgbClr val="006197"/>
                </a:solidFill>
                <a:latin typeface="Arial"/>
                <a:ea typeface="Arial"/>
                <a:cs typeface="Arial"/>
                <a:sym typeface="Arial"/>
              </a:defRPr>
            </a:lvl2pPr>
            <a:lvl3pPr marL="0" marR="0" lvl="2" indent="0" algn="r" rtl="0">
              <a:spcBef>
                <a:spcPts val="0"/>
              </a:spcBef>
              <a:spcAft>
                <a:spcPts val="0"/>
              </a:spcAft>
              <a:buNone/>
              <a:defRPr sz="800" b="0" i="0" u="none" strike="noStrike" cap="none">
                <a:solidFill>
                  <a:srgbClr val="006197"/>
                </a:solidFill>
                <a:latin typeface="Arial"/>
                <a:ea typeface="Arial"/>
                <a:cs typeface="Arial"/>
                <a:sym typeface="Arial"/>
              </a:defRPr>
            </a:lvl3pPr>
            <a:lvl4pPr marL="0" marR="0" lvl="3" indent="0" algn="r" rtl="0">
              <a:spcBef>
                <a:spcPts val="0"/>
              </a:spcBef>
              <a:spcAft>
                <a:spcPts val="0"/>
              </a:spcAft>
              <a:buNone/>
              <a:defRPr sz="800" b="0" i="0" u="none" strike="noStrike" cap="none">
                <a:solidFill>
                  <a:srgbClr val="006197"/>
                </a:solidFill>
                <a:latin typeface="Arial"/>
                <a:ea typeface="Arial"/>
                <a:cs typeface="Arial"/>
                <a:sym typeface="Arial"/>
              </a:defRPr>
            </a:lvl4pPr>
            <a:lvl5pPr marL="0" marR="0" lvl="4" indent="0" algn="r" rtl="0">
              <a:spcBef>
                <a:spcPts val="0"/>
              </a:spcBef>
              <a:spcAft>
                <a:spcPts val="0"/>
              </a:spcAft>
              <a:buNone/>
              <a:defRPr sz="800" b="0" i="0" u="none" strike="noStrike" cap="none">
                <a:solidFill>
                  <a:srgbClr val="006197"/>
                </a:solidFill>
                <a:latin typeface="Arial"/>
                <a:ea typeface="Arial"/>
                <a:cs typeface="Arial"/>
                <a:sym typeface="Arial"/>
              </a:defRPr>
            </a:lvl5pPr>
            <a:lvl6pPr marL="0" marR="0" lvl="5" indent="0" algn="r" rtl="0">
              <a:spcBef>
                <a:spcPts val="0"/>
              </a:spcBef>
              <a:spcAft>
                <a:spcPts val="0"/>
              </a:spcAft>
              <a:buNone/>
              <a:defRPr sz="800" b="0" i="0" u="none" strike="noStrike" cap="none">
                <a:solidFill>
                  <a:srgbClr val="006197"/>
                </a:solidFill>
                <a:latin typeface="Arial"/>
                <a:ea typeface="Arial"/>
                <a:cs typeface="Arial"/>
                <a:sym typeface="Arial"/>
              </a:defRPr>
            </a:lvl6pPr>
            <a:lvl7pPr marL="0" marR="0" lvl="6" indent="0" algn="r" rtl="0">
              <a:spcBef>
                <a:spcPts val="0"/>
              </a:spcBef>
              <a:spcAft>
                <a:spcPts val="0"/>
              </a:spcAft>
              <a:buNone/>
              <a:defRPr sz="800" b="0" i="0" u="none" strike="noStrike" cap="none">
                <a:solidFill>
                  <a:srgbClr val="006197"/>
                </a:solidFill>
                <a:latin typeface="Arial"/>
                <a:ea typeface="Arial"/>
                <a:cs typeface="Arial"/>
                <a:sym typeface="Arial"/>
              </a:defRPr>
            </a:lvl7pPr>
            <a:lvl8pPr marL="0" marR="0" lvl="7" indent="0" algn="r" rtl="0">
              <a:spcBef>
                <a:spcPts val="0"/>
              </a:spcBef>
              <a:spcAft>
                <a:spcPts val="0"/>
              </a:spcAft>
              <a:buNone/>
              <a:defRPr sz="800" b="0" i="0" u="none" strike="noStrike" cap="none">
                <a:solidFill>
                  <a:srgbClr val="006197"/>
                </a:solidFill>
                <a:latin typeface="Arial"/>
                <a:ea typeface="Arial"/>
                <a:cs typeface="Arial"/>
                <a:sym typeface="Arial"/>
              </a:defRPr>
            </a:lvl8pPr>
            <a:lvl9pPr marL="0" marR="0" lvl="8" indent="0" algn="r" rtl="0">
              <a:spcBef>
                <a:spcPts val="0"/>
              </a:spcBef>
              <a:spcAft>
                <a:spcPts val="0"/>
              </a:spcAft>
              <a:buNone/>
              <a:defRPr sz="800" b="0" i="0" u="none" strike="noStrike" cap="none">
                <a:solidFill>
                  <a:srgbClr val="00619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video" Target="https://www.youtube.com/embed/XcBE3Migj9c?feature=oembed" TargetMode="External"/><Relationship Id="rId5" Type="http://schemas.openxmlformats.org/officeDocument/2006/relationships/hyperlink" Target="https://youtu.be/XcBE3Migj9c" TargetMode="Externa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ct1xKw_s6Is?feature=oembed" TargetMode="External"/><Relationship Id="rId5" Type="http://schemas.openxmlformats.org/officeDocument/2006/relationships/hyperlink" Target="https://youtu.be/ct1xKw_s6Is"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1Sb2doHeq-A?feature=oembed" TargetMode="External"/><Relationship Id="rId5" Type="http://schemas.openxmlformats.org/officeDocument/2006/relationships/hyperlink" Target="https://youtu.be/Exr6Rr9YNFw" TargetMode="Externa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3playmedia.com/blog/add-audio-description-video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jwplayer.com/" TargetMode="External"/><Relationship Id="rId7" Type="http://schemas.openxmlformats.org/officeDocument/2006/relationships/hyperlink" Target="https://www.3playmedia.com/" TargetMode="External"/><Relationship Id="rId2" Type="http://schemas.openxmlformats.org/officeDocument/2006/relationships/hyperlink" Target="https://ableplayer.github.io/ableplayer/" TargetMode="External"/><Relationship Id="rId1" Type="http://schemas.openxmlformats.org/officeDocument/2006/relationships/slideLayout" Target="../slideLayouts/slideLayout3.xml"/><Relationship Id="rId6" Type="http://schemas.openxmlformats.org/officeDocument/2006/relationships/hyperlink" Target="https://wistia.com/product/player" TargetMode="External"/><Relationship Id="rId5" Type="http://schemas.openxmlformats.org/officeDocument/2006/relationships/hyperlink" Target="https://videojs.com/" TargetMode="External"/><Relationship Id="rId4" Type="http://schemas.openxmlformats.org/officeDocument/2006/relationships/hyperlink" Target="https://www.accessibilityoz.com/ozplaye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playlist?list=PL7dF9e2qSW0aXY_jm_OUCNC0DUFcYp892" TargetMode="External"/><Relationship Id="rId2" Type="http://schemas.openxmlformats.org/officeDocument/2006/relationships/hyperlink" Target="https://digital.gov/2014/06/30/508-accessible-videos-why-and-how-to-make-them/"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youtu.be/XcBE3Migj9c" TargetMode="External"/><Relationship Id="rId3" Type="http://schemas.openxmlformats.org/officeDocument/2006/relationships/video" Target="https://www.youtube.com/embed/XcBE3Migj9c?feature=oembed" TargetMode="External"/><Relationship Id="rId7" Type="http://schemas.openxmlformats.org/officeDocument/2006/relationships/image" Target="../media/image7.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nei.nih.gov/learn-about-eye-health/eye-conditions-and-diseases/eye-health-organizations-database"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playlist?list=PLNol8zIT_P1DNsMILlCS0_ltXXNR9DgGF" TargetMode="External"/><Relationship Id="rId2" Type="http://schemas.openxmlformats.org/officeDocument/2006/relationships/hyperlink" Target="https://www.youtube.com/playlist?list=PL7dF9e2qSW0aXY_jm_OUCNC0DUFcYp892"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Lesley.earl@nih.gov" TargetMode="External"/><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mailto:Alison.lemon@nih.gov" TargetMode="External"/><Relationship Id="rId4" Type="http://schemas.openxmlformats.org/officeDocument/2006/relationships/hyperlink" Target="mailto:Andrew.wiley@nih.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3.org/WAI/media/av/planning/#wcag-standard"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w3.org/WAI/media/av/"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tpgi.com/color-contrast-checke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
          <p:cNvSpPr txBox="1">
            <a:spLocks noGrp="1"/>
          </p:cNvSpPr>
          <p:nvPr>
            <p:ph type="title"/>
          </p:nvPr>
        </p:nvSpPr>
        <p:spPr>
          <a:xfrm>
            <a:off x="533400" y="402449"/>
            <a:ext cx="11049000" cy="1325563"/>
          </a:xfrm>
          <a:prstGeom prst="rect">
            <a:avLst/>
          </a:prstGeom>
          <a:noFill/>
          <a:ln>
            <a:noFill/>
          </a:ln>
        </p:spPr>
        <p:txBody>
          <a:bodyPr spcFirstLastPara="1" wrap="square" lIns="91425" tIns="45700" rIns="91425" bIns="45700" numCol="1" anchor="ctr" anchorCtr="0">
            <a:noAutofit/>
          </a:bodyPr>
          <a:lstStyle/>
          <a:p>
            <a:pPr marL="0" lvl="0" indent="0" algn="l" rtl="0">
              <a:spcBef>
                <a:spcPts val="0"/>
              </a:spcBef>
              <a:spcAft>
                <a:spcPts val="0"/>
              </a:spcAft>
              <a:buClr>
                <a:schemeClr val="lt1"/>
              </a:buClr>
              <a:buSzPts val="4400"/>
              <a:buFont typeface="Arial"/>
              <a:buNone/>
            </a:pPr>
            <a:r>
              <a:rPr lang="en-US" dirty="0"/>
              <a:t>Annual Interagency Accessibility Forum</a:t>
            </a:r>
            <a:endParaRPr dirty="0"/>
          </a:p>
        </p:txBody>
      </p:sp>
      <p:sp>
        <p:nvSpPr>
          <p:cNvPr id="88" name="Google Shape;88;p1"/>
          <p:cNvSpPr txBox="1">
            <a:spLocks noGrp="1"/>
          </p:cNvSpPr>
          <p:nvPr>
            <p:ph type="body" idx="1"/>
          </p:nvPr>
        </p:nvSpPr>
        <p:spPr>
          <a:xfrm>
            <a:off x="533400" y="1359306"/>
            <a:ext cx="11174691" cy="1066800"/>
          </a:xfrm>
          <a:prstGeom prst="rect">
            <a:avLst/>
          </a:prstGeom>
          <a:noFill/>
          <a:ln>
            <a:noFill/>
          </a:ln>
        </p:spPr>
        <p:txBody>
          <a:bodyPr spcFirstLastPara="1" wrap="square" lIns="91425" tIns="45700" rIns="91425" bIns="45700" numCol="1" anchor="ctr" anchorCtr="0">
            <a:noAutofit/>
          </a:bodyPr>
          <a:lstStyle/>
          <a:p>
            <a:pPr marL="0" lvl="0" indent="0" algn="l" rtl="0">
              <a:spcBef>
                <a:spcPts val="0"/>
              </a:spcBef>
              <a:spcAft>
                <a:spcPts val="0"/>
              </a:spcAft>
              <a:buClr>
                <a:schemeClr val="lt1"/>
              </a:buClr>
              <a:buSzPts val="2400"/>
              <a:buNone/>
            </a:pPr>
            <a:r>
              <a:rPr lang="en-US" sz="2800" dirty="0"/>
              <a:t>Unlocking the Power of Accessibility</a:t>
            </a:r>
            <a:endParaRPr sz="2800" dirty="0"/>
          </a:p>
        </p:txBody>
      </p:sp>
      <p:sp>
        <p:nvSpPr>
          <p:cNvPr id="89" name="Google Shape;89;p1"/>
          <p:cNvSpPr txBox="1">
            <a:spLocks noGrp="1"/>
          </p:cNvSpPr>
          <p:nvPr>
            <p:ph type="body" idx="2"/>
          </p:nvPr>
        </p:nvSpPr>
        <p:spPr>
          <a:xfrm>
            <a:off x="533400" y="3124200"/>
            <a:ext cx="5711825" cy="914400"/>
          </a:xfrm>
          <a:prstGeom prst="rect">
            <a:avLst/>
          </a:prstGeom>
          <a:noFill/>
          <a:ln>
            <a:noFill/>
          </a:ln>
        </p:spPr>
        <p:txBody>
          <a:bodyPr spcFirstLastPara="1" wrap="square" lIns="91425" tIns="45700" rIns="91425" bIns="45700" numCol="1" anchor="ctr" anchorCtr="0">
            <a:noAutofit/>
          </a:bodyPr>
          <a:lstStyle/>
          <a:p>
            <a:pPr marL="0" lvl="0" indent="0" algn="l" rtl="0">
              <a:spcBef>
                <a:spcPts val="0"/>
              </a:spcBef>
              <a:spcAft>
                <a:spcPts val="0"/>
              </a:spcAft>
              <a:buClr>
                <a:schemeClr val="lt1"/>
              </a:buClr>
              <a:buSzPts val="3200"/>
              <a:buNone/>
            </a:pPr>
            <a:r>
              <a:rPr lang="en-US" sz="2800" dirty="0"/>
              <a:t>October 11-13, 2022</a:t>
            </a:r>
            <a:endParaRPr sz="2800" dirty="0"/>
          </a:p>
        </p:txBody>
      </p:sp>
      <p:sp>
        <p:nvSpPr>
          <p:cNvPr id="91" name="Google Shape;91;p1"/>
          <p:cNvSpPr txBox="1">
            <a:spLocks noGrp="1"/>
          </p:cNvSpPr>
          <p:nvPr>
            <p:ph type="body" idx="4"/>
          </p:nvPr>
        </p:nvSpPr>
        <p:spPr>
          <a:xfrm>
            <a:off x="645091" y="4820513"/>
            <a:ext cx="11049000" cy="1242517"/>
          </a:xfrm>
          <a:prstGeom prst="rect">
            <a:avLst/>
          </a:prstGeom>
          <a:noFill/>
          <a:ln>
            <a:noFill/>
          </a:ln>
        </p:spPr>
        <p:txBody>
          <a:bodyPr spcFirstLastPara="1" wrap="square" lIns="91425" tIns="45700" rIns="91425" bIns="45700" numCol="1" anchor="ctr" anchorCtr="0">
            <a:noAutofit/>
          </a:bodyPr>
          <a:lstStyle/>
          <a:p>
            <a:pPr marL="0" lvl="0" indent="0" algn="l" rtl="0">
              <a:spcBef>
                <a:spcPts val="0"/>
              </a:spcBef>
              <a:spcAft>
                <a:spcPts val="0"/>
              </a:spcAft>
              <a:buClr>
                <a:srgbClr val="006197"/>
              </a:buClr>
              <a:buSzPts val="4400"/>
              <a:buNone/>
            </a:pPr>
            <a:r>
              <a:rPr lang="en-US" dirty="0"/>
              <a:t>Videos for All: Strategies for developing audio described videos</a:t>
            </a:r>
            <a:endParaRPr dirty="0"/>
          </a:p>
        </p:txBody>
      </p:sp>
      <p:sp>
        <p:nvSpPr>
          <p:cNvPr id="90" name="Google Shape;90;p1"/>
          <p:cNvSpPr txBox="1">
            <a:spLocks noGrp="1"/>
          </p:cNvSpPr>
          <p:nvPr>
            <p:ph type="body" idx="3"/>
          </p:nvPr>
        </p:nvSpPr>
        <p:spPr>
          <a:xfrm>
            <a:off x="533400" y="6115359"/>
            <a:ext cx="11049000" cy="533400"/>
          </a:xfrm>
          <a:prstGeom prst="rect">
            <a:avLst/>
          </a:prstGeom>
          <a:noFill/>
          <a:ln>
            <a:noFill/>
          </a:ln>
        </p:spPr>
        <p:txBody>
          <a:bodyPr spcFirstLastPara="1" wrap="square" lIns="91425" tIns="45700" rIns="91425" bIns="45700" numCol="1" anchor="ctr" anchorCtr="0">
            <a:noAutofit/>
          </a:bodyPr>
          <a:lstStyle/>
          <a:p>
            <a:pPr marL="0" lvl="0" indent="0" algn="l" rtl="0">
              <a:spcBef>
                <a:spcPts val="0"/>
              </a:spcBef>
              <a:spcAft>
                <a:spcPts val="0"/>
              </a:spcAft>
              <a:buClr>
                <a:srgbClr val="006197"/>
              </a:buClr>
              <a:buSzPts val="2400"/>
              <a:buNone/>
            </a:pPr>
            <a:r>
              <a:rPr lang="en-US" dirty="0"/>
              <a:t>Lesley Earl, Ph.D., Andrew Wiley &amp; Alison Lemon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AE5A-909A-544C-AC9D-D1F304AC0028}"/>
              </a:ext>
            </a:extLst>
          </p:cNvPr>
          <p:cNvSpPr>
            <a:spLocks noGrp="1"/>
          </p:cNvSpPr>
          <p:nvPr>
            <p:ph type="title"/>
          </p:nvPr>
        </p:nvSpPr>
        <p:spPr/>
        <p:txBody>
          <a:bodyPr numCol="1">
            <a:normAutofit/>
          </a:bodyPr>
          <a:lstStyle/>
          <a:p>
            <a:r>
              <a:rPr lang="en-US"/>
              <a:t>Language and content guidelines for AD</a:t>
            </a:r>
          </a:p>
        </p:txBody>
      </p:sp>
      <p:sp>
        <p:nvSpPr>
          <p:cNvPr id="3" name="Content Placeholder 2">
            <a:extLst>
              <a:ext uri="{FF2B5EF4-FFF2-40B4-BE49-F238E27FC236}">
                <a16:creationId xmlns:a16="http://schemas.microsoft.com/office/drawing/2014/main" id="{E445EB9D-05DF-374F-BB99-5802EDEE0730}"/>
              </a:ext>
            </a:extLst>
          </p:cNvPr>
          <p:cNvSpPr>
            <a:spLocks noGrp="1"/>
          </p:cNvSpPr>
          <p:nvPr>
            <p:ph type="body" idx="1"/>
          </p:nvPr>
        </p:nvSpPr>
        <p:spPr/>
        <p:txBody>
          <a:bodyPr numCol="1">
            <a:normAutofit fontScale="92500"/>
          </a:bodyPr>
          <a:lstStyle/>
          <a:p>
            <a:pPr>
              <a:lnSpc>
                <a:spcPct val="120000"/>
              </a:lnSpc>
              <a:spcBef>
                <a:spcPts val="0"/>
              </a:spcBef>
              <a:spcAft>
                <a:spcPts val="600"/>
              </a:spcAft>
            </a:pPr>
            <a:r>
              <a:rPr lang="en-US" sz="2600"/>
              <a:t>On-screen text (yes)</a:t>
            </a:r>
          </a:p>
          <a:p>
            <a:pPr>
              <a:lnSpc>
                <a:spcPct val="120000"/>
              </a:lnSpc>
              <a:spcBef>
                <a:spcPts val="0"/>
              </a:spcBef>
              <a:spcAft>
                <a:spcPts val="600"/>
              </a:spcAft>
            </a:pPr>
            <a:r>
              <a:rPr lang="en-US" sz="2600"/>
              <a:t>Key events (yes, when not evident in audio)</a:t>
            </a:r>
          </a:p>
          <a:p>
            <a:pPr>
              <a:lnSpc>
                <a:spcPct val="120000"/>
              </a:lnSpc>
              <a:spcBef>
                <a:spcPts val="0"/>
              </a:spcBef>
              <a:spcAft>
                <a:spcPts val="600"/>
              </a:spcAft>
            </a:pPr>
            <a:r>
              <a:rPr lang="en-US" sz="2600"/>
              <a:t>Facial expressions and body language (only when in contrast to audio content)</a:t>
            </a:r>
          </a:p>
          <a:p>
            <a:pPr>
              <a:lnSpc>
                <a:spcPct val="120000"/>
              </a:lnSpc>
              <a:spcBef>
                <a:spcPts val="0"/>
              </a:spcBef>
              <a:spcAft>
                <a:spcPts val="600"/>
              </a:spcAft>
            </a:pPr>
            <a:r>
              <a:rPr lang="en-US" sz="2600"/>
              <a:t>Age, appearance, race, ethnicity of people onscreen (only when relevant)</a:t>
            </a:r>
          </a:p>
          <a:p>
            <a:pPr>
              <a:lnSpc>
                <a:spcPct val="120000"/>
              </a:lnSpc>
              <a:spcBef>
                <a:spcPts val="0"/>
              </a:spcBef>
              <a:spcAft>
                <a:spcPts val="600"/>
              </a:spcAft>
            </a:pPr>
            <a:r>
              <a:rPr lang="en-US" sz="2600"/>
              <a:t>Clothing and other appearance (when relevant)</a:t>
            </a:r>
          </a:p>
          <a:p>
            <a:pPr>
              <a:lnSpc>
                <a:spcPct val="120000"/>
              </a:lnSpc>
              <a:spcBef>
                <a:spcPts val="0"/>
              </a:spcBef>
              <a:spcAft>
                <a:spcPts val="600"/>
              </a:spcAft>
            </a:pPr>
            <a:r>
              <a:rPr lang="en-US" sz="2600"/>
              <a:t>Other visual events on screen (no)</a:t>
            </a:r>
          </a:p>
          <a:p>
            <a:pPr>
              <a:lnSpc>
                <a:spcPct val="120000"/>
              </a:lnSpc>
              <a:spcBef>
                <a:spcPts val="0"/>
              </a:spcBef>
              <a:spcAft>
                <a:spcPts val="600"/>
              </a:spcAft>
            </a:pPr>
            <a:r>
              <a:rPr lang="en-US" sz="2600"/>
              <a:t>Tone &amp; style: Neutral tone, person-focused descriptions, evocative nouns and verbs, style in keeping with video content</a:t>
            </a:r>
          </a:p>
        </p:txBody>
      </p:sp>
    </p:spTree>
    <p:extLst>
      <p:ext uri="{BB962C8B-B14F-4D97-AF65-F5344CB8AC3E}">
        <p14:creationId xmlns:p14="http://schemas.microsoft.com/office/powerpoint/2010/main" val="96641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5823-BA7C-7D4A-A6AE-764AC3C4B1C2}"/>
              </a:ext>
            </a:extLst>
          </p:cNvPr>
          <p:cNvSpPr>
            <a:spLocks noGrp="1"/>
          </p:cNvSpPr>
          <p:nvPr>
            <p:ph type="title"/>
          </p:nvPr>
        </p:nvSpPr>
        <p:spPr/>
        <p:txBody>
          <a:bodyPr numCol="1"/>
          <a:lstStyle/>
          <a:p>
            <a:r>
              <a:rPr lang="en-US"/>
              <a:t>Creating AD videos</a:t>
            </a:r>
          </a:p>
        </p:txBody>
      </p:sp>
    </p:spTree>
    <p:extLst>
      <p:ext uri="{BB962C8B-B14F-4D97-AF65-F5344CB8AC3E}">
        <p14:creationId xmlns:p14="http://schemas.microsoft.com/office/powerpoint/2010/main" val="1837158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D79A-4211-AB4D-B85F-996B9CE70865}"/>
              </a:ext>
            </a:extLst>
          </p:cNvPr>
          <p:cNvSpPr>
            <a:spLocks noGrp="1"/>
          </p:cNvSpPr>
          <p:nvPr>
            <p:ph type="title"/>
          </p:nvPr>
        </p:nvSpPr>
        <p:spPr/>
        <p:txBody>
          <a:bodyPr numCol="1">
            <a:normAutofit/>
          </a:bodyPr>
          <a:lstStyle/>
          <a:p>
            <a:r>
              <a:rPr lang="en-US" dirty="0"/>
              <a:t>How would you describe the video?</a:t>
            </a:r>
          </a:p>
        </p:txBody>
      </p:sp>
      <p:sp>
        <p:nvSpPr>
          <p:cNvPr id="3" name="Text Placeholder 2">
            <a:extLst>
              <a:ext uri="{FF2B5EF4-FFF2-40B4-BE49-F238E27FC236}">
                <a16:creationId xmlns:a16="http://schemas.microsoft.com/office/drawing/2014/main" id="{DC1F89C7-D164-44BA-C4C2-B940E3EF29CC}"/>
              </a:ext>
            </a:extLst>
          </p:cNvPr>
          <p:cNvSpPr>
            <a:spLocks noGrp="1"/>
          </p:cNvSpPr>
          <p:nvPr>
            <p:ph type="body" idx="1"/>
          </p:nvPr>
        </p:nvSpPr>
        <p:spPr>
          <a:xfrm>
            <a:off x="457200" y="1371600"/>
            <a:ext cx="5334000" cy="4937760"/>
          </a:xfrm>
        </p:spPr>
        <p:txBody>
          <a:bodyPr numCol="1"/>
          <a:lstStyle/>
          <a:p>
            <a:pPr marL="342900" indent="-342900">
              <a:buFont typeface="+mj-lt"/>
              <a:buAutoNum type="arabicPeriod"/>
            </a:pPr>
            <a:r>
              <a:rPr lang="en-US" dirty="0">
                <a:latin typeface="Arial" panose="020B0604020202020204" pitchFamily="34" charset="0"/>
                <a:cs typeface="Arial" panose="020B0604020202020204" pitchFamily="34" charset="0"/>
              </a:rPr>
              <a:t>Is this part of a video series?</a:t>
            </a:r>
          </a:p>
          <a:p>
            <a:pPr marL="342900" indent="-342900">
              <a:buFont typeface="+mj-lt"/>
              <a:buAutoNum type="arabicPeriod"/>
            </a:pPr>
            <a:r>
              <a:rPr lang="en-US" dirty="0">
                <a:latin typeface="Arial" panose="020B0604020202020204" pitchFamily="34" charset="0"/>
                <a:cs typeface="Arial" panose="020B0604020202020204" pitchFamily="34" charset="0"/>
              </a:rPr>
              <a:t>Who is speaking?</a:t>
            </a:r>
          </a:p>
          <a:p>
            <a:pPr marL="342900" indent="-342900">
              <a:buFont typeface="+mj-lt"/>
              <a:buAutoNum type="arabicPeriod"/>
            </a:pPr>
            <a:r>
              <a:rPr lang="en-US" dirty="0">
                <a:latin typeface="Arial" panose="020B0604020202020204" pitchFamily="34" charset="0"/>
                <a:cs typeface="Arial" panose="020B0604020202020204" pitchFamily="34" charset="0"/>
              </a:rPr>
              <a:t>Are they an expert? What is their profession?</a:t>
            </a:r>
          </a:p>
          <a:p>
            <a:pPr marL="342900" indent="-342900">
              <a:buFont typeface="+mj-lt"/>
              <a:buAutoNum type="arabicPeriod"/>
            </a:pPr>
            <a:r>
              <a:rPr lang="en-US" dirty="0">
                <a:latin typeface="Arial" panose="020B0604020202020204" pitchFamily="34" charset="0"/>
                <a:cs typeface="Arial" panose="020B0604020202020204" pitchFamily="34" charset="0"/>
              </a:rPr>
              <a:t>WHERE is the lacrimal gland?</a:t>
            </a:r>
          </a:p>
          <a:p>
            <a:endParaRPr lang="en-US" dirty="0"/>
          </a:p>
        </p:txBody>
      </p:sp>
      <p:pic>
        <p:nvPicPr>
          <p:cNvPr id="8" name="Online Media 7" descr="Ask a Scientist: Nearsighted or Farsighted">
            <a:hlinkClick r:id="" action="ppaction://media"/>
            <a:extLst>
              <a:ext uri="{FF2B5EF4-FFF2-40B4-BE49-F238E27FC236}">
                <a16:creationId xmlns:a16="http://schemas.microsoft.com/office/drawing/2014/main" id="{8F1CB146-3801-3C9C-BC95-6D18BDFF5610}"/>
              </a:ext>
            </a:extLst>
          </p:cNvPr>
          <p:cNvPicPr>
            <a:picLocks noRot="1" noChangeAspect="1"/>
          </p:cNvPicPr>
          <p:nvPr>
            <a:videoFile r:link="rId1"/>
          </p:nvPr>
        </p:nvPicPr>
        <p:blipFill>
          <a:blip r:embed="rId4"/>
          <a:stretch>
            <a:fillRect/>
          </a:stretch>
        </p:blipFill>
        <p:spPr>
          <a:xfrm>
            <a:off x="6186449" y="1652085"/>
            <a:ext cx="5503515" cy="3109486"/>
          </a:xfrm>
          <a:prstGeom prst="rect">
            <a:avLst/>
          </a:prstGeom>
        </p:spPr>
      </p:pic>
      <p:sp>
        <p:nvSpPr>
          <p:cNvPr id="5" name="Footer Placeholder 4">
            <a:extLst>
              <a:ext uri="{FF2B5EF4-FFF2-40B4-BE49-F238E27FC236}">
                <a16:creationId xmlns:a16="http://schemas.microsoft.com/office/drawing/2014/main" id="{02350441-38A7-E743-8A82-2D4F748EB36E}"/>
              </a:ext>
            </a:extLst>
          </p:cNvPr>
          <p:cNvSpPr>
            <a:spLocks noGrp="1"/>
          </p:cNvSpPr>
          <p:nvPr>
            <p:ph type="ftr" sz="quarter" idx="2147483647"/>
          </p:nvPr>
        </p:nvSpPr>
        <p:spPr>
          <a:xfrm>
            <a:off x="6523630" y="6016625"/>
            <a:ext cx="5668370" cy="555625"/>
          </a:xfrm>
          <a:prstGeom prst="rect">
            <a:avLst/>
          </a:prstGeom>
        </p:spPr>
        <p:txBody>
          <a:bodyPr numCol="1"/>
          <a:lstStyle/>
          <a:p>
            <a:r>
              <a:rPr lang="en-US" dirty="0"/>
              <a:t>Original video available on YouTube: </a:t>
            </a:r>
            <a:r>
              <a:rPr lang="en-US" dirty="0">
                <a:hlinkClick r:id="rId5"/>
              </a:rPr>
              <a:t>https://youtu.be/XcBE3Migj9c</a:t>
            </a:r>
            <a:r>
              <a:rPr lang="en-US" dirty="0"/>
              <a:t> </a:t>
            </a:r>
          </a:p>
        </p:txBody>
      </p:sp>
    </p:spTree>
    <p:extLst>
      <p:ext uri="{BB962C8B-B14F-4D97-AF65-F5344CB8AC3E}">
        <p14:creationId xmlns:p14="http://schemas.microsoft.com/office/powerpoint/2010/main" val="378825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F63B6-B8AE-F498-F97F-894F375EB678}"/>
              </a:ext>
            </a:extLst>
          </p:cNvPr>
          <p:cNvSpPr>
            <a:spLocks noGrp="1"/>
          </p:cNvSpPr>
          <p:nvPr>
            <p:ph type="title"/>
          </p:nvPr>
        </p:nvSpPr>
        <p:spPr/>
        <p:txBody>
          <a:bodyPr numCol="1"/>
          <a:lstStyle/>
          <a:p>
            <a:r>
              <a:rPr lang="en-US" dirty="0"/>
              <a:t>Organizing your audio description</a:t>
            </a:r>
          </a:p>
        </p:txBody>
      </p:sp>
      <p:graphicFrame>
        <p:nvGraphicFramePr>
          <p:cNvPr id="7" name="Table 7">
            <a:extLst>
              <a:ext uri="{FF2B5EF4-FFF2-40B4-BE49-F238E27FC236}">
                <a16:creationId xmlns:a16="http://schemas.microsoft.com/office/drawing/2014/main" id="{1756BB67-3D09-6B0F-F997-A73FE4F5C311}"/>
              </a:ext>
            </a:extLst>
          </p:cNvPr>
          <p:cNvGraphicFramePr>
            <a:graphicFrameLocks noGrp="1"/>
          </p:cNvGraphicFramePr>
          <p:nvPr>
            <p:extLst>
              <p:ext uri="{D42A27DB-BD31-4B8C-83A1-F6EECF244321}">
                <p14:modId xmlns:p14="http://schemas.microsoft.com/office/powerpoint/2010/main" val="1159790680"/>
              </p:ext>
            </p:extLst>
          </p:nvPr>
        </p:nvGraphicFramePr>
        <p:xfrm>
          <a:off x="203200" y="1188721"/>
          <a:ext cx="11734800" cy="5100005"/>
        </p:xfrm>
        <a:graphic>
          <a:graphicData uri="http://schemas.openxmlformats.org/drawingml/2006/table">
            <a:tbl>
              <a:tblPr firstRow="1" bandRow="1">
                <a:tableStyleId>{5940675A-B579-460E-94D1-54222C63F5DA}</a:tableStyleId>
              </a:tblPr>
              <a:tblGrid>
                <a:gridCol w="1087120">
                  <a:extLst>
                    <a:ext uri="{9D8B030D-6E8A-4147-A177-3AD203B41FA5}">
                      <a16:colId xmlns:a16="http://schemas.microsoft.com/office/drawing/2014/main" val="3487308942"/>
                    </a:ext>
                  </a:extLst>
                </a:gridCol>
                <a:gridCol w="5090160">
                  <a:extLst>
                    <a:ext uri="{9D8B030D-6E8A-4147-A177-3AD203B41FA5}">
                      <a16:colId xmlns:a16="http://schemas.microsoft.com/office/drawing/2014/main" val="19232860"/>
                    </a:ext>
                  </a:extLst>
                </a:gridCol>
                <a:gridCol w="3911600">
                  <a:extLst>
                    <a:ext uri="{9D8B030D-6E8A-4147-A177-3AD203B41FA5}">
                      <a16:colId xmlns:a16="http://schemas.microsoft.com/office/drawing/2014/main" val="1836931489"/>
                    </a:ext>
                  </a:extLst>
                </a:gridCol>
                <a:gridCol w="1645920">
                  <a:extLst>
                    <a:ext uri="{9D8B030D-6E8A-4147-A177-3AD203B41FA5}">
                      <a16:colId xmlns:a16="http://schemas.microsoft.com/office/drawing/2014/main" val="734810"/>
                    </a:ext>
                  </a:extLst>
                </a:gridCol>
              </a:tblGrid>
              <a:tr h="297409">
                <a:tc>
                  <a:txBody>
                    <a:bodyPr/>
                    <a:lstStyle/>
                    <a:p>
                      <a:r>
                        <a:rPr lang="en-US" dirty="0">
                          <a:solidFill>
                            <a:srgbClr val="003366"/>
                          </a:solidFill>
                        </a:rPr>
                        <a:t>Timestamp</a:t>
                      </a:r>
                    </a:p>
                  </a:txBody>
                  <a:tcPr/>
                </a:tc>
                <a:tc>
                  <a:txBody>
                    <a:bodyPr/>
                    <a:lstStyle/>
                    <a:p>
                      <a:r>
                        <a:rPr lang="en-US" dirty="0">
                          <a:solidFill>
                            <a:srgbClr val="003366"/>
                          </a:solidFill>
                        </a:rPr>
                        <a:t>Audio cues</a:t>
                      </a:r>
                    </a:p>
                  </a:txBody>
                  <a:tcPr/>
                </a:tc>
                <a:tc>
                  <a:txBody>
                    <a:bodyPr/>
                    <a:lstStyle/>
                    <a:p>
                      <a:r>
                        <a:rPr lang="en-US" dirty="0">
                          <a:solidFill>
                            <a:srgbClr val="003366"/>
                          </a:solidFill>
                        </a:rPr>
                        <a:t>Visual cues</a:t>
                      </a:r>
                    </a:p>
                  </a:txBody>
                  <a:tcPr/>
                </a:tc>
                <a:tc>
                  <a:txBody>
                    <a:bodyPr/>
                    <a:lstStyle/>
                    <a:p>
                      <a:r>
                        <a:rPr lang="en-US" dirty="0">
                          <a:solidFill>
                            <a:srgbClr val="003366"/>
                          </a:solidFill>
                        </a:rPr>
                        <a:t>Audio Description</a:t>
                      </a:r>
                    </a:p>
                  </a:txBody>
                  <a:tcPr/>
                </a:tc>
                <a:extLst>
                  <a:ext uri="{0D108BD9-81ED-4DB2-BD59-A6C34878D82A}">
                    <a16:rowId xmlns:a16="http://schemas.microsoft.com/office/drawing/2014/main" val="722869046"/>
                  </a:ext>
                </a:extLst>
              </a:tr>
              <a:tr h="646153">
                <a:tc>
                  <a:txBody>
                    <a:bodyPr/>
                    <a:lstStyle/>
                    <a:p>
                      <a:r>
                        <a:rPr lang="en-US" sz="1200" dirty="0"/>
                        <a:t>0:01-0:10</a:t>
                      </a:r>
                    </a:p>
                  </a:txBody>
                  <a:tcPr/>
                </a:tc>
                <a:tc>
                  <a:txBody>
                    <a:bodyPr/>
                    <a:lstStyle/>
                    <a:p>
                      <a:r>
                        <a:rPr lang="en-US" sz="1200" dirty="0"/>
                        <a:t>[Music]</a:t>
                      </a:r>
                    </a:p>
                  </a:txBody>
                  <a:tcPr/>
                </a:tc>
                <a:tc>
                  <a:txBody>
                    <a:bodyPr/>
                    <a:lstStyle/>
                    <a:p>
                      <a:r>
                        <a:rPr lang="en-US" sz="1200" dirty="0"/>
                        <a:t>Text onscreen: </a:t>
                      </a:r>
                      <a:r>
                        <a:rPr lang="en-US" sz="1200" b="1" dirty="0"/>
                        <a:t>Ask a Scientist, with Dr. Cheri Wiggs</a:t>
                      </a:r>
                      <a:r>
                        <a:rPr lang="en-US" sz="1200" dirty="0"/>
                        <a:t>. </a:t>
                      </a:r>
                      <a:br>
                        <a:rPr lang="en-US" sz="1200" dirty="0"/>
                      </a:br>
                      <a:r>
                        <a:rPr lang="en-US" sz="1200" dirty="0"/>
                        <a:t>Sunburst pattern.</a:t>
                      </a:r>
                    </a:p>
                  </a:txBody>
                  <a:tcPr/>
                </a:tc>
                <a:tc>
                  <a:txBody>
                    <a:bodyPr/>
                    <a:lstStyle/>
                    <a:p>
                      <a:endParaRPr lang="en-US" sz="1200"/>
                    </a:p>
                  </a:txBody>
                  <a:tcPr/>
                </a:tc>
                <a:extLst>
                  <a:ext uri="{0D108BD9-81ED-4DB2-BD59-A6C34878D82A}">
                    <a16:rowId xmlns:a16="http://schemas.microsoft.com/office/drawing/2014/main" val="1620051140"/>
                  </a:ext>
                </a:extLst>
              </a:tr>
              <a:tr h="637624">
                <a:tc>
                  <a:txBody>
                    <a:bodyPr/>
                    <a:lstStyle/>
                    <a:p>
                      <a:r>
                        <a:rPr lang="en-US" sz="1200" dirty="0"/>
                        <a:t>0:11-0:14</a:t>
                      </a:r>
                    </a:p>
                  </a:txBody>
                  <a:tcPr/>
                </a:tc>
                <a:tc>
                  <a:txBody>
                    <a:bodyPr/>
                    <a:lstStyle/>
                    <a:p>
                      <a:r>
                        <a:rPr lang="en-US" sz="1200" dirty="0"/>
                        <a:t>What happens to my eyes when I cry?</a:t>
                      </a:r>
                    </a:p>
                  </a:txBody>
                  <a:tcPr/>
                </a:tc>
                <a:tc>
                  <a:txBody>
                    <a:bodyPr/>
                    <a:lstStyle/>
                    <a:p>
                      <a:r>
                        <a:rPr lang="en-US" sz="1200" dirty="0"/>
                        <a:t>Text onscreen in bubble: </a:t>
                      </a:r>
                      <a:r>
                        <a:rPr lang="en-US" sz="1200" b="1" dirty="0"/>
                        <a:t>What happens to my eyes when I cry?</a:t>
                      </a:r>
                      <a:br>
                        <a:rPr lang="en-US" sz="1200" b="1" dirty="0"/>
                      </a:br>
                      <a:r>
                        <a:rPr lang="en-US" sz="1200" dirty="0"/>
                        <a:t>Girl speaking to camera</a:t>
                      </a:r>
                    </a:p>
                  </a:txBody>
                  <a:tcPr/>
                </a:tc>
                <a:tc>
                  <a:txBody>
                    <a:bodyPr/>
                    <a:lstStyle/>
                    <a:p>
                      <a:endParaRPr lang="en-US" sz="1200"/>
                    </a:p>
                  </a:txBody>
                  <a:tcPr/>
                </a:tc>
                <a:extLst>
                  <a:ext uri="{0D108BD9-81ED-4DB2-BD59-A6C34878D82A}">
                    <a16:rowId xmlns:a16="http://schemas.microsoft.com/office/drawing/2014/main" val="409016209"/>
                  </a:ext>
                </a:extLst>
              </a:tr>
              <a:tr h="646153">
                <a:tc>
                  <a:txBody>
                    <a:bodyPr/>
                    <a:lstStyle/>
                    <a:p>
                      <a:r>
                        <a:rPr lang="en-US" sz="1200" dirty="0"/>
                        <a:t>0:15-0:20</a:t>
                      </a:r>
                    </a:p>
                  </a:txBody>
                  <a:tcPr/>
                </a:tc>
                <a:tc>
                  <a:txBody>
                    <a:bodyPr/>
                    <a:lstStyle/>
                    <a:p>
                      <a:r>
                        <a:rPr lang="en-US" sz="1200" dirty="0"/>
                        <a:t>Any time you cry, you think of tears, whether you’re shedding a tear or crying a bucket of them.</a:t>
                      </a:r>
                    </a:p>
                  </a:txBody>
                  <a:tcPr/>
                </a:tc>
                <a:tc>
                  <a:txBody>
                    <a:bodyPr/>
                    <a:lstStyle/>
                    <a:p>
                      <a:r>
                        <a:rPr lang="en-US" sz="1200" dirty="0"/>
                        <a:t>Female scientist in a white </a:t>
                      </a:r>
                      <a:r>
                        <a:rPr lang="en-US" sz="1200" dirty="0" err="1"/>
                        <a:t>labcoat</a:t>
                      </a:r>
                      <a:r>
                        <a:rPr lang="en-US" sz="1200" dirty="0"/>
                        <a:t> speaks to camera. Animated figure in the background drips tears.</a:t>
                      </a:r>
                    </a:p>
                  </a:txBody>
                  <a:tcPr/>
                </a:tc>
                <a:tc>
                  <a:txBody>
                    <a:bodyPr/>
                    <a:lstStyle/>
                    <a:p>
                      <a:endParaRPr lang="en-US" sz="1200" dirty="0"/>
                    </a:p>
                  </a:txBody>
                  <a:tcPr/>
                </a:tc>
                <a:extLst>
                  <a:ext uri="{0D108BD9-81ED-4DB2-BD59-A6C34878D82A}">
                    <a16:rowId xmlns:a16="http://schemas.microsoft.com/office/drawing/2014/main" val="1512258802"/>
                  </a:ext>
                </a:extLst>
              </a:tr>
              <a:tr h="646153">
                <a:tc>
                  <a:txBody>
                    <a:bodyPr/>
                    <a:lstStyle/>
                    <a:p>
                      <a:r>
                        <a:rPr lang="en-US" sz="1200" dirty="0"/>
                        <a:t>0:21-0:30</a:t>
                      </a:r>
                    </a:p>
                  </a:txBody>
                  <a:tcPr/>
                </a:tc>
                <a:tc>
                  <a:txBody>
                    <a:bodyPr/>
                    <a:lstStyle/>
                    <a:p>
                      <a:r>
                        <a:rPr lang="en-US" sz="1200" dirty="0"/>
                        <a:t>All of these tears are produced by something called the lacrimal gland, that’s located between the surface of the eye, and the eyelid, just above here.</a:t>
                      </a:r>
                    </a:p>
                  </a:txBody>
                  <a:tcPr/>
                </a:tc>
                <a:tc>
                  <a:txBody>
                    <a:bodyPr/>
                    <a:lstStyle/>
                    <a:p>
                      <a:r>
                        <a:rPr lang="en-US" sz="1200" dirty="0"/>
                        <a:t>Scientist points to her eyebrow to indicate the position of the lacrimal gland.</a:t>
                      </a:r>
                    </a:p>
                  </a:txBody>
                  <a:tcPr/>
                </a:tc>
                <a:tc>
                  <a:txBody>
                    <a:bodyPr/>
                    <a:lstStyle/>
                    <a:p>
                      <a:endParaRPr lang="en-US" sz="1200" dirty="0"/>
                    </a:p>
                  </a:txBody>
                  <a:tcPr/>
                </a:tc>
                <a:extLst>
                  <a:ext uri="{0D108BD9-81ED-4DB2-BD59-A6C34878D82A}">
                    <a16:rowId xmlns:a16="http://schemas.microsoft.com/office/drawing/2014/main" val="3890762706"/>
                  </a:ext>
                </a:extLst>
              </a:tr>
              <a:tr h="700000">
                <a:tc>
                  <a:txBody>
                    <a:bodyPr/>
                    <a:lstStyle/>
                    <a:p>
                      <a:r>
                        <a:rPr lang="en-US" sz="1200" dirty="0"/>
                        <a:t>0:31-0:38</a:t>
                      </a:r>
                    </a:p>
                  </a:txBody>
                  <a:tcPr/>
                </a:tc>
                <a:tc>
                  <a:txBody>
                    <a:bodyPr/>
                    <a:lstStyle/>
                    <a:p>
                      <a:r>
                        <a:rPr lang="en-US" sz="1200" dirty="0"/>
                        <a:t>There are 3 different types of tears. The first are basal tears. Those are constantly produced to keep your eye lubricated and nourished. [running water]</a:t>
                      </a:r>
                    </a:p>
                  </a:txBody>
                  <a:tcPr/>
                </a:tc>
                <a:tc>
                  <a:txBody>
                    <a:bodyPr/>
                    <a:lstStyle/>
                    <a:p>
                      <a:r>
                        <a:rPr lang="en-US" sz="1200" dirty="0"/>
                        <a:t>Animated water drops fall in the background.</a:t>
                      </a:r>
                    </a:p>
                  </a:txBody>
                  <a:tcPr/>
                </a:tc>
                <a:tc>
                  <a:txBody>
                    <a:bodyPr/>
                    <a:lstStyle/>
                    <a:p>
                      <a:endParaRPr lang="en-US" sz="1200" dirty="0"/>
                    </a:p>
                  </a:txBody>
                  <a:tcPr/>
                </a:tc>
                <a:extLst>
                  <a:ext uri="{0D108BD9-81ED-4DB2-BD59-A6C34878D82A}">
                    <a16:rowId xmlns:a16="http://schemas.microsoft.com/office/drawing/2014/main" val="2477034267"/>
                  </a:ext>
                </a:extLst>
              </a:tr>
              <a:tr h="682051">
                <a:tc>
                  <a:txBody>
                    <a:bodyPr/>
                    <a:lstStyle/>
                    <a:p>
                      <a:r>
                        <a:rPr lang="en-US" sz="1200" dirty="0"/>
                        <a:t>0:39-0:47</a:t>
                      </a:r>
                    </a:p>
                  </a:txBody>
                  <a:tcPr/>
                </a:tc>
                <a:tc>
                  <a:txBody>
                    <a:bodyPr/>
                    <a:lstStyle/>
                    <a:p>
                      <a:r>
                        <a:rPr lang="en-US" sz="1200" dirty="0"/>
                        <a:t>The second kind, reflex tears, are actually produced in response to an irritant, like smoke in the air or a runaway eyelash on the surface of your eye. </a:t>
                      </a:r>
                    </a:p>
                  </a:txBody>
                  <a:tcPr/>
                </a:tc>
                <a:tc>
                  <a:txBody>
                    <a:bodyPr/>
                    <a:lstStyle/>
                    <a:p>
                      <a:r>
                        <a:rPr lang="en-US" sz="1200" dirty="0"/>
                        <a:t>Animated eyelashes fall in the background toward the right and center; later water drops fall with the eyelashes.</a:t>
                      </a:r>
                    </a:p>
                  </a:txBody>
                  <a:tcPr/>
                </a:tc>
                <a:tc>
                  <a:txBody>
                    <a:bodyPr/>
                    <a:lstStyle/>
                    <a:p>
                      <a:endParaRPr lang="en-US" sz="1200" dirty="0"/>
                    </a:p>
                  </a:txBody>
                  <a:tcPr/>
                </a:tc>
                <a:extLst>
                  <a:ext uri="{0D108BD9-81ED-4DB2-BD59-A6C34878D82A}">
                    <a16:rowId xmlns:a16="http://schemas.microsoft.com/office/drawing/2014/main" val="3524964653"/>
                  </a:ext>
                </a:extLst>
              </a:tr>
              <a:tr h="834615">
                <a:tc>
                  <a:txBody>
                    <a:bodyPr/>
                    <a:lstStyle/>
                    <a:p>
                      <a:r>
                        <a:rPr lang="en-US" sz="1200" dirty="0"/>
                        <a:t>0:48-1:01</a:t>
                      </a:r>
                    </a:p>
                  </a:txBody>
                  <a:tcPr/>
                </a:tc>
                <a:tc>
                  <a:txBody>
                    <a:bodyPr/>
                    <a:lstStyle/>
                    <a:p>
                      <a:r>
                        <a:rPr lang="en-US" sz="1200" dirty="0"/>
                        <a:t>But what about when your best friend moves away or you see a sad movie? Those tears, emotional tears, are produced, but scientists still don’t know what their purpose is.</a:t>
                      </a:r>
                    </a:p>
                  </a:txBody>
                  <a:tcPr/>
                </a:tc>
                <a:tc>
                  <a:txBody>
                    <a:bodyPr/>
                    <a:lstStyle/>
                    <a:p>
                      <a:r>
                        <a:rPr lang="en-US" sz="1200" dirty="0"/>
                        <a:t>Animated water drops with sad faces fall on the far right of the screen.</a:t>
                      </a:r>
                    </a:p>
                  </a:txBody>
                  <a:tcPr/>
                </a:tc>
                <a:tc>
                  <a:txBody>
                    <a:bodyPr/>
                    <a:lstStyle/>
                    <a:p>
                      <a:endParaRPr lang="en-US" sz="1200" dirty="0"/>
                    </a:p>
                  </a:txBody>
                  <a:tcPr/>
                </a:tc>
                <a:extLst>
                  <a:ext uri="{0D108BD9-81ED-4DB2-BD59-A6C34878D82A}">
                    <a16:rowId xmlns:a16="http://schemas.microsoft.com/office/drawing/2014/main" val="127056410"/>
                  </a:ext>
                </a:extLst>
              </a:tr>
            </a:tbl>
          </a:graphicData>
        </a:graphic>
      </p:graphicFrame>
    </p:spTree>
    <p:extLst>
      <p:ext uri="{BB962C8B-B14F-4D97-AF65-F5344CB8AC3E}">
        <p14:creationId xmlns:p14="http://schemas.microsoft.com/office/powerpoint/2010/main" val="3837670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92A9-9438-1926-69E9-C8D830C0935D}"/>
              </a:ext>
            </a:extLst>
          </p:cNvPr>
          <p:cNvSpPr>
            <a:spLocks noGrp="1"/>
          </p:cNvSpPr>
          <p:nvPr>
            <p:ph type="title"/>
          </p:nvPr>
        </p:nvSpPr>
        <p:spPr/>
        <p:txBody>
          <a:bodyPr numCol="1"/>
          <a:lstStyle/>
          <a:p>
            <a:r>
              <a:rPr lang="en-US" dirty="0"/>
              <a:t>Which would you choose?</a:t>
            </a:r>
          </a:p>
        </p:txBody>
      </p:sp>
      <p:sp>
        <p:nvSpPr>
          <p:cNvPr id="3" name="Text Placeholder 2">
            <a:extLst>
              <a:ext uri="{FF2B5EF4-FFF2-40B4-BE49-F238E27FC236}">
                <a16:creationId xmlns:a16="http://schemas.microsoft.com/office/drawing/2014/main" id="{444F14A3-73D3-3F70-A049-9EA505A31E3E}"/>
              </a:ext>
            </a:extLst>
          </p:cNvPr>
          <p:cNvSpPr>
            <a:spLocks noGrp="1"/>
          </p:cNvSpPr>
          <p:nvPr>
            <p:ph type="body" idx="1"/>
          </p:nvPr>
        </p:nvSpPr>
        <p:spPr/>
        <p:txBody>
          <a:bodyPr numCol="1"/>
          <a:lstStyle/>
          <a:p>
            <a:pPr marL="50800" indent="0">
              <a:buNone/>
            </a:pPr>
            <a:r>
              <a:rPr lang="en-US" dirty="0"/>
              <a:t>Would you make this Audio Description….</a:t>
            </a:r>
          </a:p>
          <a:p>
            <a:pPr marL="1035050" lvl="1" indent="-514350">
              <a:buFont typeface="+mj-lt"/>
              <a:buAutoNum type="arabicPeriod"/>
            </a:pPr>
            <a:r>
              <a:rPr lang="en-US" dirty="0"/>
              <a:t>Standard?</a:t>
            </a:r>
          </a:p>
          <a:p>
            <a:pPr marL="1035050" lvl="1" indent="-514350">
              <a:buFont typeface="+mj-lt"/>
              <a:buAutoNum type="arabicPeriod"/>
            </a:pPr>
            <a:r>
              <a:rPr lang="en-US" dirty="0"/>
              <a:t>Extended?</a:t>
            </a:r>
          </a:p>
          <a:p>
            <a:pPr marL="1035050" lvl="1" indent="-514350">
              <a:buFont typeface="+mj-lt"/>
              <a:buAutoNum type="arabicPeriod"/>
            </a:pPr>
            <a:r>
              <a:rPr lang="en-US" dirty="0"/>
              <a:t>Not sure…</a:t>
            </a:r>
          </a:p>
        </p:txBody>
      </p:sp>
    </p:spTree>
    <p:extLst>
      <p:ext uri="{BB962C8B-B14F-4D97-AF65-F5344CB8AC3E}">
        <p14:creationId xmlns:p14="http://schemas.microsoft.com/office/powerpoint/2010/main" val="139465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F71B-9B3F-4D44-85F0-1A866F255B85}"/>
              </a:ext>
            </a:extLst>
          </p:cNvPr>
          <p:cNvSpPr>
            <a:spLocks noGrp="1"/>
          </p:cNvSpPr>
          <p:nvPr>
            <p:ph type="title"/>
          </p:nvPr>
        </p:nvSpPr>
        <p:spPr/>
        <p:txBody>
          <a:bodyPr numCol="1">
            <a:normAutofit/>
          </a:bodyPr>
          <a:lstStyle/>
          <a:p>
            <a:r>
              <a:rPr lang="en-US" dirty="0"/>
              <a:t>What should we include in our AD?</a:t>
            </a:r>
          </a:p>
        </p:txBody>
      </p:sp>
      <p:sp>
        <p:nvSpPr>
          <p:cNvPr id="3" name="Content Placeholder 2">
            <a:extLst>
              <a:ext uri="{FF2B5EF4-FFF2-40B4-BE49-F238E27FC236}">
                <a16:creationId xmlns:a16="http://schemas.microsoft.com/office/drawing/2014/main" id="{47286334-164B-B44A-8011-CE7BB208C9AC}"/>
              </a:ext>
            </a:extLst>
          </p:cNvPr>
          <p:cNvSpPr>
            <a:spLocks noGrp="1"/>
          </p:cNvSpPr>
          <p:nvPr>
            <p:ph type="body" idx="1"/>
          </p:nvPr>
        </p:nvSpPr>
        <p:spPr/>
        <p:txBody>
          <a:bodyPr numCol="1">
            <a:normAutofit/>
          </a:bodyPr>
          <a:lstStyle/>
          <a:p>
            <a:pPr marL="514350" indent="-514350">
              <a:buFont typeface="+mj-lt"/>
              <a:buAutoNum type="arabicPeriod"/>
            </a:pPr>
            <a:r>
              <a:rPr lang="en-US" dirty="0"/>
              <a:t>“Ask a Scientist”</a:t>
            </a:r>
          </a:p>
          <a:p>
            <a:pPr marL="514350" indent="-514350">
              <a:buFont typeface="+mj-lt"/>
              <a:buAutoNum type="arabicPeriod"/>
            </a:pPr>
            <a:r>
              <a:rPr lang="en-US" dirty="0"/>
              <a:t>“with Dr. Cheri Wiggs”</a:t>
            </a:r>
          </a:p>
          <a:p>
            <a:pPr marL="514350" indent="-514350">
              <a:buFont typeface="+mj-lt"/>
              <a:buAutoNum type="arabicPeriod"/>
            </a:pPr>
            <a:r>
              <a:rPr lang="en-US" dirty="0"/>
              <a:t>“A child appears, followed by a woman [Dr. Wiggs] wearing a lab coat”</a:t>
            </a:r>
          </a:p>
          <a:p>
            <a:pPr marL="514350" indent="-514350">
              <a:buFont typeface="+mj-lt"/>
              <a:buAutoNum type="arabicPeriod"/>
            </a:pPr>
            <a:r>
              <a:rPr lang="en-US" dirty="0"/>
              <a:t>“Points to eyebrow”</a:t>
            </a:r>
          </a:p>
          <a:p>
            <a:pPr marL="514350" indent="-514350">
              <a:buFont typeface="+mj-lt"/>
              <a:buAutoNum type="arabicPeriod"/>
            </a:pPr>
            <a:r>
              <a:rPr lang="en-US" dirty="0"/>
              <a:t>“In the background, animated water droplets, eyelashes, then sad faces fall”</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1296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D79A-4211-AB4D-B85F-996B9CE70865}"/>
              </a:ext>
            </a:extLst>
          </p:cNvPr>
          <p:cNvSpPr>
            <a:spLocks noGrp="1"/>
          </p:cNvSpPr>
          <p:nvPr>
            <p:ph type="title"/>
          </p:nvPr>
        </p:nvSpPr>
        <p:spPr/>
        <p:txBody>
          <a:bodyPr numCol="1">
            <a:normAutofit/>
          </a:bodyPr>
          <a:lstStyle/>
          <a:p>
            <a:r>
              <a:rPr lang="en-US" dirty="0"/>
              <a:t>Audio Described version…</a:t>
            </a:r>
          </a:p>
        </p:txBody>
      </p:sp>
      <p:pic>
        <p:nvPicPr>
          <p:cNvPr id="4" name="Online Media 3" descr="(Audio Described) Ask a Scientist: Nearsighted or Farsighted">
            <a:hlinkClick r:id="" action="ppaction://media"/>
            <a:extLst>
              <a:ext uri="{FF2B5EF4-FFF2-40B4-BE49-F238E27FC236}">
                <a16:creationId xmlns:a16="http://schemas.microsoft.com/office/drawing/2014/main" id="{93024DF3-560E-3D20-EE5E-B0A3099747CA}"/>
              </a:ext>
            </a:extLst>
          </p:cNvPr>
          <p:cNvPicPr>
            <a:picLocks noRot="1" noChangeAspect="1"/>
          </p:cNvPicPr>
          <p:nvPr>
            <a:videoFile r:link="rId1"/>
          </p:nvPr>
        </p:nvPicPr>
        <p:blipFill>
          <a:blip r:embed="rId4"/>
          <a:stretch>
            <a:fillRect/>
          </a:stretch>
        </p:blipFill>
        <p:spPr>
          <a:xfrm>
            <a:off x="2796478" y="1406758"/>
            <a:ext cx="6806135" cy="3845466"/>
          </a:xfrm>
          <a:prstGeom prst="rect">
            <a:avLst/>
          </a:prstGeom>
        </p:spPr>
      </p:pic>
      <p:sp>
        <p:nvSpPr>
          <p:cNvPr id="5" name="TextBox 4">
            <a:extLst>
              <a:ext uri="{FF2B5EF4-FFF2-40B4-BE49-F238E27FC236}">
                <a16:creationId xmlns:a16="http://schemas.microsoft.com/office/drawing/2014/main" id="{5E3FDC52-0C23-1578-F046-A2FCC2759DA0}"/>
              </a:ext>
            </a:extLst>
          </p:cNvPr>
          <p:cNvSpPr txBox="1"/>
          <p:nvPr/>
        </p:nvSpPr>
        <p:spPr>
          <a:xfrm>
            <a:off x="3714579" y="5730488"/>
            <a:ext cx="4762842" cy="307777"/>
          </a:xfrm>
          <a:prstGeom prst="rect">
            <a:avLst/>
          </a:prstGeom>
          <a:noFill/>
        </p:spPr>
        <p:txBody>
          <a:bodyPr wrap="none" numCol="1" rtlCol="0">
            <a:spAutoFit/>
          </a:bodyPr>
          <a:lstStyle/>
          <a:p>
            <a:r>
              <a:rPr lang="en-US" dirty="0"/>
              <a:t>Online version of this video: </a:t>
            </a:r>
            <a:r>
              <a:rPr lang="en-US" dirty="0">
                <a:hlinkClick r:id="rId5"/>
              </a:rPr>
              <a:t>https://youtu.be/ct1xKw_s6Is</a:t>
            </a:r>
            <a:r>
              <a:rPr lang="en-US" dirty="0"/>
              <a:t> </a:t>
            </a:r>
          </a:p>
        </p:txBody>
      </p:sp>
    </p:spTree>
    <p:extLst>
      <p:ext uri="{BB962C8B-B14F-4D97-AF65-F5344CB8AC3E}">
        <p14:creationId xmlns:p14="http://schemas.microsoft.com/office/powerpoint/2010/main" val="40313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2352-F450-9642-AE0D-FA899B97625B}"/>
              </a:ext>
            </a:extLst>
          </p:cNvPr>
          <p:cNvSpPr>
            <a:spLocks noGrp="1"/>
          </p:cNvSpPr>
          <p:nvPr>
            <p:ph type="title"/>
          </p:nvPr>
        </p:nvSpPr>
        <p:spPr/>
        <p:txBody>
          <a:bodyPr numCol="1">
            <a:normAutofit/>
          </a:bodyPr>
          <a:lstStyle/>
          <a:p>
            <a:r>
              <a:rPr lang="en-US" dirty="0"/>
              <a:t>Example: Extended Audio Description</a:t>
            </a:r>
          </a:p>
        </p:txBody>
      </p:sp>
      <p:pic>
        <p:nvPicPr>
          <p:cNvPr id="8" name="Online Media 7" descr="(Audio Described) Sameer Antani and Artificial Intelligence">
            <a:hlinkClick r:id="" action="ppaction://media"/>
            <a:extLst>
              <a:ext uri="{FF2B5EF4-FFF2-40B4-BE49-F238E27FC236}">
                <a16:creationId xmlns:a16="http://schemas.microsoft.com/office/drawing/2014/main" id="{F30D4119-B216-D3B5-FBAA-293ADAED8A90}"/>
              </a:ext>
            </a:extLst>
          </p:cNvPr>
          <p:cNvPicPr>
            <a:picLocks noGrp="1" noRot="1" noChangeAspect="1"/>
          </p:cNvPicPr>
          <p:nvPr>
            <p:ph sz="half" idx="2147483647"/>
            <a:videoFile r:link="rId1"/>
          </p:nvPr>
        </p:nvPicPr>
        <p:blipFill>
          <a:blip r:embed="rId4"/>
          <a:stretch>
            <a:fillRect/>
          </a:stretch>
        </p:blipFill>
        <p:spPr>
          <a:xfrm>
            <a:off x="2699543" y="1725612"/>
            <a:ext cx="6030913" cy="3406775"/>
          </a:xfrm>
          <a:prstGeom prst="rect">
            <a:avLst/>
          </a:prstGeom>
        </p:spPr>
      </p:pic>
      <p:sp>
        <p:nvSpPr>
          <p:cNvPr id="3" name="Content Placeholder 2">
            <a:extLst>
              <a:ext uri="{FF2B5EF4-FFF2-40B4-BE49-F238E27FC236}">
                <a16:creationId xmlns:a16="http://schemas.microsoft.com/office/drawing/2014/main" id="{33F89EC2-2B82-4E1A-AAF7-0F0EB3919897}"/>
              </a:ext>
            </a:extLst>
          </p:cNvPr>
          <p:cNvSpPr>
            <a:spLocks noGrp="1"/>
          </p:cNvSpPr>
          <p:nvPr>
            <p:ph type="body" idx="2"/>
          </p:nvPr>
        </p:nvSpPr>
        <p:spPr>
          <a:xfrm>
            <a:off x="3141518" y="5387225"/>
            <a:ext cx="5486400" cy="791901"/>
          </a:xfrm>
        </p:spPr>
        <p:txBody>
          <a:bodyPr numCol="1"/>
          <a:lstStyle/>
          <a:p>
            <a:pPr marL="50800" indent="0">
              <a:buNone/>
            </a:pPr>
            <a:r>
              <a:rPr lang="en-US" dirty="0">
                <a:hlinkClick r:id="rId5">
                  <a:extLst>
                    <a:ext uri="{A12FA001-AC4F-418D-AE19-62706E023703}">
                      <ahyp:hlinkClr xmlns:ahyp="http://schemas.microsoft.com/office/drawing/2018/hyperlinkcolor" val="tx"/>
                    </a:ext>
                  </a:extLst>
                </a:hlinkClick>
              </a:rPr>
              <a:t>https://youtu.be/Exr6Rr9YNFw</a:t>
            </a:r>
            <a:r>
              <a:rPr lang="en-US" dirty="0"/>
              <a:t> </a:t>
            </a:r>
          </a:p>
        </p:txBody>
      </p:sp>
    </p:spTree>
    <p:extLst>
      <p:ext uri="{BB962C8B-B14F-4D97-AF65-F5344CB8AC3E}">
        <p14:creationId xmlns:p14="http://schemas.microsoft.com/office/powerpoint/2010/main" val="33434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B662-359D-954A-9B7C-820546352D9E}"/>
              </a:ext>
            </a:extLst>
          </p:cNvPr>
          <p:cNvSpPr>
            <a:spLocks noGrp="1"/>
          </p:cNvSpPr>
          <p:nvPr>
            <p:ph type="title"/>
          </p:nvPr>
        </p:nvSpPr>
        <p:spPr/>
        <p:txBody>
          <a:bodyPr numCol="1">
            <a:normAutofit/>
          </a:bodyPr>
          <a:lstStyle/>
          <a:p>
            <a:r>
              <a:rPr lang="en-US" dirty="0"/>
              <a:t>Issues and Considerations</a:t>
            </a:r>
          </a:p>
        </p:txBody>
      </p:sp>
      <p:sp>
        <p:nvSpPr>
          <p:cNvPr id="3" name="Content Placeholder 2">
            <a:extLst>
              <a:ext uri="{FF2B5EF4-FFF2-40B4-BE49-F238E27FC236}">
                <a16:creationId xmlns:a16="http://schemas.microsoft.com/office/drawing/2014/main" id="{F49A67B3-5714-1145-99F2-E4B8FC25C960}"/>
              </a:ext>
            </a:extLst>
          </p:cNvPr>
          <p:cNvSpPr>
            <a:spLocks noGrp="1"/>
          </p:cNvSpPr>
          <p:nvPr>
            <p:ph type="body" idx="1"/>
          </p:nvPr>
        </p:nvSpPr>
        <p:spPr/>
        <p:txBody>
          <a:bodyPr numCol="1">
            <a:normAutofit fontScale="92500" lnSpcReduction="10000"/>
          </a:bodyPr>
          <a:lstStyle/>
          <a:p>
            <a:r>
              <a:rPr lang="en-US" dirty="0"/>
              <a:t>Variations in style and completeness</a:t>
            </a:r>
          </a:p>
          <a:p>
            <a:pPr lvl="1"/>
            <a:r>
              <a:rPr lang="en-US" dirty="0"/>
              <a:t>Classic manually recorded AD</a:t>
            </a:r>
          </a:p>
          <a:p>
            <a:pPr lvl="1"/>
            <a:r>
              <a:rPr lang="en-US" dirty="0"/>
              <a:t>Automated voice AD</a:t>
            </a:r>
          </a:p>
          <a:p>
            <a:pPr lvl="1"/>
            <a:r>
              <a:rPr lang="en-US" dirty="0"/>
              <a:t>Choosing the correct complexity of AD</a:t>
            </a:r>
          </a:p>
          <a:p>
            <a:r>
              <a:rPr lang="en-US" dirty="0"/>
              <a:t>Challenges of AD for complex content</a:t>
            </a:r>
          </a:p>
          <a:p>
            <a:pPr lvl="1"/>
            <a:r>
              <a:rPr lang="en-US" dirty="0"/>
              <a:t>What would a member of your </a:t>
            </a:r>
            <a:r>
              <a:rPr lang="en-US" b="1" dirty="0"/>
              <a:t>target audience </a:t>
            </a:r>
            <a:r>
              <a:rPr lang="en-US" dirty="0"/>
              <a:t>need to know or understand from visuals? </a:t>
            </a:r>
          </a:p>
          <a:p>
            <a:pPr lvl="1"/>
            <a:r>
              <a:rPr lang="en-US" dirty="0"/>
              <a:t>Who will write/ edit the AD script?</a:t>
            </a:r>
          </a:p>
          <a:p>
            <a:r>
              <a:rPr lang="en-US" dirty="0"/>
              <a:t>Expertise</a:t>
            </a:r>
          </a:p>
          <a:p>
            <a:pPr lvl="1"/>
            <a:r>
              <a:rPr lang="en-US" dirty="0"/>
              <a:t>Subject matter expertise</a:t>
            </a:r>
          </a:p>
          <a:p>
            <a:pPr lvl="1"/>
            <a:r>
              <a:rPr lang="en-US" dirty="0"/>
              <a:t>Technical expertise (video, audio editing)</a:t>
            </a:r>
          </a:p>
        </p:txBody>
      </p:sp>
    </p:spTree>
    <p:extLst>
      <p:ext uri="{BB962C8B-B14F-4D97-AF65-F5344CB8AC3E}">
        <p14:creationId xmlns:p14="http://schemas.microsoft.com/office/powerpoint/2010/main" val="1243776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2C01-2DF7-DC83-164B-94CDC8D2A5C1}"/>
              </a:ext>
            </a:extLst>
          </p:cNvPr>
          <p:cNvSpPr>
            <a:spLocks noGrp="1"/>
          </p:cNvSpPr>
          <p:nvPr>
            <p:ph type="title"/>
          </p:nvPr>
        </p:nvSpPr>
        <p:spPr/>
        <p:txBody>
          <a:bodyPr numCol="1"/>
          <a:lstStyle/>
          <a:p>
            <a:r>
              <a:rPr lang="en-US">
                <a:cs typeface="Calibri Light"/>
              </a:rPr>
              <a:t>Bricks without straw</a:t>
            </a:r>
            <a:endParaRPr lang="en-US"/>
          </a:p>
        </p:txBody>
      </p:sp>
      <p:pic>
        <p:nvPicPr>
          <p:cNvPr id="4" name="Picture 5" descr="Mud bricks laid out on a field in rows.">
            <a:extLst>
              <a:ext uri="{FF2B5EF4-FFF2-40B4-BE49-F238E27FC236}">
                <a16:creationId xmlns:a16="http://schemas.microsoft.com/office/drawing/2014/main" id="{7A20D6AC-736E-9518-CD7D-7A440BD318D1}"/>
              </a:ext>
            </a:extLst>
          </p:cNvPr>
          <p:cNvPicPr>
            <a:picLocks noChangeAspect="1"/>
          </p:cNvPicPr>
          <p:nvPr/>
        </p:nvPicPr>
        <p:blipFill>
          <a:blip r:embed="rId2"/>
          <a:stretch>
            <a:fillRect/>
          </a:stretch>
        </p:blipFill>
        <p:spPr>
          <a:xfrm>
            <a:off x="3690139" y="1334750"/>
            <a:ext cx="4798077" cy="3602612"/>
          </a:xfrm>
          <a:prstGeom prst="rect">
            <a:avLst/>
          </a:prstGeom>
        </p:spPr>
      </p:pic>
    </p:spTree>
    <p:extLst>
      <p:ext uri="{BB962C8B-B14F-4D97-AF65-F5344CB8AC3E}">
        <p14:creationId xmlns:p14="http://schemas.microsoft.com/office/powerpoint/2010/main" val="2285938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FE33-098A-A88F-94E9-103D898BB75E}"/>
              </a:ext>
            </a:extLst>
          </p:cNvPr>
          <p:cNvSpPr>
            <a:spLocks noGrp="1"/>
          </p:cNvSpPr>
          <p:nvPr>
            <p:ph type="title"/>
          </p:nvPr>
        </p:nvSpPr>
        <p:spPr/>
        <p:txBody>
          <a:bodyPr numCol="1"/>
          <a:lstStyle/>
          <a:p>
            <a:r>
              <a:rPr lang="en-US" dirty="0"/>
              <a:t>Outline</a:t>
            </a:r>
          </a:p>
        </p:txBody>
      </p:sp>
      <p:sp>
        <p:nvSpPr>
          <p:cNvPr id="3" name="Content Placeholder 2">
            <a:extLst>
              <a:ext uri="{FF2B5EF4-FFF2-40B4-BE49-F238E27FC236}">
                <a16:creationId xmlns:a16="http://schemas.microsoft.com/office/drawing/2014/main" id="{09FD7C85-A3E6-8E7E-8329-71680FEAA2C5}"/>
              </a:ext>
            </a:extLst>
          </p:cNvPr>
          <p:cNvSpPr>
            <a:spLocks noGrp="1"/>
          </p:cNvSpPr>
          <p:nvPr>
            <p:ph type="body" idx="1"/>
          </p:nvPr>
        </p:nvSpPr>
        <p:spPr/>
        <p:txBody>
          <a:bodyPr numCol="1"/>
          <a:lstStyle/>
          <a:p>
            <a:r>
              <a:rPr lang="en-US" dirty="0"/>
              <a:t>What’s Missing? Exercise</a:t>
            </a:r>
          </a:p>
          <a:p>
            <a:r>
              <a:rPr lang="en-US" dirty="0"/>
              <a:t>Section 508 Requirements for Multimedia</a:t>
            </a:r>
          </a:p>
          <a:p>
            <a:r>
              <a:rPr lang="en-US" dirty="0"/>
              <a:t>About Audio Description</a:t>
            </a:r>
          </a:p>
          <a:p>
            <a:r>
              <a:rPr lang="en-US" dirty="0"/>
              <a:t>Creating Audio Described Videos</a:t>
            </a:r>
          </a:p>
          <a:p>
            <a:r>
              <a:rPr lang="en-US" dirty="0"/>
              <a:t>Posting and Promoting Audio Described Videos</a:t>
            </a:r>
          </a:p>
        </p:txBody>
      </p:sp>
    </p:spTree>
    <p:extLst>
      <p:ext uri="{BB962C8B-B14F-4D97-AF65-F5344CB8AC3E}">
        <p14:creationId xmlns:p14="http://schemas.microsoft.com/office/powerpoint/2010/main" val="158797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90F84-3CBF-0840-9ECF-F3BAFA628AF6}"/>
              </a:ext>
            </a:extLst>
          </p:cNvPr>
          <p:cNvSpPr>
            <a:spLocks noGrp="1"/>
          </p:cNvSpPr>
          <p:nvPr>
            <p:ph type="title"/>
          </p:nvPr>
        </p:nvSpPr>
        <p:spPr/>
        <p:txBody>
          <a:bodyPr numCol="1"/>
          <a:lstStyle/>
          <a:p>
            <a:r>
              <a:rPr lang="en-US" dirty="0"/>
              <a:t>Recording Audio Description</a:t>
            </a:r>
          </a:p>
        </p:txBody>
      </p:sp>
      <p:pic>
        <p:nvPicPr>
          <p:cNvPr id="3" name="Picture 2" descr="Screenshot of Project table for Audio Description Project. Table headings are Timestamp; Audio cues; Visual elements; and AD script.">
            <a:extLst>
              <a:ext uri="{FF2B5EF4-FFF2-40B4-BE49-F238E27FC236}">
                <a16:creationId xmlns:a16="http://schemas.microsoft.com/office/drawing/2014/main" id="{30BD0122-674B-C444-A5EA-97D724221C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470" y="830948"/>
            <a:ext cx="5356947" cy="5681344"/>
          </a:xfrm>
          <a:prstGeom prst="rect">
            <a:avLst/>
          </a:prstGeom>
        </p:spPr>
      </p:pic>
      <p:pic>
        <p:nvPicPr>
          <p:cNvPr id="6" name="Picture 5" descr="Photo of Andrew Wiley with voice recorder and computer.">
            <a:extLst>
              <a:ext uri="{FF2B5EF4-FFF2-40B4-BE49-F238E27FC236}">
                <a16:creationId xmlns:a16="http://schemas.microsoft.com/office/drawing/2014/main" id="{1D47DAEB-0758-5E4C-82C9-B0378DA35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85952" y="1627573"/>
            <a:ext cx="5450792" cy="4088094"/>
          </a:xfrm>
          <a:prstGeom prst="rect">
            <a:avLst/>
          </a:prstGeom>
        </p:spPr>
      </p:pic>
      <p:sp>
        <p:nvSpPr>
          <p:cNvPr id="8" name="Right Arrow 7">
            <a:extLst>
              <a:ext uri="{FF2B5EF4-FFF2-40B4-BE49-F238E27FC236}">
                <a16:creationId xmlns:a16="http://schemas.microsoft.com/office/drawing/2014/main" id="{E6F541DE-958F-BD40-80C1-F88FDAEC31E4}"/>
              </a:ext>
              <a:ext uri="{C183D7F6-B498-43B3-948B-1728B52AA6E4}">
                <adec:decorative xmlns:adec="http://schemas.microsoft.com/office/drawing/2017/decorative" val="1"/>
              </a:ext>
            </a:extLst>
          </p:cNvPr>
          <p:cNvSpPr/>
          <p:nvPr/>
        </p:nvSpPr>
        <p:spPr>
          <a:xfrm>
            <a:off x="5229239" y="4007734"/>
            <a:ext cx="1733522" cy="4852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238782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48491-7510-9B4A-B433-093857C21666}"/>
              </a:ext>
            </a:extLst>
          </p:cNvPr>
          <p:cNvSpPr>
            <a:spLocks noGrp="1"/>
          </p:cNvSpPr>
          <p:nvPr>
            <p:ph type="title"/>
          </p:nvPr>
        </p:nvSpPr>
        <p:spPr/>
        <p:txBody>
          <a:bodyPr numCol="1">
            <a:normAutofit fontScale="90000"/>
          </a:bodyPr>
          <a:lstStyle/>
          <a:p>
            <a:r>
              <a:rPr lang="en-US" sz="3200" dirty="0">
                <a:latin typeface="Calibri" panose="020F0502020204030204" pitchFamily="34" charset="0"/>
                <a:cs typeface="Calibri" panose="020F0502020204030204" pitchFamily="34" charset="0"/>
              </a:rPr>
              <a:t>My Recording Studio</a:t>
            </a:r>
          </a:p>
        </p:txBody>
      </p:sp>
      <p:pic>
        <p:nvPicPr>
          <p:cNvPr id="4" name="Picture 3" descr="Photo of walk-in linen closet filled with pillows and sleeping bags.">
            <a:extLst>
              <a:ext uri="{FF2B5EF4-FFF2-40B4-BE49-F238E27FC236}">
                <a16:creationId xmlns:a16="http://schemas.microsoft.com/office/drawing/2014/main" id="{24642051-248C-4B49-8B40-15A0DC0CD5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3268534" y="1868087"/>
            <a:ext cx="5259715" cy="3944786"/>
          </a:xfrm>
          <a:prstGeom prst="rect">
            <a:avLst/>
          </a:prstGeom>
        </p:spPr>
      </p:pic>
    </p:spTree>
    <p:extLst>
      <p:ext uri="{BB962C8B-B14F-4D97-AF65-F5344CB8AC3E}">
        <p14:creationId xmlns:p14="http://schemas.microsoft.com/office/powerpoint/2010/main" val="2033967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03B2-04BC-E541-BC1B-45B98C0F40E6}"/>
              </a:ext>
            </a:extLst>
          </p:cNvPr>
          <p:cNvSpPr>
            <a:spLocks noGrp="1"/>
          </p:cNvSpPr>
          <p:nvPr>
            <p:ph type="title"/>
          </p:nvPr>
        </p:nvSpPr>
        <p:spPr/>
        <p:txBody>
          <a:bodyPr numCol="1"/>
          <a:lstStyle/>
          <a:p>
            <a:r>
              <a:rPr lang="en-US"/>
              <a:t>Making a video in Premiere Pro</a:t>
            </a:r>
          </a:p>
        </p:txBody>
      </p:sp>
      <p:pic>
        <p:nvPicPr>
          <p:cNvPr id="4" name="Picture 3" descr="Screenshot of Premiere Pro workspace with NLM clinicaltrials.gov video in progress.">
            <a:extLst>
              <a:ext uri="{FF2B5EF4-FFF2-40B4-BE49-F238E27FC236}">
                <a16:creationId xmlns:a16="http://schemas.microsoft.com/office/drawing/2014/main" id="{25D27E60-16F6-DA41-B9C5-67B3980443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9387" y="1125008"/>
            <a:ext cx="9313225" cy="5266406"/>
          </a:xfrm>
          <a:prstGeom prst="rect">
            <a:avLst/>
          </a:prstGeom>
        </p:spPr>
      </p:pic>
    </p:spTree>
    <p:extLst>
      <p:ext uri="{BB962C8B-B14F-4D97-AF65-F5344CB8AC3E}">
        <p14:creationId xmlns:p14="http://schemas.microsoft.com/office/powerpoint/2010/main" val="92737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BED9-78E6-8445-BEB0-AEA77C5E99D0}"/>
              </a:ext>
            </a:extLst>
          </p:cNvPr>
          <p:cNvSpPr>
            <a:spLocks noGrp="1"/>
          </p:cNvSpPr>
          <p:nvPr>
            <p:ph type="title"/>
          </p:nvPr>
        </p:nvSpPr>
        <p:spPr/>
        <p:txBody>
          <a:bodyPr numCol="1"/>
          <a:lstStyle/>
          <a:p>
            <a:r>
              <a:rPr lang="en-US" dirty="0"/>
              <a:t>Posting and Promoting Audio Described Videos</a:t>
            </a:r>
          </a:p>
        </p:txBody>
      </p:sp>
    </p:spTree>
    <p:extLst>
      <p:ext uri="{BB962C8B-B14F-4D97-AF65-F5344CB8AC3E}">
        <p14:creationId xmlns:p14="http://schemas.microsoft.com/office/powerpoint/2010/main" val="388711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6C7B-A81F-344E-9A80-F104C59433FB}"/>
              </a:ext>
            </a:extLst>
          </p:cNvPr>
          <p:cNvSpPr>
            <a:spLocks noGrp="1"/>
          </p:cNvSpPr>
          <p:nvPr>
            <p:ph type="title"/>
          </p:nvPr>
        </p:nvSpPr>
        <p:spPr/>
        <p:txBody>
          <a:bodyPr numCol="1"/>
          <a:lstStyle/>
          <a:p>
            <a:r>
              <a:rPr lang="en-US" dirty="0"/>
              <a:t>Parallel Audio Tracks vs. Parallel Videos</a:t>
            </a:r>
          </a:p>
        </p:txBody>
      </p:sp>
      <p:pic>
        <p:nvPicPr>
          <p:cNvPr id="12" name="Content Placeholder 11" descr="Left: Parallel audio tracks has two audio files (with and without AD) to a single video file. Right: Parallel videos have a video/audio pair for with AD, and a separate video/audio fair for without AD.">
            <a:extLst>
              <a:ext uri="{FF2B5EF4-FFF2-40B4-BE49-F238E27FC236}">
                <a16:creationId xmlns:a16="http://schemas.microsoft.com/office/drawing/2014/main" id="{E084E231-5575-6B4A-8C5A-1134D85CC517}"/>
              </a:ext>
            </a:extLst>
          </p:cNvPr>
          <p:cNvPicPr>
            <a:picLocks noGrp="1" noChangeAspect="1"/>
          </p:cNvPicPr>
          <p:nvPr>
            <p:ph idx="2147483647"/>
          </p:nvPr>
        </p:nvPicPr>
        <p:blipFill>
          <a:blip r:embed="rId3"/>
          <a:stretch>
            <a:fillRect/>
          </a:stretch>
        </p:blipFill>
        <p:spPr>
          <a:xfrm>
            <a:off x="780585" y="1538366"/>
            <a:ext cx="10580742" cy="3401624"/>
          </a:xfrm>
          <a:prstGeom prst="rect">
            <a:avLst/>
          </a:prstGeom>
        </p:spPr>
      </p:pic>
      <p:sp>
        <p:nvSpPr>
          <p:cNvPr id="5" name="Footer Placeholder 4">
            <a:extLst>
              <a:ext uri="{FF2B5EF4-FFF2-40B4-BE49-F238E27FC236}">
                <a16:creationId xmlns:a16="http://schemas.microsoft.com/office/drawing/2014/main" id="{8C906EED-31D5-EA49-8F8C-3A83424095D0}"/>
              </a:ext>
            </a:extLst>
          </p:cNvPr>
          <p:cNvSpPr>
            <a:spLocks noGrp="1"/>
          </p:cNvSpPr>
          <p:nvPr>
            <p:ph type="ftr" sz="quarter" idx="2147483647"/>
          </p:nvPr>
        </p:nvSpPr>
        <p:spPr>
          <a:xfrm>
            <a:off x="755541" y="5703751"/>
            <a:ext cx="5315415" cy="555625"/>
          </a:xfrm>
          <a:prstGeom prst="rect">
            <a:avLst/>
          </a:prstGeom>
        </p:spPr>
        <p:txBody>
          <a:bodyPr numCol="1"/>
          <a:lstStyle/>
          <a:p>
            <a:r>
              <a:rPr lang="en-US" dirty="0"/>
              <a:t>A user-friendly discussion of parallel audio versus parallel video: </a:t>
            </a:r>
            <a:r>
              <a:rPr lang="en-US" dirty="0">
                <a:hlinkClick r:id="rId4"/>
              </a:rPr>
              <a:t>https://www.3playmedia.com/blog/add-audio-description-videos/</a:t>
            </a:r>
            <a:endParaRPr lang="en-US" dirty="0"/>
          </a:p>
          <a:p>
            <a:endParaRPr lang="en-US" dirty="0"/>
          </a:p>
        </p:txBody>
      </p:sp>
    </p:spTree>
    <p:extLst>
      <p:ext uri="{BB962C8B-B14F-4D97-AF65-F5344CB8AC3E}">
        <p14:creationId xmlns:p14="http://schemas.microsoft.com/office/powerpoint/2010/main" val="14835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9B72-BB7D-B743-9E3C-8C122C541851}"/>
              </a:ext>
            </a:extLst>
          </p:cNvPr>
          <p:cNvSpPr>
            <a:spLocks noGrp="1"/>
          </p:cNvSpPr>
          <p:nvPr>
            <p:ph type="title"/>
          </p:nvPr>
        </p:nvSpPr>
        <p:spPr/>
        <p:txBody>
          <a:bodyPr numCol="1">
            <a:normAutofit/>
          </a:bodyPr>
          <a:lstStyle/>
          <a:p>
            <a:r>
              <a:rPr lang="en-US" dirty="0"/>
              <a:t>Using YouTube with Audio Description</a:t>
            </a:r>
          </a:p>
        </p:txBody>
      </p:sp>
      <p:sp>
        <p:nvSpPr>
          <p:cNvPr id="7" name="Content Placeholder 6">
            <a:extLst>
              <a:ext uri="{FF2B5EF4-FFF2-40B4-BE49-F238E27FC236}">
                <a16:creationId xmlns:a16="http://schemas.microsoft.com/office/drawing/2014/main" id="{639632C8-732D-CC4D-8AC7-AB2F9FA8E4AC}"/>
              </a:ext>
            </a:extLst>
          </p:cNvPr>
          <p:cNvSpPr>
            <a:spLocks noGrp="1"/>
          </p:cNvSpPr>
          <p:nvPr>
            <p:ph type="body" idx="1"/>
          </p:nvPr>
        </p:nvSpPr>
        <p:spPr>
          <a:xfrm>
            <a:off x="457199" y="1371600"/>
            <a:ext cx="6869151" cy="4937760"/>
          </a:xfrm>
        </p:spPr>
        <p:txBody>
          <a:bodyPr numCol="1">
            <a:normAutofit fontScale="92500" lnSpcReduction="20000"/>
          </a:bodyPr>
          <a:lstStyle/>
          <a:p>
            <a:r>
              <a:rPr lang="en-US" dirty="0"/>
              <a:t>YouTube is not compatible with audio description</a:t>
            </a:r>
          </a:p>
          <a:p>
            <a:r>
              <a:rPr lang="en-US" dirty="0"/>
              <a:t>Our recommendation:</a:t>
            </a:r>
          </a:p>
          <a:p>
            <a:pPr lvl="1"/>
            <a:r>
              <a:rPr lang="en-US" dirty="0"/>
              <a:t>Create parallel videos</a:t>
            </a:r>
          </a:p>
          <a:p>
            <a:pPr lvl="1"/>
            <a:r>
              <a:rPr lang="en-US" dirty="0"/>
              <a:t>Upload videos separately to YouTube with “Audio Described” in the title of the AD version</a:t>
            </a:r>
          </a:p>
          <a:p>
            <a:pPr lvl="1"/>
            <a:r>
              <a:rPr lang="en-US" dirty="0"/>
              <a:t>Cross-link the two videos in the video description</a:t>
            </a:r>
          </a:p>
          <a:p>
            <a:pPr lvl="1"/>
            <a:r>
              <a:rPr lang="en-US" dirty="0"/>
              <a:t>If you embed the non-audio described version on your website, add a clearly labeled link in the video’s caption to the AD version</a:t>
            </a:r>
          </a:p>
        </p:txBody>
      </p:sp>
      <p:pic>
        <p:nvPicPr>
          <p:cNvPr id="4" name="Picture Placeholder 3" descr="Screenshot of YouTube description for Brain Awareness Day 2021 video (National Eye Institute).">
            <a:extLst>
              <a:ext uri="{FF2B5EF4-FFF2-40B4-BE49-F238E27FC236}">
                <a16:creationId xmlns:a16="http://schemas.microsoft.com/office/drawing/2014/main" id="{5C56F436-2F69-9B47-9C8D-40CE408AAD89}"/>
              </a:ext>
            </a:extLst>
          </p:cNvPr>
          <p:cNvPicPr>
            <a:picLocks noGrp="1" noChangeAspect="1"/>
          </p:cNvPicPr>
          <p:nvPr>
            <p:ph type="pic" sz="quarter" idx="2147483647"/>
          </p:nvPr>
        </p:nvPicPr>
        <p:blipFill rotWithShape="1">
          <a:blip r:embed="rId2">
            <a:extLst>
              <a:ext uri="{28A0092B-C50C-407E-A947-70E740481C1C}">
                <a14:useLocalDpi xmlns:a14="http://schemas.microsoft.com/office/drawing/2010/main"/>
              </a:ext>
            </a:extLst>
          </a:blip>
          <a:srcRect l="-1070" r="-225"/>
          <a:stretch/>
        </p:blipFill>
        <p:spPr>
          <a:xfrm>
            <a:off x="7209204" y="2029599"/>
            <a:ext cx="4848982" cy="2798801"/>
          </a:xfrm>
          <a:prstGeom prst="rect">
            <a:avLst/>
          </a:prstGeom>
        </p:spPr>
      </p:pic>
    </p:spTree>
    <p:extLst>
      <p:ext uri="{BB962C8B-B14F-4D97-AF65-F5344CB8AC3E}">
        <p14:creationId xmlns:p14="http://schemas.microsoft.com/office/powerpoint/2010/main" val="2349620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17BD-58DE-6C4C-A3F7-AAC6FCB2F77A}"/>
              </a:ext>
            </a:extLst>
          </p:cNvPr>
          <p:cNvSpPr>
            <a:spLocks noGrp="1"/>
          </p:cNvSpPr>
          <p:nvPr>
            <p:ph type="title"/>
          </p:nvPr>
        </p:nvSpPr>
        <p:spPr/>
        <p:txBody>
          <a:bodyPr numCol="1">
            <a:normAutofit/>
          </a:bodyPr>
          <a:lstStyle/>
          <a:p>
            <a:r>
              <a:rPr lang="en-US" dirty="0"/>
              <a:t>AD-Compatible Video Players for Web</a:t>
            </a:r>
          </a:p>
        </p:txBody>
      </p:sp>
      <p:sp>
        <p:nvSpPr>
          <p:cNvPr id="7" name="TextBox 6">
            <a:extLst>
              <a:ext uri="{FF2B5EF4-FFF2-40B4-BE49-F238E27FC236}">
                <a16:creationId xmlns:a16="http://schemas.microsoft.com/office/drawing/2014/main" id="{4182A81A-927C-824F-85F6-14DCDA651E36}"/>
              </a:ext>
            </a:extLst>
          </p:cNvPr>
          <p:cNvSpPr txBox="1"/>
          <p:nvPr/>
        </p:nvSpPr>
        <p:spPr>
          <a:xfrm>
            <a:off x="554805" y="1130899"/>
            <a:ext cx="10757688" cy="646331"/>
          </a:xfrm>
          <a:prstGeom prst="rect">
            <a:avLst/>
          </a:prstGeom>
          <a:noFill/>
        </p:spPr>
        <p:txBody>
          <a:bodyPr wrap="square" numCol="1" rtlCol="0">
            <a:spAutoFit/>
          </a:bodyPr>
          <a:lstStyle/>
          <a:p>
            <a:r>
              <a:rPr lang="en-US" dirty="0"/>
              <a:t>Some video players will allow users to toggle between either dual audio track videos, or between parallel video files, a requirement for fully compliant websites. YouTube’s player is not fully 508 compliant.</a:t>
            </a:r>
          </a:p>
        </p:txBody>
      </p:sp>
      <p:graphicFrame>
        <p:nvGraphicFramePr>
          <p:cNvPr id="12" name="Table 12">
            <a:extLst>
              <a:ext uri="{FF2B5EF4-FFF2-40B4-BE49-F238E27FC236}">
                <a16:creationId xmlns:a16="http://schemas.microsoft.com/office/drawing/2014/main" id="{40F3EEE0-5C6E-804B-BE85-586CCCAD4D05}"/>
              </a:ext>
            </a:extLst>
          </p:cNvPr>
          <p:cNvGraphicFramePr>
            <a:graphicFrameLocks noGrp="1"/>
          </p:cNvGraphicFramePr>
          <p:nvPr>
            <p:ph type="tbl" sz="quarter" idx="2147483647"/>
            <p:extLst>
              <p:ext uri="{D42A27DB-BD31-4B8C-83A1-F6EECF244321}">
                <p14:modId xmlns:p14="http://schemas.microsoft.com/office/powerpoint/2010/main" val="760283738"/>
              </p:ext>
            </p:extLst>
          </p:nvPr>
        </p:nvGraphicFramePr>
        <p:xfrm>
          <a:off x="336349" y="1976160"/>
          <a:ext cx="11519301" cy="3556000"/>
        </p:xfrm>
        <a:graphic>
          <a:graphicData uri="http://schemas.openxmlformats.org/drawingml/2006/table">
            <a:tbl>
              <a:tblPr firstRow="1" bandRow="1">
                <a:tableStyleId>{073A0DAA-6AF3-43AB-8588-CEC1D06C72B9}</a:tableStyleId>
              </a:tblPr>
              <a:tblGrid>
                <a:gridCol w="2027201">
                  <a:extLst>
                    <a:ext uri="{9D8B030D-6E8A-4147-A177-3AD203B41FA5}">
                      <a16:colId xmlns:a16="http://schemas.microsoft.com/office/drawing/2014/main" val="491502783"/>
                    </a:ext>
                  </a:extLst>
                </a:gridCol>
                <a:gridCol w="1520402">
                  <a:extLst>
                    <a:ext uri="{9D8B030D-6E8A-4147-A177-3AD203B41FA5}">
                      <a16:colId xmlns:a16="http://schemas.microsoft.com/office/drawing/2014/main" val="3692508272"/>
                    </a:ext>
                  </a:extLst>
                </a:gridCol>
                <a:gridCol w="1507732">
                  <a:extLst>
                    <a:ext uri="{9D8B030D-6E8A-4147-A177-3AD203B41FA5}">
                      <a16:colId xmlns:a16="http://schemas.microsoft.com/office/drawing/2014/main" val="1330034071"/>
                    </a:ext>
                  </a:extLst>
                </a:gridCol>
                <a:gridCol w="1527124">
                  <a:extLst>
                    <a:ext uri="{9D8B030D-6E8A-4147-A177-3AD203B41FA5}">
                      <a16:colId xmlns:a16="http://schemas.microsoft.com/office/drawing/2014/main" val="3018417903"/>
                    </a:ext>
                  </a:extLst>
                </a:gridCol>
                <a:gridCol w="1039379">
                  <a:extLst>
                    <a:ext uri="{9D8B030D-6E8A-4147-A177-3AD203B41FA5}">
                      <a16:colId xmlns:a16="http://schemas.microsoft.com/office/drawing/2014/main" val="72553491"/>
                    </a:ext>
                  </a:extLst>
                </a:gridCol>
                <a:gridCol w="1026611">
                  <a:extLst>
                    <a:ext uri="{9D8B030D-6E8A-4147-A177-3AD203B41FA5}">
                      <a16:colId xmlns:a16="http://schemas.microsoft.com/office/drawing/2014/main" val="4282114171"/>
                    </a:ext>
                  </a:extLst>
                </a:gridCol>
                <a:gridCol w="2870852">
                  <a:extLst>
                    <a:ext uri="{9D8B030D-6E8A-4147-A177-3AD203B41FA5}">
                      <a16:colId xmlns:a16="http://schemas.microsoft.com/office/drawing/2014/main" val="2624910342"/>
                    </a:ext>
                  </a:extLst>
                </a:gridCol>
              </a:tblGrid>
              <a:tr h="370840">
                <a:tc>
                  <a:txBody>
                    <a:bodyPr/>
                    <a:lstStyle/>
                    <a:p>
                      <a:r>
                        <a:rPr lang="en-US" dirty="0"/>
                        <a:t>Video Player</a:t>
                      </a:r>
                    </a:p>
                  </a:txBody>
                  <a:tcPr/>
                </a:tc>
                <a:tc>
                  <a:txBody>
                    <a:bodyPr/>
                    <a:lstStyle/>
                    <a:p>
                      <a:r>
                        <a:rPr lang="en-US" dirty="0"/>
                        <a:t>Parallel Audio Tracks</a:t>
                      </a:r>
                    </a:p>
                  </a:txBody>
                  <a:tcPr/>
                </a:tc>
                <a:tc>
                  <a:txBody>
                    <a:bodyPr/>
                    <a:lstStyle/>
                    <a:p>
                      <a:r>
                        <a:rPr lang="en-US" dirty="0"/>
                        <a:t>Parallel Video Tracks</a:t>
                      </a:r>
                    </a:p>
                  </a:txBody>
                  <a:tcPr/>
                </a:tc>
                <a:tc>
                  <a:txBody>
                    <a:bodyPr/>
                    <a:lstStyle/>
                    <a:p>
                      <a:r>
                        <a:rPr lang="en-US" dirty="0"/>
                        <a:t>Compatible with YouTube</a:t>
                      </a:r>
                    </a:p>
                  </a:txBody>
                  <a:tcPr/>
                </a:tc>
                <a:tc>
                  <a:txBody>
                    <a:bodyPr/>
                    <a:lstStyle/>
                    <a:p>
                      <a:r>
                        <a:rPr lang="en-US" dirty="0"/>
                        <a:t>Cost or Free?</a:t>
                      </a:r>
                    </a:p>
                  </a:txBody>
                  <a:tcPr/>
                </a:tc>
                <a:tc>
                  <a:txBody>
                    <a:bodyPr/>
                    <a:lstStyle/>
                    <a:p>
                      <a:r>
                        <a:rPr lang="en-US" dirty="0"/>
                        <a:t>Browser-based</a:t>
                      </a:r>
                    </a:p>
                  </a:txBody>
                  <a:tcPr/>
                </a:tc>
                <a:tc>
                  <a:txBody>
                    <a:bodyPr/>
                    <a:lstStyle/>
                    <a:p>
                      <a:r>
                        <a:rPr lang="en-US" dirty="0"/>
                        <a:t>Website</a:t>
                      </a:r>
                    </a:p>
                  </a:txBody>
                  <a:tcPr/>
                </a:tc>
                <a:extLst>
                  <a:ext uri="{0D108BD9-81ED-4DB2-BD59-A6C34878D82A}">
                    <a16:rowId xmlns:a16="http://schemas.microsoft.com/office/drawing/2014/main" val="1412391559"/>
                  </a:ext>
                </a:extLst>
              </a:tr>
              <a:tr h="370840">
                <a:tc>
                  <a:txBody>
                    <a:bodyPr/>
                    <a:lstStyle/>
                    <a:p>
                      <a:r>
                        <a:rPr lang="en-US" dirty="0"/>
                        <a:t>Able Player</a:t>
                      </a:r>
                    </a:p>
                  </a:txBody>
                  <a:tcPr/>
                </a:tc>
                <a:tc>
                  <a:txBody>
                    <a:bodyPr/>
                    <a:lstStyle/>
                    <a:p>
                      <a:r>
                        <a:rPr lang="en-US" dirty="0"/>
                        <a:t>Maybe?</a:t>
                      </a:r>
                    </a:p>
                  </a:txBody>
                  <a:tcPr/>
                </a:tc>
                <a:tc>
                  <a:txBody>
                    <a:bodyPr/>
                    <a:lstStyle/>
                    <a:p>
                      <a:r>
                        <a:rPr lang="en-US" dirty="0"/>
                        <a:t>Yes</a:t>
                      </a:r>
                    </a:p>
                  </a:txBody>
                  <a:tcPr/>
                </a:tc>
                <a:tc>
                  <a:txBody>
                    <a:bodyPr/>
                    <a:lstStyle/>
                    <a:p>
                      <a:r>
                        <a:rPr lang="en-US" dirty="0"/>
                        <a:t>Yes</a:t>
                      </a:r>
                    </a:p>
                  </a:txBody>
                  <a:tcPr/>
                </a:tc>
                <a:tc>
                  <a:txBody>
                    <a:bodyPr/>
                    <a:lstStyle/>
                    <a:p>
                      <a:r>
                        <a:rPr lang="en-US" dirty="0"/>
                        <a:t>Free</a:t>
                      </a:r>
                    </a:p>
                  </a:txBody>
                  <a:tcPr/>
                </a:tc>
                <a:tc>
                  <a:txBody>
                    <a:bodyPr/>
                    <a:lstStyle/>
                    <a:p>
                      <a:r>
                        <a:rPr lang="en-US" dirty="0"/>
                        <a:t>Yes</a:t>
                      </a:r>
                    </a:p>
                  </a:txBody>
                  <a:tcPr/>
                </a:tc>
                <a:tc>
                  <a:txBody>
                    <a:bodyPr/>
                    <a:lstStyle/>
                    <a:p>
                      <a:r>
                        <a:rPr lang="en-US" dirty="0">
                          <a:solidFill>
                            <a:schemeClr val="tx1"/>
                          </a:solidFill>
                          <a:hlinkClick r:id="rId2">
                            <a:extLst>
                              <a:ext uri="{A12FA001-AC4F-418D-AE19-62706E023703}">
                                <ahyp:hlinkClr xmlns:ahyp="http://schemas.microsoft.com/office/drawing/2018/hyperlinkcolor" val="tx"/>
                              </a:ext>
                            </a:extLst>
                          </a:hlinkClick>
                        </a:rPr>
                        <a:t>https://ableplayer.github.io/ableplayer/</a:t>
                      </a:r>
                      <a:r>
                        <a:rPr lang="en-US" dirty="0">
                          <a:solidFill>
                            <a:schemeClr val="tx1"/>
                          </a:solidFill>
                        </a:rPr>
                        <a:t> </a:t>
                      </a:r>
                    </a:p>
                  </a:txBody>
                  <a:tcPr/>
                </a:tc>
                <a:extLst>
                  <a:ext uri="{0D108BD9-81ED-4DB2-BD59-A6C34878D82A}">
                    <a16:rowId xmlns:a16="http://schemas.microsoft.com/office/drawing/2014/main" val="619128916"/>
                  </a:ext>
                </a:extLst>
              </a:tr>
              <a:tr h="370840">
                <a:tc>
                  <a:txBody>
                    <a:bodyPr/>
                    <a:lstStyle/>
                    <a:p>
                      <a:r>
                        <a:rPr lang="en-US" dirty="0"/>
                        <a:t>JW Player</a:t>
                      </a:r>
                    </a:p>
                  </a:txBody>
                  <a:tcPr/>
                </a:tc>
                <a:tc>
                  <a:txBody>
                    <a:bodyPr/>
                    <a:lstStyle/>
                    <a:p>
                      <a:r>
                        <a:rPr lang="en-US" dirty="0"/>
                        <a:t>Yes</a:t>
                      </a:r>
                    </a:p>
                  </a:txBody>
                  <a:tcPr/>
                </a:tc>
                <a:tc>
                  <a:txBody>
                    <a:bodyPr/>
                    <a:lstStyle/>
                    <a:p>
                      <a:r>
                        <a:rPr lang="en-US" dirty="0"/>
                        <a:t>No</a:t>
                      </a:r>
                    </a:p>
                  </a:txBody>
                  <a:tcPr/>
                </a:tc>
                <a:tc>
                  <a:txBody>
                    <a:bodyPr/>
                    <a:lstStyle/>
                    <a:p>
                      <a:r>
                        <a:rPr lang="en-US" dirty="0"/>
                        <a:t>Yes</a:t>
                      </a:r>
                    </a:p>
                  </a:txBody>
                  <a:tcPr/>
                </a:tc>
                <a:tc>
                  <a:txBody>
                    <a:bodyPr/>
                    <a:lstStyle/>
                    <a:p>
                      <a:r>
                        <a:rPr lang="en-US" dirty="0"/>
                        <a:t>Cost</a:t>
                      </a:r>
                    </a:p>
                  </a:txBody>
                  <a:tcPr/>
                </a:tc>
                <a:tc>
                  <a:txBody>
                    <a:bodyPr/>
                    <a:lstStyle/>
                    <a:p>
                      <a:r>
                        <a:rPr lang="en-US" dirty="0"/>
                        <a:t>Yes</a:t>
                      </a:r>
                    </a:p>
                  </a:txBody>
                  <a:tcPr/>
                </a:tc>
                <a:tc>
                  <a:txBody>
                    <a:bodyPr/>
                    <a:lstStyle/>
                    <a:p>
                      <a:r>
                        <a:rPr lang="en-US" dirty="0">
                          <a:solidFill>
                            <a:schemeClr val="tx1"/>
                          </a:solidFill>
                          <a:hlinkClick r:id="rId3">
                            <a:extLst>
                              <a:ext uri="{A12FA001-AC4F-418D-AE19-62706E023703}">
                                <ahyp:hlinkClr xmlns:ahyp="http://schemas.microsoft.com/office/drawing/2018/hyperlinkcolor" val="tx"/>
                              </a:ext>
                            </a:extLst>
                          </a:hlinkClick>
                        </a:rPr>
                        <a:t>https://www.jwplayer.com</a:t>
                      </a:r>
                      <a:r>
                        <a:rPr lang="en-US" dirty="0">
                          <a:solidFill>
                            <a:schemeClr val="tx1"/>
                          </a:solidFill>
                        </a:rPr>
                        <a:t> </a:t>
                      </a:r>
                    </a:p>
                  </a:txBody>
                  <a:tcPr/>
                </a:tc>
                <a:extLst>
                  <a:ext uri="{0D108BD9-81ED-4DB2-BD59-A6C34878D82A}">
                    <a16:rowId xmlns:a16="http://schemas.microsoft.com/office/drawing/2014/main" val="2284118903"/>
                  </a:ext>
                </a:extLst>
              </a:tr>
              <a:tr h="370840">
                <a:tc>
                  <a:txBody>
                    <a:bodyPr/>
                    <a:lstStyle/>
                    <a:p>
                      <a:r>
                        <a:rPr lang="en-US" dirty="0" err="1"/>
                        <a:t>OzPlayer</a:t>
                      </a:r>
                      <a:endParaRPr lang="en-US" dirty="0"/>
                    </a:p>
                  </a:txBody>
                  <a:tcPr/>
                </a:tc>
                <a:tc>
                  <a:txBody>
                    <a:bodyPr/>
                    <a:lstStyle/>
                    <a:p>
                      <a:r>
                        <a:rPr lang="en-US" dirty="0"/>
                        <a:t>Yes</a:t>
                      </a:r>
                    </a:p>
                  </a:txBody>
                  <a:tcPr/>
                </a:tc>
                <a:tc>
                  <a:txBody>
                    <a:bodyPr/>
                    <a:lstStyle/>
                    <a:p>
                      <a:r>
                        <a:rPr lang="en-US" dirty="0"/>
                        <a:t>No</a:t>
                      </a:r>
                    </a:p>
                  </a:txBody>
                  <a:tcPr/>
                </a:tc>
                <a:tc>
                  <a:txBody>
                    <a:bodyPr/>
                    <a:lstStyle/>
                    <a:p>
                      <a:r>
                        <a:rPr lang="en-US" dirty="0"/>
                        <a:t>Yes</a:t>
                      </a:r>
                    </a:p>
                  </a:txBody>
                  <a:tcPr/>
                </a:tc>
                <a:tc>
                  <a:txBody>
                    <a:bodyPr/>
                    <a:lstStyle/>
                    <a:p>
                      <a:r>
                        <a:rPr lang="en-US" dirty="0"/>
                        <a:t>Cost</a:t>
                      </a:r>
                    </a:p>
                  </a:txBody>
                  <a:tcPr/>
                </a:tc>
                <a:tc>
                  <a:txBody>
                    <a:bodyPr/>
                    <a:lstStyle/>
                    <a:p>
                      <a:r>
                        <a:rPr lang="en-US" dirty="0"/>
                        <a:t>Yes</a:t>
                      </a:r>
                    </a:p>
                  </a:txBody>
                  <a:tcPr/>
                </a:tc>
                <a:tc>
                  <a:txBody>
                    <a:bodyPr/>
                    <a:lstStyle/>
                    <a:p>
                      <a:r>
                        <a:rPr lang="en-US" dirty="0">
                          <a:solidFill>
                            <a:schemeClr val="tx1"/>
                          </a:solidFill>
                          <a:hlinkClick r:id="rId4">
                            <a:extLst>
                              <a:ext uri="{A12FA001-AC4F-418D-AE19-62706E023703}">
                                <ahyp:hlinkClr xmlns:ahyp="http://schemas.microsoft.com/office/drawing/2018/hyperlinkcolor" val="tx"/>
                              </a:ext>
                            </a:extLst>
                          </a:hlinkClick>
                        </a:rPr>
                        <a:t>https://www.accessibilityoz.com/ozplayer/</a:t>
                      </a:r>
                      <a:r>
                        <a:rPr lang="en-US" dirty="0">
                          <a:solidFill>
                            <a:schemeClr val="tx1"/>
                          </a:solidFill>
                        </a:rPr>
                        <a:t> </a:t>
                      </a:r>
                    </a:p>
                  </a:txBody>
                  <a:tcPr/>
                </a:tc>
                <a:extLst>
                  <a:ext uri="{0D108BD9-81ED-4DB2-BD59-A6C34878D82A}">
                    <a16:rowId xmlns:a16="http://schemas.microsoft.com/office/drawing/2014/main" val="1822673026"/>
                  </a:ext>
                </a:extLst>
              </a:tr>
              <a:tr h="370840">
                <a:tc>
                  <a:txBody>
                    <a:bodyPr/>
                    <a:lstStyle/>
                    <a:p>
                      <a:r>
                        <a:rPr lang="en-US" dirty="0" err="1"/>
                        <a:t>Video.js</a:t>
                      </a:r>
                      <a:endParaRPr lang="en-US" dirty="0"/>
                    </a:p>
                  </a:txBody>
                  <a:tcPr/>
                </a:tc>
                <a:tc>
                  <a:txBody>
                    <a:bodyPr/>
                    <a:lstStyle/>
                    <a:p>
                      <a:r>
                        <a:rPr lang="en-US" dirty="0"/>
                        <a:t>Yes</a:t>
                      </a:r>
                    </a:p>
                  </a:txBody>
                  <a:tcPr/>
                </a:tc>
                <a:tc>
                  <a:txBody>
                    <a:bodyPr/>
                    <a:lstStyle/>
                    <a:p>
                      <a:r>
                        <a:rPr lang="en-US" dirty="0"/>
                        <a:t>No</a:t>
                      </a:r>
                    </a:p>
                  </a:txBody>
                  <a:tcPr/>
                </a:tc>
                <a:tc>
                  <a:txBody>
                    <a:bodyPr/>
                    <a:lstStyle/>
                    <a:p>
                      <a:r>
                        <a:rPr lang="en-US" dirty="0"/>
                        <a:t>No?</a:t>
                      </a:r>
                    </a:p>
                  </a:txBody>
                  <a:tcPr/>
                </a:tc>
                <a:tc>
                  <a:txBody>
                    <a:bodyPr/>
                    <a:lstStyle/>
                    <a:p>
                      <a:r>
                        <a:rPr lang="en-US" dirty="0"/>
                        <a:t>Free</a:t>
                      </a:r>
                    </a:p>
                  </a:txBody>
                  <a:tcPr/>
                </a:tc>
                <a:tc>
                  <a:txBody>
                    <a:bodyPr/>
                    <a:lstStyle/>
                    <a:p>
                      <a:r>
                        <a:rPr lang="en-US" dirty="0"/>
                        <a:t>Yes</a:t>
                      </a:r>
                    </a:p>
                  </a:txBody>
                  <a:tcPr/>
                </a:tc>
                <a:tc>
                  <a:txBody>
                    <a:bodyPr/>
                    <a:lstStyle/>
                    <a:p>
                      <a:r>
                        <a:rPr lang="en-US" dirty="0">
                          <a:solidFill>
                            <a:schemeClr val="tx1"/>
                          </a:solidFill>
                          <a:hlinkClick r:id="rId5">
                            <a:extLst>
                              <a:ext uri="{A12FA001-AC4F-418D-AE19-62706E023703}">
                                <ahyp:hlinkClr xmlns:ahyp="http://schemas.microsoft.com/office/drawing/2018/hyperlinkcolor" val="tx"/>
                              </a:ext>
                            </a:extLst>
                          </a:hlinkClick>
                        </a:rPr>
                        <a:t>https://videojs.com</a:t>
                      </a:r>
                      <a:r>
                        <a:rPr lang="en-US" dirty="0">
                          <a:solidFill>
                            <a:schemeClr val="tx1"/>
                          </a:solidFill>
                        </a:rPr>
                        <a:t> </a:t>
                      </a:r>
                    </a:p>
                  </a:txBody>
                  <a:tcPr/>
                </a:tc>
                <a:extLst>
                  <a:ext uri="{0D108BD9-81ED-4DB2-BD59-A6C34878D82A}">
                    <a16:rowId xmlns:a16="http://schemas.microsoft.com/office/drawing/2014/main" val="2919411065"/>
                  </a:ext>
                </a:extLst>
              </a:tr>
              <a:tr h="370840">
                <a:tc>
                  <a:txBody>
                    <a:bodyPr/>
                    <a:lstStyle/>
                    <a:p>
                      <a:r>
                        <a:rPr lang="en-US" dirty="0" err="1"/>
                        <a:t>Wistia</a:t>
                      </a:r>
                      <a:r>
                        <a:rPr lang="en-US" dirty="0"/>
                        <a:t> Player*</a:t>
                      </a:r>
                    </a:p>
                  </a:txBody>
                  <a:tcPr/>
                </a:tc>
                <a:tc>
                  <a:txBody>
                    <a:bodyPr/>
                    <a:lstStyle/>
                    <a:p>
                      <a:r>
                        <a:rPr lang="en-US" dirty="0"/>
                        <a:t>Yes</a:t>
                      </a:r>
                    </a:p>
                  </a:txBody>
                  <a:tcPr/>
                </a:tc>
                <a:tc>
                  <a:txBody>
                    <a:bodyPr/>
                    <a:lstStyle/>
                    <a:p>
                      <a:r>
                        <a:rPr lang="en-US" dirty="0"/>
                        <a:t>No</a:t>
                      </a:r>
                    </a:p>
                  </a:txBody>
                  <a:tcPr/>
                </a:tc>
                <a:tc>
                  <a:txBody>
                    <a:bodyPr/>
                    <a:lstStyle/>
                    <a:p>
                      <a:r>
                        <a:rPr lang="en-US" dirty="0"/>
                        <a:t>No</a:t>
                      </a:r>
                    </a:p>
                  </a:txBody>
                  <a:tcPr/>
                </a:tc>
                <a:tc>
                  <a:txBody>
                    <a:bodyPr/>
                    <a:lstStyle/>
                    <a:p>
                      <a:r>
                        <a:rPr lang="en-US" dirty="0"/>
                        <a:t>Cost</a:t>
                      </a:r>
                    </a:p>
                  </a:txBody>
                  <a:tcPr/>
                </a:tc>
                <a:tc>
                  <a:txBody>
                    <a:bodyPr/>
                    <a:lstStyle/>
                    <a:p>
                      <a:r>
                        <a:rPr lang="en-US" dirty="0"/>
                        <a:t>Yes</a:t>
                      </a:r>
                    </a:p>
                  </a:txBody>
                  <a:tcPr/>
                </a:tc>
                <a:tc>
                  <a:txBody>
                    <a:bodyPr/>
                    <a:lstStyle/>
                    <a:p>
                      <a:r>
                        <a:rPr lang="en-US" dirty="0">
                          <a:solidFill>
                            <a:schemeClr val="tx1"/>
                          </a:solidFill>
                          <a:hlinkClick r:id="rId6">
                            <a:extLst>
                              <a:ext uri="{A12FA001-AC4F-418D-AE19-62706E023703}">
                                <ahyp:hlinkClr xmlns:ahyp="http://schemas.microsoft.com/office/drawing/2018/hyperlinkcolor" val="tx"/>
                              </a:ext>
                            </a:extLst>
                          </a:hlinkClick>
                        </a:rPr>
                        <a:t>https://wistia.com/product/player</a:t>
                      </a:r>
                      <a:r>
                        <a:rPr lang="en-US" dirty="0">
                          <a:solidFill>
                            <a:schemeClr val="tx1"/>
                          </a:solidFill>
                        </a:rPr>
                        <a:t> </a:t>
                      </a:r>
                    </a:p>
                  </a:txBody>
                  <a:tcPr/>
                </a:tc>
                <a:extLst>
                  <a:ext uri="{0D108BD9-81ED-4DB2-BD59-A6C34878D82A}">
                    <a16:rowId xmlns:a16="http://schemas.microsoft.com/office/drawing/2014/main" val="4229156933"/>
                  </a:ext>
                </a:extLst>
              </a:tr>
              <a:tr h="370840">
                <a:tc>
                  <a:txBody>
                    <a:bodyPr/>
                    <a:lstStyle/>
                    <a:p>
                      <a:r>
                        <a:rPr lang="en-US" dirty="0"/>
                        <a:t>3Play Media*</a:t>
                      </a:r>
                    </a:p>
                  </a:txBody>
                  <a:tcPr/>
                </a:tc>
                <a:tc>
                  <a:txBody>
                    <a:bodyPr/>
                    <a:lstStyle/>
                    <a:p>
                      <a:r>
                        <a:rPr lang="en-US" dirty="0"/>
                        <a:t>Yes</a:t>
                      </a:r>
                    </a:p>
                  </a:txBody>
                  <a:tcPr/>
                </a:tc>
                <a:tc>
                  <a:txBody>
                    <a:bodyPr/>
                    <a:lstStyle/>
                    <a:p>
                      <a:r>
                        <a:rPr lang="en-US" dirty="0"/>
                        <a:t>No</a:t>
                      </a:r>
                    </a:p>
                  </a:txBody>
                  <a:tcPr/>
                </a:tc>
                <a:tc>
                  <a:txBody>
                    <a:bodyPr/>
                    <a:lstStyle/>
                    <a:p>
                      <a:r>
                        <a:rPr lang="en-US" dirty="0"/>
                        <a:t>No</a:t>
                      </a:r>
                    </a:p>
                  </a:txBody>
                  <a:tcPr/>
                </a:tc>
                <a:tc>
                  <a:txBody>
                    <a:bodyPr/>
                    <a:lstStyle/>
                    <a:p>
                      <a:r>
                        <a:rPr lang="en-US" dirty="0"/>
                        <a:t>Cost</a:t>
                      </a:r>
                    </a:p>
                  </a:txBody>
                  <a:tcPr/>
                </a:tc>
                <a:tc>
                  <a:txBody>
                    <a:bodyPr/>
                    <a:lstStyle/>
                    <a:p>
                      <a:r>
                        <a:rPr lang="en-US" dirty="0"/>
                        <a:t>Yes</a:t>
                      </a:r>
                    </a:p>
                  </a:txBody>
                  <a:tcPr/>
                </a:tc>
                <a:tc>
                  <a:txBody>
                    <a:bodyPr/>
                    <a:lstStyle/>
                    <a:p>
                      <a:r>
                        <a:rPr lang="en-US" dirty="0">
                          <a:solidFill>
                            <a:schemeClr val="tx1"/>
                          </a:solidFill>
                          <a:hlinkClick r:id="rId7">
                            <a:extLst>
                              <a:ext uri="{A12FA001-AC4F-418D-AE19-62706E023703}">
                                <ahyp:hlinkClr xmlns:ahyp="http://schemas.microsoft.com/office/drawing/2018/hyperlinkcolor" val="tx"/>
                              </a:ext>
                            </a:extLst>
                          </a:hlinkClick>
                        </a:rPr>
                        <a:t>https://www.3playmedia.com/</a:t>
                      </a:r>
                      <a:r>
                        <a:rPr lang="en-US" dirty="0">
                          <a:solidFill>
                            <a:schemeClr val="tx1"/>
                          </a:solidFill>
                        </a:rPr>
                        <a:t> </a:t>
                      </a:r>
                    </a:p>
                  </a:txBody>
                  <a:tcPr/>
                </a:tc>
                <a:extLst>
                  <a:ext uri="{0D108BD9-81ED-4DB2-BD59-A6C34878D82A}">
                    <a16:rowId xmlns:a16="http://schemas.microsoft.com/office/drawing/2014/main" val="3037288048"/>
                  </a:ext>
                </a:extLst>
              </a:tr>
              <a:tr h="370840">
                <a:tc>
                  <a:txBody>
                    <a:bodyPr/>
                    <a:lstStyle/>
                    <a:p>
                      <a:r>
                        <a:rPr lang="en-US" dirty="0"/>
                        <a:t>YouTube with custom Drupal solutions^</a:t>
                      </a:r>
                    </a:p>
                  </a:txBody>
                  <a:tcPr/>
                </a:tc>
                <a:tc>
                  <a:txBody>
                    <a:bodyPr/>
                    <a:lstStyle/>
                    <a:p>
                      <a:r>
                        <a:rPr lang="en-US" dirty="0"/>
                        <a:t>No</a:t>
                      </a:r>
                    </a:p>
                  </a:txBody>
                  <a:tcPr/>
                </a:tc>
                <a:tc>
                  <a:txBody>
                    <a:bodyPr/>
                    <a:lstStyle/>
                    <a:p>
                      <a:r>
                        <a:rPr lang="en-US" dirty="0"/>
                        <a:t>No</a:t>
                      </a:r>
                    </a:p>
                  </a:txBody>
                  <a:tcPr/>
                </a:tc>
                <a:tc>
                  <a:txBody>
                    <a:bodyPr/>
                    <a:lstStyle/>
                    <a:p>
                      <a:r>
                        <a:rPr lang="en-US" dirty="0"/>
                        <a:t>Yes</a:t>
                      </a:r>
                    </a:p>
                  </a:txBody>
                  <a:tcPr/>
                </a:tc>
                <a:tc>
                  <a:txBody>
                    <a:bodyPr/>
                    <a:lstStyle/>
                    <a:p>
                      <a:r>
                        <a:rPr lang="en-US" dirty="0"/>
                        <a:t>Free</a:t>
                      </a:r>
                    </a:p>
                  </a:txBody>
                  <a:tcPr/>
                </a:tc>
                <a:tc>
                  <a:txBody>
                    <a:bodyPr/>
                    <a:lstStyle/>
                    <a:p>
                      <a:r>
                        <a:rPr lang="en-US" dirty="0"/>
                        <a:t>Yes</a:t>
                      </a:r>
                    </a:p>
                  </a:txBody>
                  <a:tcPr/>
                </a:tc>
                <a:tc>
                  <a:txBody>
                    <a:bodyPr/>
                    <a:lstStyle/>
                    <a:p>
                      <a:r>
                        <a:rPr lang="en-US" dirty="0">
                          <a:solidFill>
                            <a:schemeClr val="tx1"/>
                          </a:solidFill>
                        </a:rPr>
                        <a:t>N/A</a:t>
                      </a:r>
                    </a:p>
                  </a:txBody>
                  <a:tcPr/>
                </a:tc>
                <a:extLst>
                  <a:ext uri="{0D108BD9-81ED-4DB2-BD59-A6C34878D82A}">
                    <a16:rowId xmlns:a16="http://schemas.microsoft.com/office/drawing/2014/main" val="1793765216"/>
                  </a:ext>
                </a:extLst>
              </a:tr>
            </a:tbl>
          </a:graphicData>
        </a:graphic>
      </p:graphicFrame>
      <p:sp>
        <p:nvSpPr>
          <p:cNvPr id="5" name="Footer Placeholder 4">
            <a:extLst>
              <a:ext uri="{FF2B5EF4-FFF2-40B4-BE49-F238E27FC236}">
                <a16:creationId xmlns:a16="http://schemas.microsoft.com/office/drawing/2014/main" id="{B511324D-B871-0F46-BFA3-8A3A9E571802}"/>
              </a:ext>
            </a:extLst>
          </p:cNvPr>
          <p:cNvSpPr>
            <a:spLocks noGrp="1"/>
          </p:cNvSpPr>
          <p:nvPr>
            <p:ph type="ftr" sz="quarter" idx="2147483647"/>
          </p:nvPr>
        </p:nvSpPr>
        <p:spPr>
          <a:xfrm>
            <a:off x="457200" y="5678746"/>
            <a:ext cx="11734800" cy="813494"/>
          </a:xfrm>
          <a:prstGeom prst="rect">
            <a:avLst/>
          </a:prstGeom>
        </p:spPr>
        <p:txBody>
          <a:bodyPr numCol="1"/>
          <a:lstStyle/>
          <a:p>
            <a:pPr marL="171450" indent="-171450">
              <a:buFont typeface="Arial" panose="020B0604020202020204" pitchFamily="34" charset="0"/>
              <a:buChar char="•"/>
            </a:pPr>
            <a:r>
              <a:rPr lang="en-US" dirty="0"/>
              <a:t>*These companies host your videos on their server, and have additional plugins or services.</a:t>
            </a:r>
          </a:p>
          <a:p>
            <a:pPr marL="171450" indent="-171450">
              <a:buFont typeface="Arial" panose="020B0604020202020204" pitchFamily="34" charset="0"/>
              <a:buChar char="•"/>
            </a:pPr>
            <a:r>
              <a:rPr lang="en-US" dirty="0"/>
              <a:t>^This is what NEI uses; custom Drupal paragraph allows swapping between AD and non-AD video versions.</a:t>
            </a:r>
          </a:p>
          <a:p>
            <a:pPr marL="171450" indent="-171450">
              <a:buFont typeface="Arial" panose="020B0604020202020204" pitchFamily="34" charset="0"/>
              <a:buChar char="•"/>
            </a:pPr>
            <a:r>
              <a:rPr lang="en-US" dirty="0"/>
              <a:t>Note: the list of players is current as of September 2022; video players change as web technology changes</a:t>
            </a:r>
          </a:p>
        </p:txBody>
      </p:sp>
    </p:spTree>
    <p:extLst>
      <p:ext uri="{BB962C8B-B14F-4D97-AF65-F5344CB8AC3E}">
        <p14:creationId xmlns:p14="http://schemas.microsoft.com/office/powerpoint/2010/main" val="4186300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CDC2CF-0806-5C41-A3A7-70719BF467CF}"/>
              </a:ext>
            </a:extLst>
          </p:cNvPr>
          <p:cNvSpPr txBox="1">
            <a:spLocks noGrp="1"/>
          </p:cNvSpPr>
          <p:nvPr>
            <p:ph type="title"/>
          </p:nvPr>
        </p:nvSpPr>
        <p:spPr/>
        <p:txBody>
          <a:bodyPr numCol="1"/>
          <a:lstStyle/>
          <a:p>
            <a:r>
              <a:rPr lang="en-US" dirty="0"/>
              <a:t>NLM Promotion of AD Videos</a:t>
            </a:r>
          </a:p>
        </p:txBody>
      </p:sp>
      <p:sp>
        <p:nvSpPr>
          <p:cNvPr id="5" name="Text Placeholder 4">
            <a:extLst>
              <a:ext uri="{FF2B5EF4-FFF2-40B4-BE49-F238E27FC236}">
                <a16:creationId xmlns:a16="http://schemas.microsoft.com/office/drawing/2014/main" id="{22DE4C39-D760-F387-B231-73F84A226977}"/>
              </a:ext>
            </a:extLst>
          </p:cNvPr>
          <p:cNvSpPr>
            <a:spLocks noGrp="1"/>
          </p:cNvSpPr>
          <p:nvPr>
            <p:ph type="body" idx="1"/>
          </p:nvPr>
        </p:nvSpPr>
        <p:spPr/>
        <p:txBody>
          <a:bodyPr numCol="1"/>
          <a:lstStyle/>
          <a:p>
            <a:endParaRPr lang="en-US" dirty="0"/>
          </a:p>
          <a:p>
            <a:r>
              <a:rPr lang="en-US" dirty="0"/>
              <a:t>AD videos only useful if those who need them know about them! </a:t>
            </a:r>
          </a:p>
          <a:p>
            <a:endParaRPr lang="en-US" dirty="0"/>
          </a:p>
          <a:p>
            <a:r>
              <a:rPr lang="en-US" dirty="0"/>
              <a:t>Develop a communications plan</a:t>
            </a:r>
          </a:p>
          <a:p>
            <a:pPr lvl="1"/>
            <a:endParaRPr lang="en-US" dirty="0"/>
          </a:p>
          <a:p>
            <a:pPr lvl="1"/>
            <a:endParaRPr lang="en-US" dirty="0"/>
          </a:p>
          <a:p>
            <a:endParaRPr lang="en-US" dirty="0"/>
          </a:p>
        </p:txBody>
      </p:sp>
    </p:spTree>
    <p:extLst>
      <p:ext uri="{BB962C8B-B14F-4D97-AF65-F5344CB8AC3E}">
        <p14:creationId xmlns:p14="http://schemas.microsoft.com/office/powerpoint/2010/main" val="755275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E9BE-8599-763B-8FEF-C73E5FA4C865}"/>
              </a:ext>
            </a:extLst>
          </p:cNvPr>
          <p:cNvSpPr>
            <a:spLocks noGrp="1"/>
          </p:cNvSpPr>
          <p:nvPr>
            <p:ph type="title"/>
          </p:nvPr>
        </p:nvSpPr>
        <p:spPr/>
        <p:txBody>
          <a:bodyPr numCol="1"/>
          <a:lstStyle/>
          <a:p>
            <a:r>
              <a:rPr lang="en-US" dirty="0"/>
              <a:t>Develop a Communications Plan</a:t>
            </a:r>
          </a:p>
        </p:txBody>
      </p:sp>
      <p:sp>
        <p:nvSpPr>
          <p:cNvPr id="3" name="Text Placeholder 2">
            <a:extLst>
              <a:ext uri="{FF2B5EF4-FFF2-40B4-BE49-F238E27FC236}">
                <a16:creationId xmlns:a16="http://schemas.microsoft.com/office/drawing/2014/main" id="{6CB87772-FAB2-F311-2D91-CCB3F92D7485}"/>
              </a:ext>
            </a:extLst>
          </p:cNvPr>
          <p:cNvSpPr>
            <a:spLocks noGrp="1"/>
          </p:cNvSpPr>
          <p:nvPr>
            <p:ph type="body" idx="1"/>
          </p:nvPr>
        </p:nvSpPr>
        <p:spPr/>
        <p:txBody>
          <a:bodyPr numCol="1"/>
          <a:lstStyle/>
          <a:p>
            <a:pPr marL="50800" indent="0">
              <a:buNone/>
            </a:pPr>
            <a:r>
              <a:rPr lang="en-US" sz="1800" b="1" dirty="0"/>
              <a:t>Project Name: </a:t>
            </a:r>
            <a:r>
              <a:rPr lang="en-US" sz="1800" dirty="0"/>
              <a:t>Promoting</a:t>
            </a:r>
            <a:r>
              <a:rPr lang="en-US" sz="1800" b="1" dirty="0"/>
              <a:t> </a:t>
            </a:r>
            <a:r>
              <a:rPr lang="en-US" sz="1800" dirty="0"/>
              <a:t>NLM Audio Described Videos</a:t>
            </a:r>
            <a:r>
              <a:rPr lang="en-US" sz="1800" b="1" dirty="0"/>
              <a:t> </a:t>
            </a:r>
            <a:endParaRPr lang="en-US" sz="1800" dirty="0"/>
          </a:p>
          <a:p>
            <a:pPr marL="50800" indent="0">
              <a:buNone/>
            </a:pPr>
            <a:endParaRPr lang="en-US" sz="1800" b="1" dirty="0"/>
          </a:p>
          <a:p>
            <a:pPr marL="50800" indent="0">
              <a:buNone/>
            </a:pPr>
            <a:r>
              <a:rPr lang="en-US" sz="1800" b="1" dirty="0"/>
              <a:t>Overview:</a:t>
            </a:r>
            <a:r>
              <a:rPr lang="en-US" sz="1800" dirty="0"/>
              <a:t> To be compliant with Section 508 accessibility standards, </a:t>
            </a:r>
            <a:r>
              <a:rPr lang="en-US" sz="1800" dirty="0">
                <a:hlinkClick r:id="rId2"/>
              </a:rPr>
              <a:t>Digital.gov</a:t>
            </a:r>
            <a:r>
              <a:rPr lang="en-US" sz="1800" dirty="0"/>
              <a:t> states that “the person watching [a video] must be able to understand what is happening in both the visual and audio portions of the video.” In this spirit, NLM has created a </a:t>
            </a:r>
            <a:r>
              <a:rPr lang="en-US" sz="1800" dirty="0">
                <a:hlinkClick r:id="rId3"/>
              </a:rPr>
              <a:t>series of audio described videos</a:t>
            </a:r>
            <a:r>
              <a:rPr lang="en-US" sz="1800" dirty="0"/>
              <a:t> covering a range of</a:t>
            </a:r>
            <a:r>
              <a:rPr lang="en-US" dirty="0"/>
              <a:t> </a:t>
            </a:r>
            <a:r>
              <a:rPr lang="en-US" sz="1800" dirty="0"/>
              <a:t>topics that illustrate activities in which NLM is involved. These videos are meant to give blind and visually impaired viewers a better sense of NLM research, resources, and more. </a:t>
            </a:r>
            <a:endParaRPr lang="en-US" dirty="0"/>
          </a:p>
          <a:p>
            <a:pPr marL="50800" indent="0">
              <a:buNone/>
            </a:pPr>
            <a:endParaRPr lang="en-US" sz="1800" dirty="0"/>
          </a:p>
        </p:txBody>
      </p:sp>
      <p:sp>
        <p:nvSpPr>
          <p:cNvPr id="4" name="Text Placeholder 3">
            <a:extLst>
              <a:ext uri="{FF2B5EF4-FFF2-40B4-BE49-F238E27FC236}">
                <a16:creationId xmlns:a16="http://schemas.microsoft.com/office/drawing/2014/main" id="{AE04DE75-3C2D-7DA0-99E0-D9A3E6F0E728}"/>
              </a:ext>
            </a:extLst>
          </p:cNvPr>
          <p:cNvSpPr>
            <a:spLocks noGrp="1"/>
          </p:cNvSpPr>
          <p:nvPr>
            <p:ph type="body" idx="2"/>
          </p:nvPr>
        </p:nvSpPr>
        <p:spPr/>
        <p:txBody>
          <a:bodyPr numCol="1"/>
          <a:lstStyle/>
          <a:p>
            <a:pPr marL="50800" indent="0">
              <a:buNone/>
            </a:pPr>
            <a:r>
              <a:rPr lang="en-US" sz="1800" b="1" dirty="0"/>
              <a:t>Goals:</a:t>
            </a:r>
            <a:r>
              <a:rPr lang="en-US" sz="1800" dirty="0"/>
              <a:t> To ensure that interested viewers in need of audio descriptions are aware of NLM’s videos</a:t>
            </a:r>
            <a:endParaRPr lang="en-US" sz="1800" b="1" dirty="0"/>
          </a:p>
          <a:p>
            <a:endParaRPr lang="en-US" sz="1800" b="1" dirty="0"/>
          </a:p>
          <a:p>
            <a:pPr marL="50800" indent="0">
              <a:buNone/>
            </a:pPr>
            <a:r>
              <a:rPr lang="en-US" sz="1800" b="1" dirty="0"/>
              <a:t>Key Messages:</a:t>
            </a:r>
            <a:r>
              <a:rPr lang="en-US" sz="1800" dirty="0"/>
              <a:t> </a:t>
            </a:r>
            <a:endParaRPr lang="en-US" dirty="0"/>
          </a:p>
          <a:p>
            <a:r>
              <a:rPr lang="en-US" sz="1800" dirty="0"/>
              <a:t>NLM is committed to ensuring that blind and visually impaired individuals can access and enjoy NLM videos.          </a:t>
            </a:r>
          </a:p>
          <a:p>
            <a:pPr lvl="1">
              <a:buFont typeface="Courier New"/>
              <a:buChar char="o"/>
            </a:pPr>
            <a:r>
              <a:rPr lang="en-US" sz="1800" dirty="0"/>
              <a:t>Nobody should feel excluded from any NLM resources based on disability.</a:t>
            </a:r>
          </a:p>
          <a:p>
            <a:r>
              <a:rPr lang="en-US" sz="1800" dirty="0"/>
              <a:t>NLM takes Section 508 accessibility standards seriously and incorporates these principles into everything we do.</a:t>
            </a:r>
          </a:p>
          <a:p>
            <a:endParaRPr lang="en-US" sz="1800" dirty="0"/>
          </a:p>
        </p:txBody>
      </p:sp>
    </p:spTree>
    <p:extLst>
      <p:ext uri="{BB962C8B-B14F-4D97-AF65-F5344CB8AC3E}">
        <p14:creationId xmlns:p14="http://schemas.microsoft.com/office/powerpoint/2010/main" val="3094296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9DAD0E-6A5D-9742-AC51-4832C122CA70}"/>
              </a:ext>
            </a:extLst>
          </p:cNvPr>
          <p:cNvSpPr>
            <a:spLocks noGrp="1"/>
          </p:cNvSpPr>
          <p:nvPr>
            <p:ph type="title"/>
          </p:nvPr>
        </p:nvSpPr>
        <p:spPr/>
        <p:txBody>
          <a:bodyPr numCol="1"/>
          <a:lstStyle/>
          <a:p>
            <a:r>
              <a:rPr lang="en-US" dirty="0"/>
              <a:t>Identify Your Stakeholders</a:t>
            </a:r>
          </a:p>
        </p:txBody>
      </p:sp>
      <p:sp>
        <p:nvSpPr>
          <p:cNvPr id="6" name="Content Placeholder 5">
            <a:extLst>
              <a:ext uri="{FF2B5EF4-FFF2-40B4-BE49-F238E27FC236}">
                <a16:creationId xmlns:a16="http://schemas.microsoft.com/office/drawing/2014/main" id="{B07D1D1C-C49D-9747-BD6F-B88BCB8B20E0}"/>
              </a:ext>
            </a:extLst>
          </p:cNvPr>
          <p:cNvSpPr>
            <a:spLocks noGrp="1"/>
          </p:cNvSpPr>
          <p:nvPr>
            <p:ph type="body" idx="1"/>
          </p:nvPr>
        </p:nvSpPr>
        <p:spPr/>
        <p:txBody>
          <a:bodyPr numCol="1"/>
          <a:lstStyle/>
          <a:p>
            <a:pPr marL="0" indent="0">
              <a:lnSpc>
                <a:spcPct val="107000"/>
              </a:lnSpc>
              <a:spcBef>
                <a:spcPts val="0"/>
              </a:spcBef>
              <a:buNone/>
            </a:pPr>
            <a:r>
              <a:rPr lang="en-US" dirty="0"/>
              <a:t>NIH Stakeholders</a:t>
            </a:r>
          </a:p>
          <a:p>
            <a:pPr marL="0" indent="0">
              <a:lnSpc>
                <a:spcPct val="107000"/>
              </a:lnSpc>
              <a:spcBef>
                <a:spcPts val="0"/>
              </a:spcBef>
              <a:buNone/>
            </a:pPr>
            <a:endParaRPr lang="en-US" dirty="0"/>
          </a:p>
          <a:p>
            <a:pPr indent="-457200">
              <a:lnSpc>
                <a:spcPct val="107000"/>
              </a:lnSpc>
              <a:spcBef>
                <a:spcPts val="0"/>
              </a:spcBef>
            </a:pPr>
            <a:r>
              <a:rPr lang="en-US" dirty="0"/>
              <a:t>NIH Office of Equity, Diversity, and Inclusion</a:t>
            </a:r>
          </a:p>
          <a:p>
            <a:pPr indent="-457200">
              <a:lnSpc>
                <a:spcPct val="107000"/>
              </a:lnSpc>
              <a:spcBef>
                <a:spcPts val="0"/>
              </a:spcBef>
            </a:pPr>
            <a:r>
              <a:rPr lang="en-US" dirty="0"/>
              <a:t>NIH 3 Blind Mice Listserv</a:t>
            </a:r>
          </a:p>
          <a:p>
            <a:pPr indent="-457200">
              <a:lnSpc>
                <a:spcPct val="107000"/>
              </a:lnSpc>
              <a:spcBef>
                <a:spcPts val="0"/>
              </a:spcBef>
            </a:pPr>
            <a:r>
              <a:rPr lang="en-US" dirty="0"/>
              <a:t>Network of the National Library of Medicine</a:t>
            </a:r>
          </a:p>
          <a:p>
            <a:pPr indent="-457200">
              <a:lnSpc>
                <a:spcPct val="107000"/>
              </a:lnSpc>
              <a:spcBef>
                <a:spcPts val="0"/>
              </a:spcBef>
            </a:pPr>
            <a:r>
              <a:rPr lang="en-US" dirty="0"/>
              <a:t>NIH and Institute/Center Section 508 coordinators</a:t>
            </a: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NIH Social Media Collaboration Group</a:t>
            </a: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NLM IDEA Group</a:t>
            </a:r>
          </a:p>
          <a:p>
            <a:endParaRPr lang="en-US" dirty="0"/>
          </a:p>
        </p:txBody>
      </p:sp>
    </p:spTree>
    <p:extLst>
      <p:ext uri="{BB962C8B-B14F-4D97-AF65-F5344CB8AC3E}">
        <p14:creationId xmlns:p14="http://schemas.microsoft.com/office/powerpoint/2010/main" val="2834273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D79A-4211-AB4D-B85F-996B9CE70865}"/>
              </a:ext>
            </a:extLst>
          </p:cNvPr>
          <p:cNvSpPr>
            <a:spLocks noGrp="1"/>
          </p:cNvSpPr>
          <p:nvPr>
            <p:ph type="title"/>
          </p:nvPr>
        </p:nvSpPr>
        <p:spPr/>
        <p:txBody>
          <a:bodyPr numCol="1">
            <a:normAutofit/>
          </a:bodyPr>
          <a:lstStyle/>
          <a:p>
            <a:r>
              <a:rPr lang="en-US" dirty="0"/>
              <a:t>What’s missing?</a:t>
            </a:r>
          </a:p>
        </p:txBody>
      </p:sp>
      <p:pic>
        <p:nvPicPr>
          <p:cNvPr id="7" name="Wiggs_askascientist_tears.mp3" descr="Audio-only track for video">
            <a:hlinkClick r:id="" action="ppaction://media"/>
            <a:extLst>
              <a:ext uri="{FF2B5EF4-FFF2-40B4-BE49-F238E27FC236}">
                <a16:creationId xmlns:a16="http://schemas.microsoft.com/office/drawing/2014/main" id="{879DEB6B-433D-6E43-9300-5936DFEF44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608" y="1195101"/>
            <a:ext cx="812800" cy="812800"/>
          </a:xfrm>
          <a:prstGeom prst="rect">
            <a:avLst/>
          </a:prstGeom>
        </p:spPr>
      </p:pic>
      <p:sp>
        <p:nvSpPr>
          <p:cNvPr id="3" name="Text Placeholder 2">
            <a:extLst>
              <a:ext uri="{FF2B5EF4-FFF2-40B4-BE49-F238E27FC236}">
                <a16:creationId xmlns:a16="http://schemas.microsoft.com/office/drawing/2014/main" id="{8EEA0270-BCEF-6A4E-67FB-8BD913DA9464}"/>
              </a:ext>
            </a:extLst>
          </p:cNvPr>
          <p:cNvSpPr>
            <a:spLocks noGrp="1"/>
          </p:cNvSpPr>
          <p:nvPr>
            <p:ph type="body" idx="1"/>
          </p:nvPr>
        </p:nvSpPr>
        <p:spPr>
          <a:xfrm>
            <a:off x="457200" y="2174488"/>
            <a:ext cx="5486400" cy="4134872"/>
          </a:xfrm>
        </p:spPr>
        <p:txBody>
          <a:bodyPr numCol="1"/>
          <a:lstStyle/>
          <a:p>
            <a:r>
              <a:rPr lang="en-US" dirty="0"/>
              <a:t>Is this part of a video series?</a:t>
            </a:r>
          </a:p>
          <a:p>
            <a:r>
              <a:rPr lang="en-US" dirty="0"/>
              <a:t>Who is speaking?</a:t>
            </a:r>
          </a:p>
          <a:p>
            <a:r>
              <a:rPr lang="en-US" dirty="0"/>
              <a:t>Are they an expert? What is their profession?</a:t>
            </a:r>
          </a:p>
          <a:p>
            <a:r>
              <a:rPr lang="en-US" dirty="0"/>
              <a:t>WHERE is the lacrimal gland?</a:t>
            </a:r>
          </a:p>
        </p:txBody>
      </p:sp>
      <p:pic>
        <p:nvPicPr>
          <p:cNvPr id="8" name="Online Media 7" descr="Ask a Scientist: Nearsighted or Farsighted">
            <a:hlinkClick r:id="" action="ppaction://media"/>
            <a:extLst>
              <a:ext uri="{FF2B5EF4-FFF2-40B4-BE49-F238E27FC236}">
                <a16:creationId xmlns:a16="http://schemas.microsoft.com/office/drawing/2014/main" id="{9EC813EF-2192-0727-BE3E-6C194375F240}"/>
              </a:ext>
            </a:extLst>
          </p:cNvPr>
          <p:cNvPicPr>
            <a:picLocks noRot="1" noChangeAspect="1"/>
          </p:cNvPicPr>
          <p:nvPr>
            <a:videoFile r:link="rId3"/>
          </p:nvPr>
        </p:nvPicPr>
        <p:blipFill>
          <a:blip r:embed="rId7"/>
          <a:stretch>
            <a:fillRect/>
          </a:stretch>
        </p:blipFill>
        <p:spPr>
          <a:xfrm>
            <a:off x="6248402" y="2174488"/>
            <a:ext cx="5486398" cy="3099815"/>
          </a:xfrm>
          <a:prstGeom prst="rect">
            <a:avLst/>
          </a:prstGeom>
        </p:spPr>
      </p:pic>
      <p:sp>
        <p:nvSpPr>
          <p:cNvPr id="5" name="Footer Placeholder 4">
            <a:extLst>
              <a:ext uri="{FF2B5EF4-FFF2-40B4-BE49-F238E27FC236}">
                <a16:creationId xmlns:a16="http://schemas.microsoft.com/office/drawing/2014/main" id="{02350441-38A7-E743-8A82-2D4F748EB36E}"/>
              </a:ext>
            </a:extLst>
          </p:cNvPr>
          <p:cNvSpPr>
            <a:spLocks noGrp="1"/>
          </p:cNvSpPr>
          <p:nvPr>
            <p:ph type="ftr" sz="quarter" idx="2147483647"/>
          </p:nvPr>
        </p:nvSpPr>
        <p:spPr>
          <a:xfrm>
            <a:off x="457200" y="5936615"/>
            <a:ext cx="8067675" cy="555625"/>
          </a:xfrm>
          <a:prstGeom prst="rect">
            <a:avLst/>
          </a:prstGeom>
        </p:spPr>
        <p:txBody>
          <a:bodyPr numCol="1"/>
          <a:lstStyle/>
          <a:p>
            <a:r>
              <a:rPr lang="en-US" dirty="0"/>
              <a:t>Original video available on YouTube: </a:t>
            </a:r>
            <a:r>
              <a:rPr lang="en-US" dirty="0">
                <a:hlinkClick r:id="rId8"/>
              </a:rPr>
              <a:t>https://youtu.be/XcBE3Migj9c</a:t>
            </a:r>
            <a:r>
              <a:rPr lang="en-US" dirty="0"/>
              <a:t> </a:t>
            </a:r>
          </a:p>
        </p:txBody>
      </p:sp>
    </p:spTree>
    <p:extLst>
      <p:ext uri="{BB962C8B-B14F-4D97-AF65-F5344CB8AC3E}">
        <p14:creationId xmlns:p14="http://schemas.microsoft.com/office/powerpoint/2010/main" val="426716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0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AA2F-2ACE-43E9-9C4E-EDBB5A679249}"/>
              </a:ext>
            </a:extLst>
          </p:cNvPr>
          <p:cNvSpPr>
            <a:spLocks noGrp="1"/>
          </p:cNvSpPr>
          <p:nvPr>
            <p:ph type="title"/>
          </p:nvPr>
        </p:nvSpPr>
        <p:spPr>
          <a:xfrm>
            <a:off x="457200" y="317405"/>
            <a:ext cx="10515600" cy="877143"/>
          </a:xfrm>
        </p:spPr>
        <p:txBody>
          <a:bodyPr numCol="1"/>
          <a:lstStyle/>
          <a:p>
            <a:r>
              <a:rPr lang="en-US" dirty="0"/>
              <a:t>Identify Your Stakeholders cont.</a:t>
            </a:r>
            <a:br>
              <a:rPr lang="en-US" dirty="0"/>
            </a:br>
            <a:endParaRPr lang="en-US" dirty="0"/>
          </a:p>
        </p:txBody>
      </p:sp>
      <p:sp>
        <p:nvSpPr>
          <p:cNvPr id="4" name="Content Placeholder 3">
            <a:extLst>
              <a:ext uri="{FF2B5EF4-FFF2-40B4-BE49-F238E27FC236}">
                <a16:creationId xmlns:a16="http://schemas.microsoft.com/office/drawing/2014/main" id="{2A58BE89-64BB-8BFA-EABA-D5C8A86F1076}"/>
              </a:ext>
            </a:extLst>
          </p:cNvPr>
          <p:cNvSpPr>
            <a:spLocks noGrp="1"/>
          </p:cNvSpPr>
          <p:nvPr>
            <p:ph type="body" idx="1"/>
          </p:nvPr>
        </p:nvSpPr>
        <p:spPr>
          <a:xfrm>
            <a:off x="457200" y="1371600"/>
            <a:ext cx="3755985" cy="4953000"/>
          </a:xfrm>
        </p:spPr>
        <p:txBody>
          <a:bodyPr numCol="1"/>
          <a:lstStyle/>
          <a:p>
            <a:pPr marL="50800" indent="0">
              <a:buNone/>
            </a:pPr>
            <a:r>
              <a:rPr lang="en-US" dirty="0"/>
              <a:t>Government</a:t>
            </a:r>
          </a:p>
          <a:p>
            <a:r>
              <a:rPr lang="en-US" sz="1600" dirty="0" err="1"/>
              <a:t>Digital.gov’s</a:t>
            </a:r>
            <a:r>
              <a:rPr lang="en-US" sz="1600" dirty="0"/>
              <a:t> IT Accessibility Community of Practice</a:t>
            </a:r>
          </a:p>
          <a:p>
            <a:r>
              <a:rPr lang="en-US" sz="1600" dirty="0"/>
              <a:t>Library of Congress’ National Library Service for the Blind and Print Disabled</a:t>
            </a:r>
          </a:p>
          <a:p>
            <a:r>
              <a:rPr lang="en-US" sz="1600" dirty="0"/>
              <a:t>Department of Labor’s Office of Disability Employment Policy</a:t>
            </a:r>
          </a:p>
          <a:p>
            <a:endParaRPr lang="en-US" dirty="0"/>
          </a:p>
        </p:txBody>
      </p:sp>
      <p:sp>
        <p:nvSpPr>
          <p:cNvPr id="5" name="Content Placeholder 4">
            <a:extLst>
              <a:ext uri="{FF2B5EF4-FFF2-40B4-BE49-F238E27FC236}">
                <a16:creationId xmlns:a16="http://schemas.microsoft.com/office/drawing/2014/main" id="{737A6EBD-A3F1-DCBB-FEA4-5EF1772785F6}"/>
              </a:ext>
            </a:extLst>
          </p:cNvPr>
          <p:cNvSpPr>
            <a:spLocks noGrp="1"/>
          </p:cNvSpPr>
          <p:nvPr>
            <p:ph type="body" idx="2"/>
          </p:nvPr>
        </p:nvSpPr>
        <p:spPr>
          <a:xfrm>
            <a:off x="4213185" y="1371600"/>
            <a:ext cx="7521615" cy="3971677"/>
          </a:xfrm>
        </p:spPr>
        <p:txBody>
          <a:bodyPr numCol="2"/>
          <a:lstStyle/>
          <a:p>
            <a:pPr marL="50800" indent="0">
              <a:buNone/>
            </a:pPr>
            <a:r>
              <a:rPr lang="en-US" dirty="0"/>
              <a:t>Consumer Organizations:</a:t>
            </a:r>
          </a:p>
          <a:p>
            <a:r>
              <a:rPr lang="en-US" sz="1600" dirty="0"/>
              <a:t>American Council of the Blind</a:t>
            </a:r>
          </a:p>
          <a:p>
            <a:r>
              <a:rPr lang="en-US" sz="1600" dirty="0"/>
              <a:t>National Federation of the Blind</a:t>
            </a:r>
          </a:p>
          <a:p>
            <a:r>
              <a:rPr lang="en-US" sz="1600" dirty="0"/>
              <a:t>Lighthouse for the Visually Impaired and Blind </a:t>
            </a:r>
          </a:p>
          <a:p>
            <a:r>
              <a:rPr lang="en-US" sz="1600" dirty="0"/>
              <a:t>American Diabetes Association</a:t>
            </a:r>
          </a:p>
          <a:p>
            <a:r>
              <a:rPr lang="en-US" sz="1600" dirty="0"/>
              <a:t>American Foundation for the Blind</a:t>
            </a:r>
          </a:p>
          <a:p>
            <a:r>
              <a:rPr lang="en-US" sz="1600" dirty="0"/>
              <a:t>American Macular Degeneration Foundation</a:t>
            </a:r>
          </a:p>
          <a:p>
            <a:r>
              <a:rPr lang="en-US" sz="1600" dirty="0"/>
              <a:t>American Printing House for the Blind</a:t>
            </a:r>
          </a:p>
          <a:p>
            <a:r>
              <a:rPr lang="en-US" sz="1600" dirty="0"/>
              <a:t>Association for Macular Diseases/Ophthalmic Edge</a:t>
            </a:r>
          </a:p>
          <a:p>
            <a:r>
              <a:rPr lang="en-US" sz="1600" dirty="0"/>
              <a:t>Glaucoma Research Foundation</a:t>
            </a:r>
          </a:p>
          <a:p>
            <a:r>
              <a:rPr lang="en-US" sz="1600" dirty="0"/>
              <a:t>Hadley School for the Blind</a:t>
            </a:r>
          </a:p>
          <a:p>
            <a:r>
              <a:rPr lang="en-US" sz="1600" dirty="0"/>
              <a:t>Macular Degeneration Foundation</a:t>
            </a:r>
          </a:p>
          <a:p>
            <a:r>
              <a:rPr lang="en-US" sz="1600" dirty="0"/>
              <a:t>Macular Degeneration Partnership</a:t>
            </a:r>
          </a:p>
          <a:p>
            <a:r>
              <a:rPr lang="en-US" sz="1600" dirty="0"/>
              <a:t>Macular Degeneration Association</a:t>
            </a:r>
          </a:p>
          <a:p>
            <a:r>
              <a:rPr lang="en-US" sz="1600" dirty="0"/>
              <a:t>MD Support, list of support groups</a:t>
            </a:r>
          </a:p>
          <a:p>
            <a:r>
              <a:rPr lang="en-US" sz="1600" dirty="0"/>
              <a:t>National Federation of the Blind</a:t>
            </a:r>
          </a:p>
          <a:p>
            <a:r>
              <a:rPr lang="en-US" sz="1600" dirty="0"/>
              <a:t>National Industries for the Blind</a:t>
            </a:r>
          </a:p>
          <a:p>
            <a:r>
              <a:rPr lang="en-US" sz="1600" dirty="0"/>
              <a:t>Vision Aware</a:t>
            </a:r>
          </a:p>
          <a:p>
            <a:endParaRPr lang="en-US" dirty="0"/>
          </a:p>
        </p:txBody>
      </p:sp>
      <p:sp>
        <p:nvSpPr>
          <p:cNvPr id="3" name="TextBox 2">
            <a:extLst>
              <a:ext uri="{FF2B5EF4-FFF2-40B4-BE49-F238E27FC236}">
                <a16:creationId xmlns:a16="http://schemas.microsoft.com/office/drawing/2014/main" id="{4341EA60-1E05-9206-C80D-F7EF7D618E61}"/>
              </a:ext>
            </a:extLst>
          </p:cNvPr>
          <p:cNvSpPr txBox="1"/>
          <p:nvPr/>
        </p:nvSpPr>
        <p:spPr>
          <a:xfrm>
            <a:off x="653013" y="5486400"/>
            <a:ext cx="8690776" cy="523220"/>
          </a:xfrm>
          <a:prstGeom prst="rect">
            <a:avLst/>
          </a:prstGeom>
          <a:noFill/>
        </p:spPr>
        <p:txBody>
          <a:bodyPr wrap="square" numCol="1" rtlCol="0">
            <a:spAutoFit/>
          </a:bodyPr>
          <a:lstStyle/>
          <a:p>
            <a:r>
              <a:rPr lang="en-US" sz="1400" dirty="0"/>
              <a:t>NEI’s Eye Health Organizations Database: </a:t>
            </a:r>
          </a:p>
          <a:p>
            <a:r>
              <a:rPr lang="en-US" sz="1400" dirty="0">
                <a:hlinkClick r:id="rId3"/>
              </a:rPr>
              <a:t>https://www.nei.nih.gov/learn-about-eye-health/eye-conditions-and-diseases/eye-health-organizations-database</a:t>
            </a:r>
            <a:r>
              <a:rPr lang="en-US" sz="1400" dirty="0"/>
              <a:t> </a:t>
            </a:r>
          </a:p>
        </p:txBody>
      </p:sp>
    </p:spTree>
    <p:extLst>
      <p:ext uri="{BB962C8B-B14F-4D97-AF65-F5344CB8AC3E}">
        <p14:creationId xmlns:p14="http://schemas.microsoft.com/office/powerpoint/2010/main" val="1488807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B62D-9630-E17B-BAE4-102D28F4B3B4}"/>
              </a:ext>
            </a:extLst>
          </p:cNvPr>
          <p:cNvSpPr>
            <a:spLocks noGrp="1"/>
          </p:cNvSpPr>
          <p:nvPr>
            <p:ph type="title"/>
          </p:nvPr>
        </p:nvSpPr>
        <p:spPr/>
        <p:txBody>
          <a:bodyPr numCol="1"/>
          <a:lstStyle/>
          <a:p>
            <a:r>
              <a:rPr lang="en-US" dirty="0"/>
              <a:t>Identify Priority Steps</a:t>
            </a:r>
          </a:p>
        </p:txBody>
      </p:sp>
      <p:graphicFrame>
        <p:nvGraphicFramePr>
          <p:cNvPr id="7" name="Table 6">
            <a:extLst>
              <a:ext uri="{FF2B5EF4-FFF2-40B4-BE49-F238E27FC236}">
                <a16:creationId xmlns:a16="http://schemas.microsoft.com/office/drawing/2014/main" id="{1B41BA60-E314-0FF6-6E09-F4C55D6ADCEA}"/>
              </a:ext>
            </a:extLst>
          </p:cNvPr>
          <p:cNvGraphicFramePr>
            <a:graphicFrameLocks noGrp="1"/>
          </p:cNvGraphicFramePr>
          <p:nvPr>
            <p:extLst>
              <p:ext uri="{D42A27DB-BD31-4B8C-83A1-F6EECF244321}">
                <p14:modId xmlns:p14="http://schemas.microsoft.com/office/powerpoint/2010/main" val="1809247052"/>
              </p:ext>
            </p:extLst>
          </p:nvPr>
        </p:nvGraphicFramePr>
        <p:xfrm>
          <a:off x="313296" y="1323580"/>
          <a:ext cx="11565407" cy="4847171"/>
        </p:xfrm>
        <a:graphic>
          <a:graphicData uri="http://schemas.openxmlformats.org/drawingml/2006/table">
            <a:tbl>
              <a:tblPr firstRow="1" firstCol="1" bandRow="1">
                <a:tableStyleId>{073A0DAA-6AF3-43AB-8588-CEC1D06C72B9}</a:tableStyleId>
              </a:tblPr>
              <a:tblGrid>
                <a:gridCol w="1652201">
                  <a:extLst>
                    <a:ext uri="{9D8B030D-6E8A-4147-A177-3AD203B41FA5}">
                      <a16:colId xmlns:a16="http://schemas.microsoft.com/office/drawing/2014/main" val="1836097957"/>
                    </a:ext>
                  </a:extLst>
                </a:gridCol>
                <a:gridCol w="1652201">
                  <a:extLst>
                    <a:ext uri="{9D8B030D-6E8A-4147-A177-3AD203B41FA5}">
                      <a16:colId xmlns:a16="http://schemas.microsoft.com/office/drawing/2014/main" val="1429282254"/>
                    </a:ext>
                  </a:extLst>
                </a:gridCol>
                <a:gridCol w="1652201">
                  <a:extLst>
                    <a:ext uri="{9D8B030D-6E8A-4147-A177-3AD203B41FA5}">
                      <a16:colId xmlns:a16="http://schemas.microsoft.com/office/drawing/2014/main" val="2564745398"/>
                    </a:ext>
                  </a:extLst>
                </a:gridCol>
                <a:gridCol w="1652201">
                  <a:extLst>
                    <a:ext uri="{9D8B030D-6E8A-4147-A177-3AD203B41FA5}">
                      <a16:colId xmlns:a16="http://schemas.microsoft.com/office/drawing/2014/main" val="2413525763"/>
                    </a:ext>
                  </a:extLst>
                </a:gridCol>
                <a:gridCol w="1652201">
                  <a:extLst>
                    <a:ext uri="{9D8B030D-6E8A-4147-A177-3AD203B41FA5}">
                      <a16:colId xmlns:a16="http://schemas.microsoft.com/office/drawing/2014/main" val="491352794"/>
                    </a:ext>
                  </a:extLst>
                </a:gridCol>
                <a:gridCol w="1652201">
                  <a:extLst>
                    <a:ext uri="{9D8B030D-6E8A-4147-A177-3AD203B41FA5}">
                      <a16:colId xmlns:a16="http://schemas.microsoft.com/office/drawing/2014/main" val="3289457747"/>
                    </a:ext>
                  </a:extLst>
                </a:gridCol>
                <a:gridCol w="1652201">
                  <a:extLst>
                    <a:ext uri="{9D8B030D-6E8A-4147-A177-3AD203B41FA5}">
                      <a16:colId xmlns:a16="http://schemas.microsoft.com/office/drawing/2014/main" val="2635400673"/>
                    </a:ext>
                  </a:extLst>
                </a:gridCol>
              </a:tblGrid>
              <a:tr h="461634">
                <a:tc>
                  <a:txBody>
                    <a:bodyPr/>
                    <a:lstStyle/>
                    <a:p>
                      <a:pPr algn="l">
                        <a:spcAft>
                          <a:spcPts val="0"/>
                        </a:spcAft>
                      </a:pPr>
                      <a:r>
                        <a:rPr lang="en-US">
                          <a:effectLst/>
                        </a:rPr>
                        <a:t>Key Message Strategy</a:t>
                      </a:r>
                    </a:p>
                  </a:txBody>
                  <a:tcPr marL="68580" marR="68580" marT="0" marB="0"/>
                </a:tc>
                <a:tc>
                  <a:txBody>
                    <a:bodyPr/>
                    <a:lstStyle/>
                    <a:p>
                      <a:pPr algn="l">
                        <a:spcAft>
                          <a:spcPts val="0"/>
                        </a:spcAft>
                      </a:pPr>
                      <a:r>
                        <a:rPr lang="en-US">
                          <a:effectLst/>
                        </a:rPr>
                        <a:t>Tactic</a:t>
                      </a:r>
                    </a:p>
                  </a:txBody>
                  <a:tcPr marL="68580" marR="68580" marT="0" marB="0"/>
                </a:tc>
                <a:tc>
                  <a:txBody>
                    <a:bodyPr/>
                    <a:lstStyle/>
                    <a:p>
                      <a:pPr algn="l">
                        <a:spcAft>
                          <a:spcPts val="0"/>
                        </a:spcAft>
                      </a:pPr>
                      <a:r>
                        <a:rPr lang="en-US">
                          <a:effectLst/>
                        </a:rPr>
                        <a:t>Dissemination Channel</a:t>
                      </a:r>
                    </a:p>
                  </a:txBody>
                  <a:tcPr marL="68580" marR="68580" marT="0" marB="0"/>
                </a:tc>
                <a:tc>
                  <a:txBody>
                    <a:bodyPr/>
                    <a:lstStyle/>
                    <a:p>
                      <a:pPr algn="l">
                        <a:spcAft>
                          <a:spcPts val="0"/>
                        </a:spcAft>
                      </a:pPr>
                      <a:r>
                        <a:rPr lang="en-US">
                          <a:effectLst/>
                        </a:rPr>
                        <a:t>Audience</a:t>
                      </a:r>
                    </a:p>
                  </a:txBody>
                  <a:tcPr marL="68580" marR="68580" marT="0" marB="0"/>
                </a:tc>
                <a:tc>
                  <a:txBody>
                    <a:bodyPr/>
                    <a:lstStyle/>
                    <a:p>
                      <a:pPr algn="l">
                        <a:spcAft>
                          <a:spcPts val="0"/>
                        </a:spcAft>
                      </a:pPr>
                      <a:r>
                        <a:rPr lang="en-US">
                          <a:effectLst/>
                        </a:rPr>
                        <a:t>Lead</a:t>
                      </a:r>
                    </a:p>
                  </a:txBody>
                  <a:tcPr marL="68580" marR="68580" marT="0" marB="0"/>
                </a:tc>
                <a:tc>
                  <a:txBody>
                    <a:bodyPr/>
                    <a:lstStyle/>
                    <a:p>
                      <a:pPr algn="l">
                        <a:spcAft>
                          <a:spcPts val="0"/>
                        </a:spcAft>
                      </a:pPr>
                      <a:r>
                        <a:rPr lang="en-US" dirty="0">
                          <a:effectLst/>
                        </a:rPr>
                        <a:t>Proposed Date</a:t>
                      </a:r>
                    </a:p>
                  </a:txBody>
                  <a:tcPr marL="68580" marR="68580" marT="0" marB="0"/>
                </a:tc>
                <a:tc>
                  <a:txBody>
                    <a:bodyPr/>
                    <a:lstStyle/>
                    <a:p>
                      <a:pPr algn="l">
                        <a:spcAft>
                          <a:spcPts val="0"/>
                        </a:spcAft>
                      </a:pPr>
                      <a:r>
                        <a:rPr lang="en-US">
                          <a:effectLst/>
                        </a:rPr>
                        <a:t>Date Completed</a:t>
                      </a:r>
                    </a:p>
                  </a:txBody>
                  <a:tcPr marL="68580" marR="68580" marT="0" marB="0"/>
                </a:tc>
                <a:extLst>
                  <a:ext uri="{0D108BD9-81ED-4DB2-BD59-A6C34878D82A}">
                    <a16:rowId xmlns:a16="http://schemas.microsoft.com/office/drawing/2014/main" val="1669471501"/>
                  </a:ext>
                </a:extLst>
              </a:tr>
              <a:tr h="692452">
                <a:tc>
                  <a:txBody>
                    <a:bodyPr/>
                    <a:lstStyle/>
                    <a:p>
                      <a:pPr algn="l">
                        <a:spcAft>
                          <a:spcPts val="0"/>
                        </a:spcAft>
                      </a:pPr>
                      <a:r>
                        <a:rPr lang="en-US">
                          <a:effectLst/>
                        </a:rPr>
                        <a:t>Promotion through NIH EDI platforms</a:t>
                      </a:r>
                    </a:p>
                  </a:txBody>
                  <a:tcPr marL="68580" marR="68580" marT="0" marB="0"/>
                </a:tc>
                <a:tc>
                  <a:txBody>
                    <a:bodyPr/>
                    <a:lstStyle/>
                    <a:p>
                      <a:pPr algn="l">
                        <a:spcAft>
                          <a:spcPts val="0"/>
                        </a:spcAft>
                      </a:pPr>
                      <a:r>
                        <a:rPr lang="en-US">
                          <a:effectLst/>
                        </a:rPr>
                        <a:t>Email to EDI contact</a:t>
                      </a:r>
                    </a:p>
                  </a:txBody>
                  <a:tcPr marL="68580" marR="68580" marT="0" marB="0"/>
                </a:tc>
                <a:tc>
                  <a:txBody>
                    <a:bodyPr/>
                    <a:lstStyle/>
                    <a:p>
                      <a:pPr algn="l">
                        <a:spcAft>
                          <a:spcPts val="0"/>
                        </a:spcAft>
                      </a:pPr>
                      <a:r>
                        <a:rPr lang="en-US">
                          <a:effectLst/>
                        </a:rPr>
                        <a:t>EDI website and social media channels</a:t>
                      </a:r>
                    </a:p>
                  </a:txBody>
                  <a:tcPr marL="68580" marR="68580" marT="0" marB="0"/>
                </a:tc>
                <a:tc>
                  <a:txBody>
                    <a:bodyPr/>
                    <a:lstStyle/>
                    <a:p>
                      <a:pPr algn="l">
                        <a:spcAft>
                          <a:spcPts val="0"/>
                        </a:spcAft>
                      </a:pPr>
                      <a:r>
                        <a:rPr lang="en-US">
                          <a:effectLst/>
                        </a:rPr>
                        <a:t>NIH employees</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extLst>
                  <a:ext uri="{0D108BD9-81ED-4DB2-BD59-A6C34878D82A}">
                    <a16:rowId xmlns:a16="http://schemas.microsoft.com/office/drawing/2014/main" val="4167956674"/>
                  </a:ext>
                </a:extLst>
              </a:tr>
              <a:tr h="1154091">
                <a:tc>
                  <a:txBody>
                    <a:bodyPr/>
                    <a:lstStyle/>
                    <a:p>
                      <a:pPr algn="l">
                        <a:spcAft>
                          <a:spcPts val="0"/>
                        </a:spcAft>
                      </a:pPr>
                      <a:r>
                        <a:rPr lang="en-US" dirty="0">
                          <a:effectLst/>
                        </a:rPr>
                        <a:t>Blast Email to Relevant NIH/NLM Parties</a:t>
                      </a:r>
                    </a:p>
                  </a:txBody>
                  <a:tcPr marL="68580" marR="68580" marT="0" marB="0"/>
                </a:tc>
                <a:tc>
                  <a:txBody>
                    <a:bodyPr/>
                    <a:lstStyle/>
                    <a:p>
                      <a:pPr algn="l">
                        <a:spcAft>
                          <a:spcPts val="0"/>
                        </a:spcAft>
                      </a:pPr>
                      <a:r>
                        <a:rPr lang="en-US">
                          <a:effectLst/>
                        </a:rPr>
                        <a:t>Listserv email</a:t>
                      </a:r>
                    </a:p>
                  </a:txBody>
                  <a:tcPr marL="68580" marR="68580" marT="0" marB="0"/>
                </a:tc>
                <a:tc>
                  <a:txBody>
                    <a:bodyPr/>
                    <a:lstStyle/>
                    <a:p>
                      <a:pPr algn="l">
                        <a:spcAft>
                          <a:spcPts val="0"/>
                        </a:spcAft>
                      </a:pPr>
                      <a:r>
                        <a:rPr lang="en-US">
                          <a:effectLst/>
                        </a:rPr>
                        <a:t>NIH 3 Blind Mice listserv; NNLM listserv(s)</a:t>
                      </a:r>
                    </a:p>
                  </a:txBody>
                  <a:tcPr marL="68580" marR="68580" marT="0" marB="0"/>
                </a:tc>
                <a:tc>
                  <a:txBody>
                    <a:bodyPr/>
                    <a:lstStyle/>
                    <a:p>
                      <a:pPr algn="l">
                        <a:spcAft>
                          <a:spcPts val="0"/>
                        </a:spcAft>
                      </a:pPr>
                      <a:r>
                        <a:rPr lang="en-US">
                          <a:effectLst/>
                        </a:rPr>
                        <a:t>NIH employees; health professionals involved with NNLM</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extLst>
                  <a:ext uri="{0D108BD9-81ED-4DB2-BD59-A6C34878D82A}">
                    <a16:rowId xmlns:a16="http://schemas.microsoft.com/office/drawing/2014/main" val="1232422131"/>
                  </a:ext>
                </a:extLst>
              </a:tr>
              <a:tr h="1154091">
                <a:tc>
                  <a:txBody>
                    <a:bodyPr/>
                    <a:lstStyle/>
                    <a:p>
                      <a:pPr algn="l">
                        <a:spcAft>
                          <a:spcPts val="0"/>
                        </a:spcAft>
                      </a:pPr>
                      <a:r>
                        <a:rPr lang="en-US">
                          <a:effectLst/>
                        </a:rPr>
                        <a:t>Promotion to Members of the NIH Social Media Collaboration Group</a:t>
                      </a:r>
                    </a:p>
                  </a:txBody>
                  <a:tcPr marL="68580" marR="68580" marT="0" marB="0"/>
                </a:tc>
                <a:tc>
                  <a:txBody>
                    <a:bodyPr/>
                    <a:lstStyle/>
                    <a:p>
                      <a:pPr algn="l">
                        <a:spcAft>
                          <a:spcPts val="0"/>
                        </a:spcAft>
                      </a:pPr>
                      <a:r>
                        <a:rPr lang="en-US">
                          <a:effectLst/>
                        </a:rPr>
                        <a:t>Presentation</a:t>
                      </a:r>
                    </a:p>
                  </a:txBody>
                  <a:tcPr marL="68580" marR="68580" marT="0" marB="0"/>
                </a:tc>
                <a:tc>
                  <a:txBody>
                    <a:bodyPr/>
                    <a:lstStyle/>
                    <a:p>
                      <a:pPr algn="l">
                        <a:spcAft>
                          <a:spcPts val="0"/>
                        </a:spcAft>
                      </a:pPr>
                      <a:r>
                        <a:rPr lang="en-US">
                          <a:effectLst/>
                        </a:rPr>
                        <a:t>PowerPoint presentation followed by a reminder over the listserv</a:t>
                      </a:r>
                    </a:p>
                  </a:txBody>
                  <a:tcPr marL="68580" marR="68580" marT="0" marB="0"/>
                </a:tc>
                <a:tc>
                  <a:txBody>
                    <a:bodyPr/>
                    <a:lstStyle/>
                    <a:p>
                      <a:pPr algn="l">
                        <a:spcAft>
                          <a:spcPts val="0"/>
                        </a:spcAft>
                      </a:pPr>
                      <a:r>
                        <a:rPr lang="en-US">
                          <a:effectLst/>
                        </a:rPr>
                        <a:t>NIH social media collaborators</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extLst>
                  <a:ext uri="{0D108BD9-81ED-4DB2-BD59-A6C34878D82A}">
                    <a16:rowId xmlns:a16="http://schemas.microsoft.com/office/drawing/2014/main" val="1912690217"/>
                  </a:ext>
                </a:extLst>
              </a:tr>
              <a:tr h="1384903">
                <a:tc>
                  <a:txBody>
                    <a:bodyPr/>
                    <a:lstStyle/>
                    <a:p>
                      <a:pPr algn="l">
                        <a:spcAft>
                          <a:spcPts val="0"/>
                        </a:spcAft>
                      </a:pPr>
                      <a:r>
                        <a:rPr lang="en-US">
                          <a:effectLst/>
                        </a:rPr>
                        <a:t>Promotion to Federal Community of Practice</a:t>
                      </a:r>
                    </a:p>
                  </a:txBody>
                  <a:tcPr marL="68580" marR="68580" marT="0" marB="0"/>
                </a:tc>
                <a:tc>
                  <a:txBody>
                    <a:bodyPr/>
                    <a:lstStyle/>
                    <a:p>
                      <a:pPr algn="l">
                        <a:spcAft>
                          <a:spcPts val="0"/>
                        </a:spcAft>
                      </a:pPr>
                      <a:r>
                        <a:rPr lang="en-US">
                          <a:effectLst/>
                        </a:rPr>
                        <a:t>Email to IT Accessibility Community of Practice</a:t>
                      </a:r>
                    </a:p>
                  </a:txBody>
                  <a:tcPr marL="68580" marR="68580" marT="0" marB="0"/>
                </a:tc>
                <a:tc>
                  <a:txBody>
                    <a:bodyPr/>
                    <a:lstStyle/>
                    <a:p>
                      <a:pPr algn="l">
                        <a:spcAft>
                          <a:spcPts val="0"/>
                        </a:spcAft>
                      </a:pPr>
                      <a:r>
                        <a:rPr lang="en-US">
                          <a:effectLst/>
                        </a:rPr>
                        <a:t>508 listserv</a:t>
                      </a:r>
                    </a:p>
                  </a:txBody>
                  <a:tcPr marL="68580" marR="68580" marT="0" marB="0"/>
                </a:tc>
                <a:tc>
                  <a:txBody>
                    <a:bodyPr/>
                    <a:lstStyle/>
                    <a:p>
                      <a:pPr algn="l">
                        <a:spcAft>
                          <a:spcPts val="0"/>
                        </a:spcAft>
                      </a:pPr>
                      <a:r>
                        <a:rPr lang="en-US">
                          <a:effectLst/>
                        </a:rPr>
                        <a:t>U.S. Government professionals who work to enhance access to federal information technology</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dirty="0">
                          <a:effectLst/>
                        </a:rPr>
                        <a:t>TBD</a:t>
                      </a:r>
                    </a:p>
                  </a:txBody>
                  <a:tcPr marL="68580" marR="68580" marT="0" marB="0"/>
                </a:tc>
                <a:extLst>
                  <a:ext uri="{0D108BD9-81ED-4DB2-BD59-A6C34878D82A}">
                    <a16:rowId xmlns:a16="http://schemas.microsoft.com/office/drawing/2014/main" val="1299392573"/>
                  </a:ext>
                </a:extLst>
              </a:tr>
            </a:tbl>
          </a:graphicData>
        </a:graphic>
      </p:graphicFrame>
    </p:spTree>
    <p:extLst>
      <p:ext uri="{BB962C8B-B14F-4D97-AF65-F5344CB8AC3E}">
        <p14:creationId xmlns:p14="http://schemas.microsoft.com/office/powerpoint/2010/main" val="48828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4650-4C46-E87B-F0FD-14C20154806F}"/>
              </a:ext>
            </a:extLst>
          </p:cNvPr>
          <p:cNvSpPr>
            <a:spLocks noGrp="1"/>
          </p:cNvSpPr>
          <p:nvPr>
            <p:ph type="title"/>
          </p:nvPr>
        </p:nvSpPr>
        <p:spPr/>
        <p:txBody>
          <a:bodyPr numCol="1"/>
          <a:lstStyle/>
          <a:p>
            <a:r>
              <a:rPr lang="en-US" dirty="0"/>
              <a:t>Identify Priority Steps cont.</a:t>
            </a:r>
          </a:p>
        </p:txBody>
      </p:sp>
      <p:graphicFrame>
        <p:nvGraphicFramePr>
          <p:cNvPr id="6" name="Table 5">
            <a:extLst>
              <a:ext uri="{FF2B5EF4-FFF2-40B4-BE49-F238E27FC236}">
                <a16:creationId xmlns:a16="http://schemas.microsoft.com/office/drawing/2014/main" id="{358B8B41-6417-902D-DD04-88BBBA7CE4C7}"/>
              </a:ext>
            </a:extLst>
          </p:cNvPr>
          <p:cNvGraphicFramePr>
            <a:graphicFrameLocks noGrp="1"/>
          </p:cNvGraphicFramePr>
          <p:nvPr>
            <p:extLst>
              <p:ext uri="{D42A27DB-BD31-4B8C-83A1-F6EECF244321}">
                <p14:modId xmlns:p14="http://schemas.microsoft.com/office/powerpoint/2010/main" val="622714654"/>
              </p:ext>
            </p:extLst>
          </p:nvPr>
        </p:nvGraphicFramePr>
        <p:xfrm>
          <a:off x="295702" y="1357063"/>
          <a:ext cx="11600596" cy="2773680"/>
        </p:xfrm>
        <a:graphic>
          <a:graphicData uri="http://schemas.openxmlformats.org/drawingml/2006/table">
            <a:tbl>
              <a:tblPr firstRow="1" firstCol="1" bandRow="1">
                <a:tableStyleId>{073A0DAA-6AF3-43AB-8588-CEC1D06C72B9}</a:tableStyleId>
              </a:tblPr>
              <a:tblGrid>
                <a:gridCol w="1657228">
                  <a:extLst>
                    <a:ext uri="{9D8B030D-6E8A-4147-A177-3AD203B41FA5}">
                      <a16:colId xmlns:a16="http://schemas.microsoft.com/office/drawing/2014/main" val="4285677059"/>
                    </a:ext>
                  </a:extLst>
                </a:gridCol>
                <a:gridCol w="1657228">
                  <a:extLst>
                    <a:ext uri="{9D8B030D-6E8A-4147-A177-3AD203B41FA5}">
                      <a16:colId xmlns:a16="http://schemas.microsoft.com/office/drawing/2014/main" val="3104008048"/>
                    </a:ext>
                  </a:extLst>
                </a:gridCol>
                <a:gridCol w="1657228">
                  <a:extLst>
                    <a:ext uri="{9D8B030D-6E8A-4147-A177-3AD203B41FA5}">
                      <a16:colId xmlns:a16="http://schemas.microsoft.com/office/drawing/2014/main" val="4150822812"/>
                    </a:ext>
                  </a:extLst>
                </a:gridCol>
                <a:gridCol w="1657228">
                  <a:extLst>
                    <a:ext uri="{9D8B030D-6E8A-4147-A177-3AD203B41FA5}">
                      <a16:colId xmlns:a16="http://schemas.microsoft.com/office/drawing/2014/main" val="649453863"/>
                    </a:ext>
                  </a:extLst>
                </a:gridCol>
                <a:gridCol w="1657228">
                  <a:extLst>
                    <a:ext uri="{9D8B030D-6E8A-4147-A177-3AD203B41FA5}">
                      <a16:colId xmlns:a16="http://schemas.microsoft.com/office/drawing/2014/main" val="1833490279"/>
                    </a:ext>
                  </a:extLst>
                </a:gridCol>
                <a:gridCol w="1657228">
                  <a:extLst>
                    <a:ext uri="{9D8B030D-6E8A-4147-A177-3AD203B41FA5}">
                      <a16:colId xmlns:a16="http://schemas.microsoft.com/office/drawing/2014/main" val="3242912755"/>
                    </a:ext>
                  </a:extLst>
                </a:gridCol>
                <a:gridCol w="1657228">
                  <a:extLst>
                    <a:ext uri="{9D8B030D-6E8A-4147-A177-3AD203B41FA5}">
                      <a16:colId xmlns:a16="http://schemas.microsoft.com/office/drawing/2014/main" val="3355610182"/>
                    </a:ext>
                  </a:extLst>
                </a:gridCol>
              </a:tblGrid>
              <a:tr h="340995">
                <a:tc>
                  <a:txBody>
                    <a:bodyPr/>
                    <a:lstStyle/>
                    <a:p>
                      <a:pPr algn="l">
                        <a:spcAft>
                          <a:spcPts val="0"/>
                        </a:spcAft>
                      </a:pPr>
                      <a:r>
                        <a:rPr lang="en-US" dirty="0">
                          <a:effectLst/>
                        </a:rPr>
                        <a:t>Key Message Strategy</a:t>
                      </a:r>
                    </a:p>
                  </a:txBody>
                  <a:tcPr marL="68580" marR="68580" marT="0" marB="0"/>
                </a:tc>
                <a:tc>
                  <a:txBody>
                    <a:bodyPr/>
                    <a:lstStyle/>
                    <a:p>
                      <a:pPr algn="l">
                        <a:spcAft>
                          <a:spcPts val="0"/>
                        </a:spcAft>
                      </a:pPr>
                      <a:r>
                        <a:rPr lang="en-US" dirty="0">
                          <a:effectLst/>
                        </a:rPr>
                        <a:t>Tactic</a:t>
                      </a:r>
                    </a:p>
                  </a:txBody>
                  <a:tcPr marL="68580" marR="68580" marT="0" marB="0"/>
                </a:tc>
                <a:tc>
                  <a:txBody>
                    <a:bodyPr/>
                    <a:lstStyle/>
                    <a:p>
                      <a:pPr algn="l">
                        <a:spcAft>
                          <a:spcPts val="0"/>
                        </a:spcAft>
                      </a:pPr>
                      <a:r>
                        <a:rPr lang="en-US" dirty="0">
                          <a:effectLst/>
                        </a:rPr>
                        <a:t>Dissemination Channel</a:t>
                      </a:r>
                    </a:p>
                  </a:txBody>
                  <a:tcPr marL="68580" marR="68580" marT="0" marB="0"/>
                </a:tc>
                <a:tc>
                  <a:txBody>
                    <a:bodyPr/>
                    <a:lstStyle/>
                    <a:p>
                      <a:pPr algn="l">
                        <a:spcAft>
                          <a:spcPts val="0"/>
                        </a:spcAft>
                      </a:pPr>
                      <a:r>
                        <a:rPr lang="en-US" dirty="0">
                          <a:effectLst/>
                        </a:rPr>
                        <a:t>Audience</a:t>
                      </a:r>
                    </a:p>
                  </a:txBody>
                  <a:tcPr marL="68580" marR="68580" marT="0" marB="0"/>
                </a:tc>
                <a:tc>
                  <a:txBody>
                    <a:bodyPr/>
                    <a:lstStyle/>
                    <a:p>
                      <a:pPr algn="l">
                        <a:spcAft>
                          <a:spcPts val="0"/>
                        </a:spcAft>
                      </a:pPr>
                      <a:r>
                        <a:rPr lang="en-US" dirty="0">
                          <a:effectLst/>
                        </a:rPr>
                        <a:t>Lead</a:t>
                      </a:r>
                    </a:p>
                  </a:txBody>
                  <a:tcPr marL="68580" marR="68580" marT="0" marB="0"/>
                </a:tc>
                <a:tc>
                  <a:txBody>
                    <a:bodyPr/>
                    <a:lstStyle/>
                    <a:p>
                      <a:pPr algn="l">
                        <a:spcAft>
                          <a:spcPts val="0"/>
                        </a:spcAft>
                      </a:pPr>
                      <a:r>
                        <a:rPr lang="en-US" dirty="0">
                          <a:effectLst/>
                        </a:rPr>
                        <a:t>Proposed Date</a:t>
                      </a:r>
                    </a:p>
                  </a:txBody>
                  <a:tcPr marL="68580" marR="68580" marT="0" marB="0"/>
                </a:tc>
                <a:tc>
                  <a:txBody>
                    <a:bodyPr/>
                    <a:lstStyle/>
                    <a:p>
                      <a:pPr algn="l">
                        <a:spcAft>
                          <a:spcPts val="0"/>
                        </a:spcAft>
                      </a:pPr>
                      <a:r>
                        <a:rPr lang="en-US" dirty="0">
                          <a:effectLst/>
                        </a:rPr>
                        <a:t>Date Completed</a:t>
                      </a:r>
                    </a:p>
                  </a:txBody>
                  <a:tcPr marL="68580" marR="68580" marT="0" marB="0"/>
                </a:tc>
                <a:extLst>
                  <a:ext uri="{0D108BD9-81ED-4DB2-BD59-A6C34878D82A}">
                    <a16:rowId xmlns:a16="http://schemas.microsoft.com/office/drawing/2014/main" val="548215862"/>
                  </a:ext>
                </a:extLst>
              </a:tr>
              <a:tr h="340995">
                <a:tc>
                  <a:txBody>
                    <a:bodyPr/>
                    <a:lstStyle/>
                    <a:p>
                      <a:pPr algn="l">
                        <a:spcAft>
                          <a:spcPts val="0"/>
                        </a:spcAft>
                      </a:pPr>
                      <a:r>
                        <a:rPr lang="en-US" dirty="0">
                          <a:effectLst/>
                        </a:rPr>
                        <a:t>Collaborate with the National Library Service for the Blind and Print Disabled</a:t>
                      </a:r>
                    </a:p>
                  </a:txBody>
                  <a:tcPr marL="68580" marR="68580" marT="0" marB="0"/>
                </a:tc>
                <a:tc>
                  <a:txBody>
                    <a:bodyPr/>
                    <a:lstStyle/>
                    <a:p>
                      <a:pPr algn="l">
                        <a:spcAft>
                          <a:spcPts val="0"/>
                        </a:spcAft>
                      </a:pPr>
                      <a:r>
                        <a:rPr lang="en-US" dirty="0">
                          <a:effectLst/>
                        </a:rPr>
                        <a:t>Email to point of contact to see how they can help with promotion </a:t>
                      </a:r>
                    </a:p>
                  </a:txBody>
                  <a:tcPr marL="68580" marR="68580" marT="0" marB="0"/>
                </a:tc>
                <a:tc>
                  <a:txBody>
                    <a:bodyPr/>
                    <a:lstStyle/>
                    <a:p>
                      <a:pPr algn="l">
                        <a:spcAft>
                          <a:spcPts val="0"/>
                        </a:spcAft>
                      </a:pPr>
                      <a:r>
                        <a:rPr lang="en-US" dirty="0">
                          <a:effectLst/>
                        </a:rPr>
                        <a:t>Email and social media channels</a:t>
                      </a:r>
                    </a:p>
                  </a:txBody>
                  <a:tcPr marL="68580" marR="68580" marT="0" marB="0"/>
                </a:tc>
                <a:tc>
                  <a:txBody>
                    <a:bodyPr/>
                    <a:lstStyle/>
                    <a:p>
                      <a:pPr algn="l">
                        <a:spcAft>
                          <a:spcPts val="0"/>
                        </a:spcAft>
                      </a:pPr>
                      <a:r>
                        <a:rPr lang="en-US">
                          <a:effectLst/>
                        </a:rPr>
                        <a:t>People with temporary or permanent low vision, blindness, or a physical, perceptual, or reading disability</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a:effectLst/>
                        </a:rPr>
                        <a:t>TBD</a:t>
                      </a:r>
                    </a:p>
                  </a:txBody>
                  <a:tcPr marL="68580" marR="68580" marT="0" marB="0"/>
                </a:tc>
                <a:extLst>
                  <a:ext uri="{0D108BD9-81ED-4DB2-BD59-A6C34878D82A}">
                    <a16:rowId xmlns:a16="http://schemas.microsoft.com/office/drawing/2014/main" val="4080777830"/>
                  </a:ext>
                </a:extLst>
              </a:tr>
              <a:tr h="340995">
                <a:tc>
                  <a:txBody>
                    <a:bodyPr/>
                    <a:lstStyle/>
                    <a:p>
                      <a:pPr algn="l">
                        <a:spcAft>
                          <a:spcPts val="0"/>
                        </a:spcAft>
                      </a:pPr>
                      <a:r>
                        <a:rPr lang="en-US">
                          <a:effectLst/>
                        </a:rPr>
                        <a:t>Promotion on Social Media by Select Consumer Organizations</a:t>
                      </a:r>
                    </a:p>
                  </a:txBody>
                  <a:tcPr marL="68580" marR="68580" marT="0" marB="0"/>
                </a:tc>
                <a:tc>
                  <a:txBody>
                    <a:bodyPr/>
                    <a:lstStyle/>
                    <a:p>
                      <a:pPr algn="l">
                        <a:spcAft>
                          <a:spcPts val="0"/>
                        </a:spcAft>
                      </a:pPr>
                      <a:r>
                        <a:rPr lang="en-US" dirty="0">
                          <a:effectLst/>
                        </a:rPr>
                        <a:t>Emails to point of contact at consumer organizations</a:t>
                      </a:r>
                    </a:p>
                  </a:txBody>
                  <a:tcPr marL="68580" marR="68580" marT="0" marB="0"/>
                </a:tc>
                <a:tc>
                  <a:txBody>
                    <a:bodyPr/>
                    <a:lstStyle/>
                    <a:p>
                      <a:pPr algn="l">
                        <a:spcAft>
                          <a:spcPts val="0"/>
                        </a:spcAft>
                      </a:pPr>
                      <a:r>
                        <a:rPr lang="en-US">
                          <a:effectLst/>
                        </a:rPr>
                        <a:t>Email and social media channels</a:t>
                      </a:r>
                    </a:p>
                  </a:txBody>
                  <a:tcPr marL="68580" marR="68580" marT="0" marB="0"/>
                </a:tc>
                <a:tc>
                  <a:txBody>
                    <a:bodyPr/>
                    <a:lstStyle/>
                    <a:p>
                      <a:pPr algn="l">
                        <a:spcAft>
                          <a:spcPts val="0"/>
                        </a:spcAft>
                      </a:pPr>
                      <a:r>
                        <a:rPr lang="en-US">
                          <a:effectLst/>
                        </a:rPr>
                        <a:t>Members of consumer organizations</a:t>
                      </a:r>
                    </a:p>
                  </a:txBody>
                  <a:tcPr marL="68580" marR="68580" marT="0" marB="0"/>
                </a:tc>
                <a:tc>
                  <a:txBody>
                    <a:bodyPr/>
                    <a:lstStyle/>
                    <a:p>
                      <a:pPr algn="l">
                        <a:spcAft>
                          <a:spcPts val="0"/>
                        </a:spcAft>
                      </a:pPr>
                      <a:r>
                        <a:rPr lang="en-US">
                          <a:effectLst/>
                        </a:rPr>
                        <a:t>TBD</a:t>
                      </a:r>
                    </a:p>
                  </a:txBody>
                  <a:tcPr marL="68580" marR="68580" marT="0" marB="0"/>
                </a:tc>
                <a:tc>
                  <a:txBody>
                    <a:bodyPr/>
                    <a:lstStyle/>
                    <a:p>
                      <a:pPr algn="l">
                        <a:spcAft>
                          <a:spcPts val="0"/>
                        </a:spcAft>
                      </a:pPr>
                      <a:r>
                        <a:rPr lang="en-US" dirty="0">
                          <a:effectLst/>
                        </a:rPr>
                        <a:t>TBD</a:t>
                      </a:r>
                    </a:p>
                  </a:txBody>
                  <a:tcPr marL="68580" marR="68580" marT="0" marB="0"/>
                </a:tc>
                <a:tc>
                  <a:txBody>
                    <a:bodyPr/>
                    <a:lstStyle/>
                    <a:p>
                      <a:pPr algn="l">
                        <a:spcAft>
                          <a:spcPts val="0"/>
                        </a:spcAft>
                      </a:pPr>
                      <a:r>
                        <a:rPr lang="en-US" dirty="0">
                          <a:effectLst/>
                        </a:rPr>
                        <a:t>TBD</a:t>
                      </a:r>
                    </a:p>
                  </a:txBody>
                  <a:tcPr marL="68580" marR="68580" marT="0" marB="0"/>
                </a:tc>
                <a:extLst>
                  <a:ext uri="{0D108BD9-81ED-4DB2-BD59-A6C34878D82A}">
                    <a16:rowId xmlns:a16="http://schemas.microsoft.com/office/drawing/2014/main" val="320603298"/>
                  </a:ext>
                </a:extLst>
              </a:tr>
            </a:tbl>
          </a:graphicData>
        </a:graphic>
      </p:graphicFrame>
    </p:spTree>
    <p:extLst>
      <p:ext uri="{BB962C8B-B14F-4D97-AF65-F5344CB8AC3E}">
        <p14:creationId xmlns:p14="http://schemas.microsoft.com/office/powerpoint/2010/main" val="410516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A6E4-6F55-4B42-8EAA-E7DBE4405A5C}"/>
              </a:ext>
            </a:extLst>
          </p:cNvPr>
          <p:cNvSpPr>
            <a:spLocks noGrp="1"/>
          </p:cNvSpPr>
          <p:nvPr>
            <p:ph type="title"/>
          </p:nvPr>
        </p:nvSpPr>
        <p:spPr/>
        <p:txBody>
          <a:bodyPr numCol="1">
            <a:normAutofit fontScale="90000"/>
          </a:bodyPr>
          <a:lstStyle/>
          <a:p>
            <a:r>
              <a:rPr lang="en-US" sz="3200" dirty="0">
                <a:latin typeface="Calibri" panose="020F0502020204030204" pitchFamily="34" charset="0"/>
                <a:cs typeface="Calibri" panose="020F0502020204030204" pitchFamily="34" charset="0"/>
              </a:rPr>
              <a:t>YouTube AD playlists</a:t>
            </a:r>
          </a:p>
        </p:txBody>
      </p:sp>
      <p:pic>
        <p:nvPicPr>
          <p:cNvPr id="8" name="Picture 7" descr="Screenshot of NLM Audio described video playlist.">
            <a:extLst>
              <a:ext uri="{FF2B5EF4-FFF2-40B4-BE49-F238E27FC236}">
                <a16:creationId xmlns:a16="http://schemas.microsoft.com/office/drawing/2014/main" id="{078C828A-677D-4041-9E4E-A5AD7F9118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81410"/>
            <a:ext cx="12192000" cy="3437980"/>
          </a:xfrm>
          <a:prstGeom prst="rect">
            <a:avLst/>
          </a:prstGeom>
        </p:spPr>
      </p:pic>
    </p:spTree>
    <p:extLst>
      <p:ext uri="{BB962C8B-B14F-4D97-AF65-F5344CB8AC3E}">
        <p14:creationId xmlns:p14="http://schemas.microsoft.com/office/powerpoint/2010/main" val="1693811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DB445C-D11A-2F4C-AC29-2D1B6E876B9D}"/>
              </a:ext>
            </a:extLst>
          </p:cNvPr>
          <p:cNvSpPr>
            <a:spLocks noGrp="1"/>
          </p:cNvSpPr>
          <p:nvPr>
            <p:ph type="title"/>
          </p:nvPr>
        </p:nvSpPr>
        <p:spPr/>
        <p:txBody>
          <a:bodyPr numCol="1"/>
          <a:lstStyle/>
          <a:p>
            <a:r>
              <a:rPr lang="en-US"/>
              <a:t>NLM video analytics, continued</a:t>
            </a:r>
          </a:p>
        </p:txBody>
      </p:sp>
      <p:sp>
        <p:nvSpPr>
          <p:cNvPr id="8" name="TextBox 7">
            <a:extLst>
              <a:ext uri="{FF2B5EF4-FFF2-40B4-BE49-F238E27FC236}">
                <a16:creationId xmlns:a16="http://schemas.microsoft.com/office/drawing/2014/main" id="{F1D7C5F4-3784-E64B-B60C-CBACBBF5E02F}"/>
              </a:ext>
            </a:extLst>
          </p:cNvPr>
          <p:cNvSpPr txBox="1"/>
          <p:nvPr/>
        </p:nvSpPr>
        <p:spPr>
          <a:xfrm>
            <a:off x="226115" y="1592312"/>
            <a:ext cx="2276061" cy="1384995"/>
          </a:xfrm>
          <a:prstGeom prst="rect">
            <a:avLst/>
          </a:prstGeom>
          <a:noFill/>
        </p:spPr>
        <p:txBody>
          <a:bodyPr wrap="square" numCol="1" rtlCol="0">
            <a:spAutoFit/>
          </a:bodyPr>
          <a:lstStyle/>
          <a:p>
            <a:r>
              <a:rPr lang="en-US" sz="2800" dirty="0"/>
              <a:t>Non-AD: Blue</a:t>
            </a:r>
          </a:p>
          <a:p>
            <a:endParaRPr lang="en-US" sz="2800" dirty="0"/>
          </a:p>
          <a:p>
            <a:r>
              <a:rPr lang="en-US" sz="2800" dirty="0"/>
              <a:t>AD: Purple</a:t>
            </a:r>
          </a:p>
        </p:txBody>
      </p:sp>
      <p:pic>
        <p:nvPicPr>
          <p:cNvPr id="7" name="Picture 6" descr="Screenshot comparing views of non-AD versus AD videos. Patterns are similar.">
            <a:extLst>
              <a:ext uri="{FF2B5EF4-FFF2-40B4-BE49-F238E27FC236}">
                <a16:creationId xmlns:a16="http://schemas.microsoft.com/office/drawing/2014/main" id="{8027F516-2490-B649-BA28-30068305EF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28291" y="0"/>
            <a:ext cx="9463709" cy="3875807"/>
          </a:xfrm>
          <a:prstGeom prst="rect">
            <a:avLst/>
          </a:prstGeom>
        </p:spPr>
      </p:pic>
      <p:pic>
        <p:nvPicPr>
          <p:cNvPr id="4" name="Picture 3" descr="Screenshot showing that non-AD and AD videos each got just under 900 views over the same time period.">
            <a:extLst>
              <a:ext uri="{FF2B5EF4-FFF2-40B4-BE49-F238E27FC236}">
                <a16:creationId xmlns:a16="http://schemas.microsoft.com/office/drawing/2014/main" id="{15569BA8-C9B6-6442-BA20-BDF0ACA62D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80693"/>
            <a:ext cx="12192000" cy="2224937"/>
          </a:xfrm>
          <a:prstGeom prst="rect">
            <a:avLst/>
          </a:prstGeom>
        </p:spPr>
      </p:pic>
      <p:sp>
        <p:nvSpPr>
          <p:cNvPr id="10" name="Rectangle 9">
            <a:extLst>
              <a:ext uri="{FF2B5EF4-FFF2-40B4-BE49-F238E27FC236}">
                <a16:creationId xmlns:a16="http://schemas.microsoft.com/office/drawing/2014/main" id="{CDE0CE4D-B731-F946-A779-2F4CEF900F3C}"/>
              </a:ext>
              <a:ext uri="{C183D7F6-B498-43B3-948B-1728B52AA6E4}">
                <adec:decorative xmlns:adec="http://schemas.microsoft.com/office/drawing/2017/decorative" val="1"/>
              </a:ext>
            </a:extLst>
          </p:cNvPr>
          <p:cNvSpPr/>
          <p:nvPr/>
        </p:nvSpPr>
        <p:spPr>
          <a:xfrm>
            <a:off x="11539330" y="3875807"/>
            <a:ext cx="652670" cy="6663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14" name="Rectangle 13">
            <a:extLst>
              <a:ext uri="{FF2B5EF4-FFF2-40B4-BE49-F238E27FC236}">
                <a16:creationId xmlns:a16="http://schemas.microsoft.com/office/drawing/2014/main" id="{4E1F3FA5-53F2-704A-BADF-81C0F34D2C71}"/>
              </a:ext>
              <a:ext uri="{C183D7F6-B498-43B3-948B-1728B52AA6E4}">
                <adec:decorative xmlns:adec="http://schemas.microsoft.com/office/drawing/2017/decorative" val="1"/>
              </a:ext>
            </a:extLst>
          </p:cNvPr>
          <p:cNvSpPr/>
          <p:nvPr/>
        </p:nvSpPr>
        <p:spPr>
          <a:xfrm>
            <a:off x="5421554" y="3875807"/>
            <a:ext cx="652670" cy="6663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Tree>
    <p:extLst>
      <p:ext uri="{BB962C8B-B14F-4D97-AF65-F5344CB8AC3E}">
        <p14:creationId xmlns:p14="http://schemas.microsoft.com/office/powerpoint/2010/main" val="346509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62C3A-EFA1-67B6-1165-14AE59B08E03}"/>
              </a:ext>
            </a:extLst>
          </p:cNvPr>
          <p:cNvSpPr>
            <a:spLocks noGrp="1"/>
          </p:cNvSpPr>
          <p:nvPr>
            <p:ph type="title"/>
          </p:nvPr>
        </p:nvSpPr>
        <p:spPr/>
        <p:txBody>
          <a:bodyPr numCol="1"/>
          <a:lstStyle/>
          <a:p>
            <a:r>
              <a:rPr lang="en-US"/>
              <a:t>NEI and NLM Audio Described Playlists</a:t>
            </a:r>
          </a:p>
        </p:txBody>
      </p:sp>
      <p:sp>
        <p:nvSpPr>
          <p:cNvPr id="3" name="Content Placeholder 2">
            <a:extLst>
              <a:ext uri="{FF2B5EF4-FFF2-40B4-BE49-F238E27FC236}">
                <a16:creationId xmlns:a16="http://schemas.microsoft.com/office/drawing/2014/main" id="{62B43FF7-26CC-7ED1-8330-66D6F9913169}"/>
              </a:ext>
            </a:extLst>
          </p:cNvPr>
          <p:cNvSpPr>
            <a:spLocks noGrp="1"/>
          </p:cNvSpPr>
          <p:nvPr>
            <p:ph type="body" idx="1"/>
          </p:nvPr>
        </p:nvSpPr>
        <p:spPr/>
        <p:txBody>
          <a:bodyPr numCol="1"/>
          <a:lstStyle/>
          <a:p>
            <a:pPr>
              <a:lnSpc>
                <a:spcPct val="200000"/>
              </a:lnSpc>
              <a:spcBef>
                <a:spcPts val="0"/>
              </a:spcBef>
              <a:spcAft>
                <a:spcPts val="1200"/>
              </a:spcAft>
            </a:pPr>
            <a:r>
              <a:rPr lang="en-US" dirty="0">
                <a:hlinkClick r:id="rId2"/>
              </a:rPr>
              <a:t>NLM Audio Described videos</a:t>
            </a:r>
            <a:r>
              <a:rPr lang="en-US" dirty="0"/>
              <a:t> (17)</a:t>
            </a:r>
          </a:p>
          <a:p>
            <a:pPr>
              <a:lnSpc>
                <a:spcPct val="200000"/>
              </a:lnSpc>
              <a:spcBef>
                <a:spcPts val="0"/>
              </a:spcBef>
              <a:spcAft>
                <a:spcPts val="1200"/>
              </a:spcAft>
            </a:pPr>
            <a:r>
              <a:rPr lang="en-US" dirty="0">
                <a:hlinkClick r:id="rId3"/>
              </a:rPr>
              <a:t>NEI Audio Described videos</a:t>
            </a:r>
            <a:r>
              <a:rPr lang="en-US" dirty="0"/>
              <a:t> (61)</a:t>
            </a:r>
          </a:p>
        </p:txBody>
      </p:sp>
    </p:spTree>
    <p:extLst>
      <p:ext uri="{BB962C8B-B14F-4D97-AF65-F5344CB8AC3E}">
        <p14:creationId xmlns:p14="http://schemas.microsoft.com/office/powerpoint/2010/main" val="3604595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C082-A9E6-3622-20E2-B7ADCB674737}"/>
              </a:ext>
            </a:extLst>
          </p:cNvPr>
          <p:cNvSpPr>
            <a:spLocks noGrp="1"/>
          </p:cNvSpPr>
          <p:nvPr>
            <p:ph type="title"/>
          </p:nvPr>
        </p:nvSpPr>
        <p:spPr/>
        <p:txBody>
          <a:bodyPr numCol="1"/>
          <a:lstStyle/>
          <a:p>
            <a:r>
              <a:rPr lang="en-US" dirty="0"/>
              <a:t>Contact Information</a:t>
            </a:r>
          </a:p>
        </p:txBody>
      </p:sp>
      <p:sp>
        <p:nvSpPr>
          <p:cNvPr id="3" name="Text Placeholder 2">
            <a:extLst>
              <a:ext uri="{FF2B5EF4-FFF2-40B4-BE49-F238E27FC236}">
                <a16:creationId xmlns:a16="http://schemas.microsoft.com/office/drawing/2014/main" id="{6504011D-B75A-5752-7F94-2C948C348AA6}"/>
              </a:ext>
            </a:extLst>
          </p:cNvPr>
          <p:cNvSpPr>
            <a:spLocks noGrp="1"/>
          </p:cNvSpPr>
          <p:nvPr>
            <p:ph type="body" idx="1"/>
          </p:nvPr>
        </p:nvSpPr>
        <p:spPr>
          <a:xfrm>
            <a:off x="280555" y="1766455"/>
            <a:ext cx="3474720" cy="762000"/>
          </a:xfrm>
        </p:spPr>
        <p:txBody>
          <a:bodyPr numCol="1"/>
          <a:lstStyle/>
          <a:p>
            <a:r>
              <a:rPr lang="en-US" dirty="0"/>
              <a:t>Lesley Earl</a:t>
            </a:r>
          </a:p>
          <a:p>
            <a:endParaRPr lang="en-US" dirty="0"/>
          </a:p>
        </p:txBody>
      </p:sp>
      <p:sp>
        <p:nvSpPr>
          <p:cNvPr id="5" name="Text Placeholder 4">
            <a:extLst>
              <a:ext uri="{FF2B5EF4-FFF2-40B4-BE49-F238E27FC236}">
                <a16:creationId xmlns:a16="http://schemas.microsoft.com/office/drawing/2014/main" id="{F3142FAE-257B-D574-4609-3D8D13C34FFB}"/>
              </a:ext>
            </a:extLst>
          </p:cNvPr>
          <p:cNvSpPr>
            <a:spLocks noGrp="1"/>
          </p:cNvSpPr>
          <p:nvPr>
            <p:ph type="body" idx="2"/>
          </p:nvPr>
        </p:nvSpPr>
        <p:spPr>
          <a:xfrm>
            <a:off x="457200" y="2286000"/>
            <a:ext cx="3474720" cy="3084286"/>
          </a:xfrm>
        </p:spPr>
        <p:txBody>
          <a:bodyPr numCol="1"/>
          <a:lstStyle/>
          <a:p>
            <a:pPr marL="50800" indent="0">
              <a:buNone/>
            </a:pPr>
            <a:r>
              <a:rPr lang="en-US" sz="2000" dirty="0"/>
              <a:t>Section 508 Coordinator/ Science Writer</a:t>
            </a:r>
          </a:p>
          <a:p>
            <a:pPr marL="50800" indent="0">
              <a:buNone/>
            </a:pPr>
            <a:r>
              <a:rPr lang="en-US" sz="2000" dirty="0"/>
              <a:t>National Eye Institute </a:t>
            </a:r>
          </a:p>
          <a:p>
            <a:pPr marL="50800" indent="0">
              <a:buNone/>
            </a:pPr>
            <a:r>
              <a:rPr lang="en-US" sz="2000" dirty="0">
                <a:hlinkClick r:id="rId3"/>
              </a:rPr>
              <a:t>Lesley.earl@nih.gov</a:t>
            </a:r>
            <a:endParaRPr lang="en-US" sz="2000" dirty="0"/>
          </a:p>
          <a:p>
            <a:endParaRPr lang="en-US" dirty="0"/>
          </a:p>
        </p:txBody>
      </p:sp>
      <p:sp>
        <p:nvSpPr>
          <p:cNvPr id="6" name="Text Placeholder 5">
            <a:extLst>
              <a:ext uri="{FF2B5EF4-FFF2-40B4-BE49-F238E27FC236}">
                <a16:creationId xmlns:a16="http://schemas.microsoft.com/office/drawing/2014/main" id="{56499374-774F-AB01-FA57-8B8716C90217}"/>
              </a:ext>
            </a:extLst>
          </p:cNvPr>
          <p:cNvSpPr>
            <a:spLocks noGrp="1"/>
          </p:cNvSpPr>
          <p:nvPr>
            <p:ph type="body" idx="3"/>
          </p:nvPr>
        </p:nvSpPr>
        <p:spPr>
          <a:xfrm>
            <a:off x="4181995" y="1752600"/>
            <a:ext cx="3474720" cy="762000"/>
          </a:xfrm>
        </p:spPr>
        <p:txBody>
          <a:bodyPr numCol="1"/>
          <a:lstStyle/>
          <a:p>
            <a:r>
              <a:rPr lang="en-US" dirty="0">
                <a:solidFill>
                  <a:srgbClr val="003366"/>
                </a:solidFill>
              </a:rPr>
              <a:t>Andrew Wiley</a:t>
            </a:r>
          </a:p>
        </p:txBody>
      </p:sp>
      <p:sp>
        <p:nvSpPr>
          <p:cNvPr id="7" name="Text Placeholder 6">
            <a:extLst>
              <a:ext uri="{FF2B5EF4-FFF2-40B4-BE49-F238E27FC236}">
                <a16:creationId xmlns:a16="http://schemas.microsoft.com/office/drawing/2014/main" id="{31EB66F2-B8AF-8540-43C5-2831C917D370}"/>
              </a:ext>
            </a:extLst>
          </p:cNvPr>
          <p:cNvSpPr>
            <a:spLocks noGrp="1"/>
          </p:cNvSpPr>
          <p:nvPr>
            <p:ph type="body" idx="4"/>
          </p:nvPr>
        </p:nvSpPr>
        <p:spPr/>
        <p:txBody>
          <a:bodyPr numCol="1"/>
          <a:lstStyle/>
          <a:p>
            <a:pPr marL="50800" indent="0">
              <a:buNone/>
            </a:pPr>
            <a:r>
              <a:rPr lang="en-US" sz="2000" dirty="0"/>
              <a:t>Video Producer</a:t>
            </a:r>
          </a:p>
          <a:p>
            <a:pPr marL="50800" indent="0">
              <a:buNone/>
            </a:pPr>
            <a:r>
              <a:rPr lang="en-US" sz="2000" dirty="0"/>
              <a:t>National Library of Medicine</a:t>
            </a:r>
          </a:p>
          <a:p>
            <a:pPr marL="50800" indent="0">
              <a:buNone/>
            </a:pPr>
            <a:r>
              <a:rPr lang="en-US" sz="2000" dirty="0">
                <a:hlinkClick r:id="rId4"/>
              </a:rPr>
              <a:t>Andrew.wiley@nih.gov</a:t>
            </a:r>
            <a:endParaRPr lang="en-US" sz="2000" dirty="0"/>
          </a:p>
          <a:p>
            <a:pPr marL="50800" indent="0">
              <a:buNone/>
            </a:pPr>
            <a:endParaRPr lang="en-US" dirty="0"/>
          </a:p>
        </p:txBody>
      </p:sp>
      <p:sp>
        <p:nvSpPr>
          <p:cNvPr id="16" name="Text Placeholder 15">
            <a:extLst>
              <a:ext uri="{FF2B5EF4-FFF2-40B4-BE49-F238E27FC236}">
                <a16:creationId xmlns:a16="http://schemas.microsoft.com/office/drawing/2014/main" id="{FFBD0D2A-F616-9304-A7BC-8205D344519B}"/>
              </a:ext>
            </a:extLst>
          </p:cNvPr>
          <p:cNvSpPr>
            <a:spLocks noGrp="1"/>
          </p:cNvSpPr>
          <p:nvPr>
            <p:ph type="body" idx="5"/>
          </p:nvPr>
        </p:nvSpPr>
        <p:spPr>
          <a:xfrm>
            <a:off x="8083435" y="1745673"/>
            <a:ext cx="3474720" cy="762000"/>
          </a:xfrm>
        </p:spPr>
        <p:txBody>
          <a:bodyPr numCol="1"/>
          <a:lstStyle/>
          <a:p>
            <a:r>
              <a:rPr lang="en-US" dirty="0"/>
              <a:t>Alison Lemon</a:t>
            </a:r>
          </a:p>
        </p:txBody>
      </p:sp>
      <p:sp>
        <p:nvSpPr>
          <p:cNvPr id="17" name="Text Placeholder 16">
            <a:extLst>
              <a:ext uri="{FF2B5EF4-FFF2-40B4-BE49-F238E27FC236}">
                <a16:creationId xmlns:a16="http://schemas.microsoft.com/office/drawing/2014/main" id="{ACCCB3D6-B979-D954-BDD1-57E0327C9532}"/>
              </a:ext>
            </a:extLst>
          </p:cNvPr>
          <p:cNvSpPr>
            <a:spLocks noGrp="1"/>
          </p:cNvSpPr>
          <p:nvPr>
            <p:ph type="body" idx="6"/>
          </p:nvPr>
        </p:nvSpPr>
        <p:spPr>
          <a:xfrm>
            <a:off x="8229600" y="2286000"/>
            <a:ext cx="3474720" cy="3084286"/>
          </a:xfrm>
        </p:spPr>
        <p:txBody>
          <a:bodyPr numCol="1"/>
          <a:lstStyle/>
          <a:p>
            <a:pPr marL="50800" indent="0">
              <a:buNone/>
            </a:pPr>
            <a:r>
              <a:rPr lang="en-US" sz="2000" dirty="0"/>
              <a:t>Web/Digital Team Lead</a:t>
            </a:r>
          </a:p>
          <a:p>
            <a:pPr marL="50800" indent="0">
              <a:buNone/>
            </a:pPr>
            <a:r>
              <a:rPr lang="en-US" sz="2000" dirty="0"/>
              <a:t>National Library of Medicine</a:t>
            </a:r>
          </a:p>
          <a:p>
            <a:pPr marL="50800" indent="0">
              <a:buNone/>
            </a:pPr>
            <a:r>
              <a:rPr lang="en-US" sz="2000" dirty="0">
                <a:hlinkClick r:id="rId5"/>
              </a:rPr>
              <a:t>Alison.lemon@nih.gov</a:t>
            </a:r>
            <a:endParaRPr lang="en-US" sz="2000" dirty="0"/>
          </a:p>
          <a:p>
            <a:endParaRPr lang="en-US" dirty="0"/>
          </a:p>
        </p:txBody>
      </p:sp>
      <p:pic>
        <p:nvPicPr>
          <p:cNvPr id="29" name="Picture 28" descr="Logo for the National Eye Institute, NIH">
            <a:extLst>
              <a:ext uri="{FF2B5EF4-FFF2-40B4-BE49-F238E27FC236}">
                <a16:creationId xmlns:a16="http://schemas.microsoft.com/office/drawing/2014/main" id="{8ABB9BBF-20B5-E0B1-8409-A8DBD6D1784E}"/>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397853" y="5580900"/>
            <a:ext cx="3551911" cy="743423"/>
          </a:xfrm>
          <a:prstGeom prst="rect">
            <a:avLst/>
          </a:prstGeom>
        </p:spPr>
      </p:pic>
      <p:pic>
        <p:nvPicPr>
          <p:cNvPr id="27" name="Picture 26" descr="Logo for the National Library of Medicine, NIH">
            <a:extLst>
              <a:ext uri="{FF2B5EF4-FFF2-40B4-BE49-F238E27FC236}">
                <a16:creationId xmlns:a16="http://schemas.microsoft.com/office/drawing/2014/main" id="{8B24C551-2F9C-DF3A-F8A3-A1397DB87602}"/>
              </a:ext>
            </a:extLst>
          </p:cNvPr>
          <p:cNvPicPr>
            <a:picLocks noChangeAspect="1"/>
          </p:cNvPicPr>
          <p:nvPr/>
        </p:nvPicPr>
        <p:blipFill>
          <a:blip r:embed="rId7"/>
          <a:stretch>
            <a:fillRect/>
          </a:stretch>
        </p:blipFill>
        <p:spPr>
          <a:xfrm>
            <a:off x="7203604" y="5536289"/>
            <a:ext cx="4531196" cy="788034"/>
          </a:xfrm>
          <a:prstGeom prst="rect">
            <a:avLst/>
          </a:prstGeom>
        </p:spPr>
      </p:pic>
    </p:spTree>
    <p:extLst>
      <p:ext uri="{BB962C8B-B14F-4D97-AF65-F5344CB8AC3E}">
        <p14:creationId xmlns:p14="http://schemas.microsoft.com/office/powerpoint/2010/main" val="2776345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7967F6-D846-9944-9649-490F216A3347}"/>
              </a:ext>
            </a:extLst>
          </p:cNvPr>
          <p:cNvSpPr>
            <a:spLocks noGrp="1"/>
          </p:cNvSpPr>
          <p:nvPr>
            <p:ph type="title"/>
          </p:nvPr>
        </p:nvSpPr>
        <p:spPr/>
        <p:txBody>
          <a:bodyPr numCol="1"/>
          <a:lstStyle/>
          <a:p>
            <a:r>
              <a:rPr lang="en-US" dirty="0"/>
              <a:t>Section 508 Requirements for Multimedia</a:t>
            </a:r>
          </a:p>
        </p:txBody>
      </p:sp>
    </p:spTree>
    <p:extLst>
      <p:ext uri="{BB962C8B-B14F-4D97-AF65-F5344CB8AC3E}">
        <p14:creationId xmlns:p14="http://schemas.microsoft.com/office/powerpoint/2010/main" val="2668771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C4A3-7EE8-4549-9128-E6498A1D68DB}"/>
              </a:ext>
            </a:extLst>
          </p:cNvPr>
          <p:cNvSpPr>
            <a:spLocks noGrp="1"/>
          </p:cNvSpPr>
          <p:nvPr>
            <p:ph type="title"/>
          </p:nvPr>
        </p:nvSpPr>
        <p:spPr/>
        <p:txBody>
          <a:bodyPr numCol="1"/>
          <a:lstStyle/>
          <a:p>
            <a:r>
              <a:rPr lang="en-US" dirty="0"/>
              <a:t>Section 508 multimedia requirements – 2018</a:t>
            </a:r>
          </a:p>
        </p:txBody>
      </p:sp>
      <p:sp>
        <p:nvSpPr>
          <p:cNvPr id="7" name="Content Placeholder 6">
            <a:extLst>
              <a:ext uri="{FF2B5EF4-FFF2-40B4-BE49-F238E27FC236}">
                <a16:creationId xmlns:a16="http://schemas.microsoft.com/office/drawing/2014/main" id="{D8B665AA-2B89-A644-A7E0-416113EED96E}"/>
              </a:ext>
            </a:extLst>
          </p:cNvPr>
          <p:cNvSpPr>
            <a:spLocks noGrp="1"/>
          </p:cNvSpPr>
          <p:nvPr>
            <p:ph type="body" idx="1"/>
          </p:nvPr>
        </p:nvSpPr>
        <p:spPr>
          <a:xfrm>
            <a:off x="457200" y="1371600"/>
            <a:ext cx="11277600" cy="4471261"/>
          </a:xfrm>
        </p:spPr>
        <p:txBody>
          <a:bodyPr numCol="1">
            <a:normAutofit fontScale="92500" lnSpcReduction="20000"/>
          </a:bodyPr>
          <a:lstStyle/>
          <a:p>
            <a:pPr>
              <a:lnSpc>
                <a:spcPct val="110000"/>
              </a:lnSpc>
              <a:spcBef>
                <a:spcPts val="0"/>
              </a:spcBef>
              <a:spcAft>
                <a:spcPts val="600"/>
              </a:spcAft>
            </a:pPr>
            <a:r>
              <a:rPr lang="en-US" dirty="0"/>
              <a:t>Pre-recorded Synchronized media (Video and Audio)</a:t>
            </a:r>
          </a:p>
          <a:p>
            <a:pPr lvl="1">
              <a:lnSpc>
                <a:spcPct val="110000"/>
              </a:lnSpc>
              <a:spcBef>
                <a:spcPts val="0"/>
              </a:spcBef>
              <a:spcAft>
                <a:spcPts val="600"/>
              </a:spcAft>
            </a:pPr>
            <a:r>
              <a:rPr lang="en-US" dirty="0"/>
              <a:t>Level A: Captions are provided for all pre-recorded audio content in synchronized media; </a:t>
            </a:r>
            <a:r>
              <a:rPr lang="en-US" i="1" dirty="0"/>
              <a:t>Audio Description or transcript of the pre-recorded video content in synchronized media is provided</a:t>
            </a:r>
          </a:p>
          <a:p>
            <a:pPr lvl="1">
              <a:lnSpc>
                <a:spcPct val="110000"/>
              </a:lnSpc>
              <a:spcBef>
                <a:spcPts val="0"/>
              </a:spcBef>
              <a:spcAft>
                <a:spcPts val="600"/>
              </a:spcAft>
            </a:pPr>
            <a:r>
              <a:rPr lang="en-US" dirty="0"/>
              <a:t>Level AA: Audio Description of pre-recorded video content in synchronized media is provided</a:t>
            </a:r>
          </a:p>
          <a:p>
            <a:pPr lvl="1">
              <a:lnSpc>
                <a:spcPct val="110000"/>
              </a:lnSpc>
              <a:spcBef>
                <a:spcPts val="0"/>
              </a:spcBef>
              <a:spcAft>
                <a:spcPts val="600"/>
              </a:spcAft>
            </a:pPr>
            <a:endParaRPr lang="en-US" dirty="0"/>
          </a:p>
          <a:p>
            <a:pPr lvl="1">
              <a:lnSpc>
                <a:spcPct val="110000"/>
              </a:lnSpc>
              <a:spcBef>
                <a:spcPts val="0"/>
              </a:spcBef>
              <a:spcAft>
                <a:spcPts val="600"/>
              </a:spcAft>
            </a:pPr>
            <a:r>
              <a:rPr lang="en-US" dirty="0">
                <a:solidFill>
                  <a:schemeClr val="bg1">
                    <a:lumMod val="50000"/>
                  </a:schemeClr>
                </a:solidFill>
              </a:rPr>
              <a:t>Level AAA: Alternative is provided for pre-recorded synchronized media and video-only media; Sign language interpretation is provided for pre-recorded audio content in synchronized media; Extended audio description is provided for complex visuals in pre-recorded synchronized media</a:t>
            </a:r>
          </a:p>
        </p:txBody>
      </p:sp>
      <p:sp>
        <p:nvSpPr>
          <p:cNvPr id="6" name="Content Placeholder 5">
            <a:extLst>
              <a:ext uri="{FF2B5EF4-FFF2-40B4-BE49-F238E27FC236}">
                <a16:creationId xmlns:a16="http://schemas.microsoft.com/office/drawing/2014/main" id="{8E142F3F-B644-270F-725F-BB4D6C5A8771}"/>
              </a:ext>
            </a:extLst>
          </p:cNvPr>
          <p:cNvSpPr>
            <a:spLocks noGrp="1"/>
          </p:cNvSpPr>
          <p:nvPr>
            <p:ph sz="quarter" idx="2147483647"/>
          </p:nvPr>
        </p:nvSpPr>
        <p:spPr>
          <a:xfrm>
            <a:off x="457200" y="5836606"/>
            <a:ext cx="7829550" cy="603250"/>
          </a:xfrm>
        </p:spPr>
        <p:txBody>
          <a:bodyPr numCol="1"/>
          <a:lstStyle/>
          <a:p>
            <a:r>
              <a:rPr lang="en-US" dirty="0"/>
              <a:t>For more information about multimedia requirements: </a:t>
            </a:r>
            <a:r>
              <a:rPr lang="en-US" dirty="0">
                <a:hlinkClick r:id="rId3">
                  <a:extLst>
                    <a:ext uri="{A12FA001-AC4F-418D-AE19-62706E023703}">
                      <ahyp:hlinkClr xmlns:ahyp="http://schemas.microsoft.com/office/drawing/2018/hyperlinkcolor" val="tx"/>
                    </a:ext>
                  </a:extLst>
                </a:hlinkClick>
              </a:rPr>
              <a:t>https://www.w3.org/WAI/media/av/planning/#wcag-standard</a:t>
            </a:r>
            <a:r>
              <a:rPr lang="en-US" dirty="0"/>
              <a:t> </a:t>
            </a:r>
          </a:p>
          <a:p>
            <a:endParaRPr lang="en-US" dirty="0"/>
          </a:p>
        </p:txBody>
      </p:sp>
    </p:spTree>
    <p:extLst>
      <p:ext uri="{BB962C8B-B14F-4D97-AF65-F5344CB8AC3E}">
        <p14:creationId xmlns:p14="http://schemas.microsoft.com/office/powerpoint/2010/main" val="3424204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0FA8-A5EA-FB49-BBC8-0D596B41962D}"/>
              </a:ext>
            </a:extLst>
          </p:cNvPr>
          <p:cNvSpPr>
            <a:spLocks noGrp="1"/>
          </p:cNvSpPr>
          <p:nvPr>
            <p:ph type="title"/>
          </p:nvPr>
        </p:nvSpPr>
        <p:spPr/>
        <p:txBody>
          <a:bodyPr numCol="1"/>
          <a:lstStyle/>
          <a:p>
            <a:r>
              <a:rPr lang="en-US"/>
              <a:t>Other requirements for video</a:t>
            </a:r>
          </a:p>
        </p:txBody>
      </p:sp>
      <p:sp>
        <p:nvSpPr>
          <p:cNvPr id="3" name="Content Placeholder 2">
            <a:extLst>
              <a:ext uri="{FF2B5EF4-FFF2-40B4-BE49-F238E27FC236}">
                <a16:creationId xmlns:a16="http://schemas.microsoft.com/office/drawing/2014/main" id="{811C8C32-A93D-6B43-8D60-3596B75272A1}"/>
              </a:ext>
            </a:extLst>
          </p:cNvPr>
          <p:cNvSpPr>
            <a:spLocks noGrp="1"/>
          </p:cNvSpPr>
          <p:nvPr>
            <p:ph type="body" idx="1"/>
          </p:nvPr>
        </p:nvSpPr>
        <p:spPr/>
        <p:txBody>
          <a:bodyPr vert="horz" lIns="91440" tIns="45720" rIns="91440" bIns="45720" numCol="1" rtlCol="0" anchor="t">
            <a:normAutofit/>
          </a:bodyPr>
          <a:lstStyle/>
          <a:p>
            <a:pPr>
              <a:spcBef>
                <a:spcPts val="0"/>
              </a:spcBef>
              <a:spcAft>
                <a:spcPts val="600"/>
              </a:spcAft>
            </a:pPr>
            <a:r>
              <a:rPr lang="en-US" dirty="0"/>
              <a:t>Captioning</a:t>
            </a:r>
          </a:p>
          <a:p>
            <a:pPr lvl="1">
              <a:spcBef>
                <a:spcPts val="0"/>
              </a:spcBef>
              <a:spcAft>
                <a:spcPts val="600"/>
              </a:spcAft>
            </a:pPr>
            <a:r>
              <a:rPr lang="en-US" dirty="0"/>
              <a:t>Come see our next workshop about captioning!</a:t>
            </a:r>
          </a:p>
          <a:p>
            <a:pPr>
              <a:spcBef>
                <a:spcPts val="0"/>
              </a:spcBef>
              <a:spcAft>
                <a:spcPts val="600"/>
              </a:spcAft>
            </a:pPr>
            <a:r>
              <a:rPr lang="en-US" dirty="0"/>
              <a:t>Color contrast</a:t>
            </a:r>
          </a:p>
          <a:p>
            <a:pPr lvl="1">
              <a:spcBef>
                <a:spcPts val="0"/>
              </a:spcBef>
              <a:spcAft>
                <a:spcPts val="600"/>
              </a:spcAft>
            </a:pPr>
            <a:r>
              <a:rPr lang="en-US" dirty="0"/>
              <a:t>All text and visual elements need sufficient contrast against background</a:t>
            </a:r>
          </a:p>
          <a:p>
            <a:pPr>
              <a:spcBef>
                <a:spcPts val="0"/>
              </a:spcBef>
              <a:spcAft>
                <a:spcPts val="600"/>
              </a:spcAft>
            </a:pPr>
            <a:r>
              <a:rPr lang="en-US" dirty="0"/>
              <a:t>Accessible video player</a:t>
            </a:r>
          </a:p>
          <a:p>
            <a:pPr lvl="1">
              <a:spcBef>
                <a:spcPts val="0"/>
              </a:spcBef>
              <a:spcAft>
                <a:spcPts val="600"/>
              </a:spcAft>
            </a:pPr>
            <a:r>
              <a:rPr lang="en-US" dirty="0"/>
              <a:t>The video isn’t the only part of the experience – the player software also needs to be accessible </a:t>
            </a:r>
          </a:p>
          <a:p>
            <a:pPr lvl="1">
              <a:spcBef>
                <a:spcPts val="0"/>
              </a:spcBef>
              <a:spcAft>
                <a:spcPts val="600"/>
              </a:spcAft>
            </a:pPr>
            <a:r>
              <a:rPr lang="en-US" dirty="0"/>
              <a:t>(keyboard access, toggles for CC and AD, etc.) </a:t>
            </a:r>
          </a:p>
        </p:txBody>
      </p:sp>
      <p:sp>
        <p:nvSpPr>
          <p:cNvPr id="7" name="Content Placeholder 6">
            <a:extLst>
              <a:ext uri="{FF2B5EF4-FFF2-40B4-BE49-F238E27FC236}">
                <a16:creationId xmlns:a16="http://schemas.microsoft.com/office/drawing/2014/main" id="{038A6BC2-ED0D-EA06-B559-EFC836A3E613}"/>
              </a:ext>
            </a:extLst>
          </p:cNvPr>
          <p:cNvSpPr>
            <a:spLocks noGrp="1"/>
          </p:cNvSpPr>
          <p:nvPr>
            <p:ph sz="quarter" idx="2147483647"/>
          </p:nvPr>
        </p:nvSpPr>
        <p:spPr>
          <a:xfrm>
            <a:off x="642857" y="5706110"/>
            <a:ext cx="7829550" cy="603250"/>
          </a:xfrm>
        </p:spPr>
        <p:txBody>
          <a:bodyPr numCol="1">
            <a:normAutofit/>
          </a:bodyPr>
          <a:lstStyle/>
          <a:p>
            <a:r>
              <a:rPr lang="en-US" dirty="0"/>
              <a:t>Details about accessible videos can be found at w3.org: </a:t>
            </a:r>
            <a:r>
              <a:rPr lang="en-US" dirty="0">
                <a:hlinkClick r:id="rId3">
                  <a:extLst>
                    <a:ext uri="{A12FA001-AC4F-418D-AE19-62706E023703}">
                      <ahyp:hlinkClr xmlns:ahyp="http://schemas.microsoft.com/office/drawing/2018/hyperlinkcolor" val="tx"/>
                    </a:ext>
                  </a:extLst>
                </a:hlinkClick>
              </a:rPr>
              <a:t>https://www.w3.org/WAI/media/av/</a:t>
            </a:r>
            <a:r>
              <a:rPr lang="en-US" dirty="0"/>
              <a:t> </a:t>
            </a:r>
          </a:p>
          <a:p>
            <a:r>
              <a:rPr lang="en-US" dirty="0"/>
              <a:t>Color Contrast Checker: </a:t>
            </a:r>
            <a:r>
              <a:rPr lang="en-US" dirty="0">
                <a:hlinkClick r:id="rId4">
                  <a:extLst>
                    <a:ext uri="{A12FA001-AC4F-418D-AE19-62706E023703}">
                      <ahyp:hlinkClr xmlns:ahyp="http://schemas.microsoft.com/office/drawing/2018/hyperlinkcolor" val="tx"/>
                    </a:ext>
                  </a:extLst>
                </a:hlinkClick>
              </a:rPr>
              <a:t>https://www.tpgi.com/color-contrast-checker/</a:t>
            </a:r>
            <a:r>
              <a:rPr lang="en-US" dirty="0"/>
              <a:t> </a:t>
            </a:r>
          </a:p>
          <a:p>
            <a:endParaRPr lang="en-US" dirty="0"/>
          </a:p>
        </p:txBody>
      </p:sp>
    </p:spTree>
    <p:extLst>
      <p:ext uri="{BB962C8B-B14F-4D97-AF65-F5344CB8AC3E}">
        <p14:creationId xmlns:p14="http://schemas.microsoft.com/office/powerpoint/2010/main" val="24343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B1ED-313C-F042-BF77-4C891BE24240}"/>
              </a:ext>
            </a:extLst>
          </p:cNvPr>
          <p:cNvSpPr>
            <a:spLocks noGrp="1"/>
          </p:cNvSpPr>
          <p:nvPr>
            <p:ph type="title"/>
          </p:nvPr>
        </p:nvSpPr>
        <p:spPr/>
        <p:txBody>
          <a:bodyPr numCol="1">
            <a:normAutofit/>
          </a:bodyPr>
          <a:lstStyle/>
          <a:p>
            <a:r>
              <a:rPr lang="en-US" dirty="0"/>
              <a:t>Audio Description</a:t>
            </a:r>
          </a:p>
        </p:txBody>
      </p:sp>
    </p:spTree>
    <p:extLst>
      <p:ext uri="{BB962C8B-B14F-4D97-AF65-F5344CB8AC3E}">
        <p14:creationId xmlns:p14="http://schemas.microsoft.com/office/powerpoint/2010/main" val="1222771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4D42-8831-5F46-A1A1-B3FC29ADE096}"/>
              </a:ext>
            </a:extLst>
          </p:cNvPr>
          <p:cNvSpPr>
            <a:spLocks noGrp="1"/>
          </p:cNvSpPr>
          <p:nvPr>
            <p:ph type="title"/>
          </p:nvPr>
        </p:nvSpPr>
        <p:spPr/>
        <p:txBody>
          <a:bodyPr numCol="1"/>
          <a:lstStyle/>
          <a:p>
            <a:r>
              <a:rPr lang="en-US" dirty="0"/>
              <a:t>What does Audio Description mean?</a:t>
            </a:r>
          </a:p>
        </p:txBody>
      </p:sp>
      <p:sp>
        <p:nvSpPr>
          <p:cNvPr id="3" name="Content Placeholder 2">
            <a:extLst>
              <a:ext uri="{FF2B5EF4-FFF2-40B4-BE49-F238E27FC236}">
                <a16:creationId xmlns:a16="http://schemas.microsoft.com/office/drawing/2014/main" id="{8553A5D1-25AB-5448-9C49-1CF4AA02194F}"/>
              </a:ext>
            </a:extLst>
          </p:cNvPr>
          <p:cNvSpPr>
            <a:spLocks noGrp="1"/>
          </p:cNvSpPr>
          <p:nvPr>
            <p:ph type="body" idx="1"/>
          </p:nvPr>
        </p:nvSpPr>
        <p:spPr/>
        <p:txBody>
          <a:bodyPr numCol="1">
            <a:normAutofit/>
          </a:bodyPr>
          <a:lstStyle/>
          <a:p>
            <a:pPr>
              <a:lnSpc>
                <a:spcPct val="110000"/>
              </a:lnSpc>
              <a:spcBef>
                <a:spcPts val="0"/>
              </a:spcBef>
              <a:spcAft>
                <a:spcPts val="600"/>
              </a:spcAft>
            </a:pPr>
            <a:r>
              <a:rPr lang="en-US"/>
              <a:t>Provides audio to convey visual-only information so that people without vision or with low vision can understand your media</a:t>
            </a:r>
          </a:p>
          <a:p>
            <a:pPr>
              <a:lnSpc>
                <a:spcPct val="110000"/>
              </a:lnSpc>
              <a:spcBef>
                <a:spcPts val="0"/>
              </a:spcBef>
              <a:spcAft>
                <a:spcPts val="600"/>
              </a:spcAft>
            </a:pPr>
            <a:endParaRPr lang="en-US"/>
          </a:p>
          <a:p>
            <a:pPr>
              <a:lnSpc>
                <a:spcPct val="110000"/>
              </a:lnSpc>
              <a:spcBef>
                <a:spcPts val="0"/>
              </a:spcBef>
              <a:spcAft>
                <a:spcPts val="600"/>
              </a:spcAft>
            </a:pPr>
            <a:r>
              <a:rPr lang="en-US"/>
              <a:t>Key ideas:</a:t>
            </a:r>
          </a:p>
          <a:p>
            <a:pPr lvl="1">
              <a:lnSpc>
                <a:spcPct val="110000"/>
              </a:lnSpc>
              <a:spcBef>
                <a:spcPts val="0"/>
              </a:spcBef>
              <a:spcAft>
                <a:spcPts val="600"/>
              </a:spcAft>
            </a:pPr>
            <a:r>
              <a:rPr lang="en-US"/>
              <a:t>What does a viewer need to understand?</a:t>
            </a:r>
          </a:p>
          <a:p>
            <a:pPr lvl="1">
              <a:lnSpc>
                <a:spcPct val="110000"/>
              </a:lnSpc>
              <a:spcBef>
                <a:spcPts val="0"/>
              </a:spcBef>
              <a:spcAft>
                <a:spcPts val="600"/>
              </a:spcAft>
            </a:pPr>
            <a:r>
              <a:rPr lang="en-US"/>
              <a:t>What is not being covered by the speaker?</a:t>
            </a:r>
          </a:p>
          <a:p>
            <a:pPr lvl="1">
              <a:lnSpc>
                <a:spcPct val="110000"/>
              </a:lnSpc>
              <a:spcBef>
                <a:spcPts val="0"/>
              </a:spcBef>
              <a:spcAft>
                <a:spcPts val="600"/>
              </a:spcAft>
            </a:pPr>
            <a:r>
              <a:rPr lang="en-US"/>
              <a:t>Balance time versus completeness *</a:t>
            </a:r>
          </a:p>
        </p:txBody>
      </p:sp>
      <p:sp>
        <p:nvSpPr>
          <p:cNvPr id="9" name="Content Placeholder 8">
            <a:extLst>
              <a:ext uri="{FF2B5EF4-FFF2-40B4-BE49-F238E27FC236}">
                <a16:creationId xmlns:a16="http://schemas.microsoft.com/office/drawing/2014/main" id="{91777EE1-E9F6-FD81-D0B5-72293AD0CB79}"/>
              </a:ext>
            </a:extLst>
          </p:cNvPr>
          <p:cNvSpPr>
            <a:spLocks noGrp="1"/>
          </p:cNvSpPr>
          <p:nvPr>
            <p:ph sz="quarter" idx="2147483647"/>
          </p:nvPr>
        </p:nvSpPr>
        <p:spPr>
          <a:xfrm>
            <a:off x="457200" y="5684762"/>
            <a:ext cx="7829550" cy="603250"/>
          </a:xfrm>
        </p:spPr>
        <p:txBody>
          <a:bodyPr numCol="1"/>
          <a:lstStyle/>
          <a:p>
            <a:r>
              <a:rPr lang="en-US" dirty="0"/>
              <a:t>* The key is an equivalent experience. Some visual information may not be necessary to describe to understand what’s happening in the video.</a:t>
            </a:r>
          </a:p>
        </p:txBody>
      </p:sp>
    </p:spTree>
    <p:extLst>
      <p:ext uri="{BB962C8B-B14F-4D97-AF65-F5344CB8AC3E}">
        <p14:creationId xmlns:p14="http://schemas.microsoft.com/office/powerpoint/2010/main" val="188275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D1C0-EC88-4741-A38D-8CDB390A19E1}"/>
              </a:ext>
            </a:extLst>
          </p:cNvPr>
          <p:cNvSpPr>
            <a:spLocks noGrp="1"/>
          </p:cNvSpPr>
          <p:nvPr>
            <p:ph type="title"/>
          </p:nvPr>
        </p:nvSpPr>
        <p:spPr/>
        <p:txBody>
          <a:bodyPr numCol="1">
            <a:normAutofit/>
          </a:bodyPr>
          <a:lstStyle/>
          <a:p>
            <a:r>
              <a:rPr lang="en-US"/>
              <a:t>Standard versus Extended Audio Description</a:t>
            </a:r>
          </a:p>
        </p:txBody>
      </p:sp>
      <p:graphicFrame>
        <p:nvGraphicFramePr>
          <p:cNvPr id="4" name="Table 6">
            <a:extLst>
              <a:ext uri="{FF2B5EF4-FFF2-40B4-BE49-F238E27FC236}">
                <a16:creationId xmlns:a16="http://schemas.microsoft.com/office/drawing/2014/main" id="{B73B634D-5AB3-17E0-E91A-7C64EC8FCE58}"/>
              </a:ext>
            </a:extLst>
          </p:cNvPr>
          <p:cNvGraphicFramePr>
            <a:graphicFrameLocks noGrp="1"/>
          </p:cNvGraphicFramePr>
          <p:nvPr>
            <p:ph idx="2147483647"/>
            <p:extLst>
              <p:ext uri="{D42A27DB-BD31-4B8C-83A1-F6EECF244321}">
                <p14:modId xmlns:p14="http://schemas.microsoft.com/office/powerpoint/2010/main" val="739595481"/>
              </p:ext>
            </p:extLst>
          </p:nvPr>
        </p:nvGraphicFramePr>
        <p:xfrm>
          <a:off x="838200" y="1691298"/>
          <a:ext cx="10515599" cy="3475403"/>
        </p:xfrm>
        <a:graphic>
          <a:graphicData uri="http://schemas.openxmlformats.org/drawingml/2006/table">
            <a:tbl>
              <a:tblPr firstRow="1" bandRow="1">
                <a:tableStyleId>{073A0DAA-6AF3-43AB-8588-CEC1D06C72B9}</a:tableStyleId>
              </a:tblPr>
              <a:tblGrid>
                <a:gridCol w="4985671">
                  <a:extLst>
                    <a:ext uri="{9D8B030D-6E8A-4147-A177-3AD203B41FA5}">
                      <a16:colId xmlns:a16="http://schemas.microsoft.com/office/drawing/2014/main" val="461113130"/>
                    </a:ext>
                  </a:extLst>
                </a:gridCol>
                <a:gridCol w="5529928">
                  <a:extLst>
                    <a:ext uri="{9D8B030D-6E8A-4147-A177-3AD203B41FA5}">
                      <a16:colId xmlns:a16="http://schemas.microsoft.com/office/drawing/2014/main" val="2517514834"/>
                    </a:ext>
                  </a:extLst>
                </a:gridCol>
              </a:tblGrid>
              <a:tr h="673684">
                <a:tc>
                  <a:txBody>
                    <a:bodyPr/>
                    <a:lstStyle/>
                    <a:p>
                      <a:r>
                        <a:rPr lang="en-US" sz="1800" b="1" dirty="0"/>
                        <a:t>Standard AD</a:t>
                      </a:r>
                    </a:p>
                  </a:txBody>
                  <a:tcPr/>
                </a:tc>
                <a:tc>
                  <a:txBody>
                    <a:bodyPr/>
                    <a:lstStyle/>
                    <a:p>
                      <a:r>
                        <a:rPr lang="en-US" sz="1800" b="1"/>
                        <a:t>Extended AD</a:t>
                      </a:r>
                    </a:p>
                  </a:txBody>
                  <a:tcPr/>
                </a:tc>
                <a:extLst>
                  <a:ext uri="{0D108BD9-81ED-4DB2-BD59-A6C34878D82A}">
                    <a16:rowId xmlns:a16="http://schemas.microsoft.com/office/drawing/2014/main" val="1593284640"/>
                  </a:ext>
                </a:extLst>
              </a:tr>
              <a:tr h="780667">
                <a:tc>
                  <a:txBody>
                    <a:bodyPr/>
                    <a:lstStyle/>
                    <a:p>
                      <a:r>
                        <a:rPr lang="en-US"/>
                        <a:t>Fits within breaks in existing audio elements</a:t>
                      </a:r>
                    </a:p>
                  </a:txBody>
                  <a:tcPr/>
                </a:tc>
                <a:tc>
                  <a:txBody>
                    <a:bodyPr/>
                    <a:lstStyle/>
                    <a:p>
                      <a:r>
                        <a:rPr lang="en-US"/>
                        <a:t>Video is paused to allow additional time between audio elements</a:t>
                      </a:r>
                    </a:p>
                  </a:txBody>
                  <a:tcPr/>
                </a:tc>
                <a:extLst>
                  <a:ext uri="{0D108BD9-81ED-4DB2-BD59-A6C34878D82A}">
                    <a16:rowId xmlns:a16="http://schemas.microsoft.com/office/drawing/2014/main" val="270887756"/>
                  </a:ext>
                </a:extLst>
              </a:tr>
              <a:tr h="673684">
                <a:tc>
                  <a:txBody>
                    <a:bodyPr/>
                    <a:lstStyle/>
                    <a:p>
                      <a:r>
                        <a:rPr lang="en-US"/>
                        <a:t>Describes essential elements of visual info</a:t>
                      </a:r>
                    </a:p>
                  </a:txBody>
                  <a:tcPr/>
                </a:tc>
                <a:tc>
                  <a:txBody>
                    <a:bodyPr/>
                    <a:lstStyle/>
                    <a:p>
                      <a:r>
                        <a:rPr lang="en-US"/>
                        <a:t>Fully describes all relevant visual information</a:t>
                      </a:r>
                    </a:p>
                  </a:txBody>
                  <a:tcPr/>
                </a:tc>
                <a:extLst>
                  <a:ext uri="{0D108BD9-81ED-4DB2-BD59-A6C34878D82A}">
                    <a16:rowId xmlns:a16="http://schemas.microsoft.com/office/drawing/2014/main" val="3109023387"/>
                  </a:ext>
                </a:extLst>
              </a:tr>
              <a:tr h="673684">
                <a:tc>
                  <a:txBody>
                    <a:bodyPr/>
                    <a:lstStyle/>
                    <a:p>
                      <a:r>
                        <a:rPr lang="en-US"/>
                        <a:t>Does not alter the length of the video</a:t>
                      </a:r>
                    </a:p>
                  </a:txBody>
                  <a:tcPr/>
                </a:tc>
                <a:tc>
                  <a:txBody>
                    <a:bodyPr/>
                    <a:lstStyle/>
                    <a:p>
                      <a:r>
                        <a:rPr lang="en-US"/>
                        <a:t>Extends the length of the video</a:t>
                      </a:r>
                    </a:p>
                  </a:txBody>
                  <a:tcPr/>
                </a:tc>
                <a:extLst>
                  <a:ext uri="{0D108BD9-81ED-4DB2-BD59-A6C34878D82A}">
                    <a16:rowId xmlns:a16="http://schemas.microsoft.com/office/drawing/2014/main" val="511335676"/>
                  </a:ext>
                </a:extLst>
              </a:tr>
              <a:tr h="673684">
                <a:tc>
                  <a:txBody>
                    <a:bodyPr/>
                    <a:lstStyle/>
                    <a:p>
                      <a:r>
                        <a:rPr lang="en-US"/>
                        <a:t>Balances towards </a:t>
                      </a:r>
                      <a:r>
                        <a:rPr lang="en-US" b="1"/>
                        <a:t>brevity</a:t>
                      </a:r>
                      <a:r>
                        <a:rPr lang="en-US" b="0"/>
                        <a:t> rather than completeness</a:t>
                      </a:r>
                      <a:endParaRPr lang="en-US"/>
                    </a:p>
                  </a:txBody>
                  <a:tcPr/>
                </a:tc>
                <a:tc>
                  <a:txBody>
                    <a:bodyPr/>
                    <a:lstStyle/>
                    <a:p>
                      <a:r>
                        <a:rPr lang="en-US" dirty="0"/>
                        <a:t>Balances towards </a:t>
                      </a:r>
                      <a:r>
                        <a:rPr lang="en-US" b="1" dirty="0"/>
                        <a:t>completeness</a:t>
                      </a:r>
                      <a:r>
                        <a:rPr lang="en-US" b="0" dirty="0"/>
                        <a:t> rather than brevity</a:t>
                      </a:r>
                      <a:endParaRPr lang="en-US" dirty="0"/>
                    </a:p>
                  </a:txBody>
                  <a:tcPr/>
                </a:tc>
                <a:extLst>
                  <a:ext uri="{0D108BD9-81ED-4DB2-BD59-A6C34878D82A}">
                    <a16:rowId xmlns:a16="http://schemas.microsoft.com/office/drawing/2014/main" val="4047092727"/>
                  </a:ext>
                </a:extLst>
              </a:tr>
            </a:tbl>
          </a:graphicData>
        </a:graphic>
      </p:graphicFrame>
    </p:spTree>
    <p:extLst>
      <p:ext uri="{BB962C8B-B14F-4D97-AF65-F5344CB8AC3E}">
        <p14:creationId xmlns:p14="http://schemas.microsoft.com/office/powerpoint/2010/main" val="2560645536"/>
      </p:ext>
    </p:extLst>
  </p:cSld>
  <p:clrMapOvr>
    <a:masterClrMapping/>
  </p:clrMapOvr>
</p:sld>
</file>

<file path=ppt/theme/theme1.xml><?xml version="1.0" encoding="utf-8"?>
<a:theme xmlns:a="http://schemas.openxmlformats.org/drawingml/2006/main" name="Master Cover Slide">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AF 2022 Presentation Template" id="{C8AFD6A6-9496-1F43-AA29-213F0FB301D6}" vid="{D8EF9E1E-396C-804D-AF33-947A141BB963}"/>
    </a:ext>
  </a:extLst>
</a:theme>
</file>

<file path=ppt/theme/theme2.xml><?xml version="1.0" encoding="utf-8"?>
<a:theme xmlns:a="http://schemas.openxmlformats.org/drawingml/2006/main" name="Content Layout">
  <a:themeElements>
    <a:clrScheme name="Custom 3">
      <a:dk1>
        <a:srgbClr val="000000"/>
      </a:dk1>
      <a:lt1>
        <a:srgbClr val="FFFFFF"/>
      </a:lt1>
      <a:dk2>
        <a:srgbClr val="0023A0"/>
      </a:dk2>
      <a:lt2>
        <a:srgbClr val="B2B2B2"/>
      </a:lt2>
      <a:accent1>
        <a:srgbClr val="667BC6"/>
      </a:accent1>
      <a:accent2>
        <a:srgbClr val="B2BDE3"/>
      </a:accent2>
      <a:accent3>
        <a:srgbClr val="FFFFFF"/>
      </a:accent3>
      <a:accent4>
        <a:srgbClr val="000000"/>
      </a:accent4>
      <a:accent5>
        <a:srgbClr val="B8BFDF"/>
      </a:accent5>
      <a:accent6>
        <a:srgbClr val="A1ABCE"/>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AF 2022 Presentation Template" id="{C8AFD6A6-9496-1F43-AA29-213F0FB301D6}" vid="{73015A22-F818-EE49-AAE1-7674B948D8A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91083770D65042A4EA1C59581D4048" ma:contentTypeVersion="6" ma:contentTypeDescription="Create a new document." ma:contentTypeScope="" ma:versionID="e14db23a5a7768656d0039e994e2b8b0">
  <xsd:schema xmlns:xsd="http://www.w3.org/2001/XMLSchema" xmlns:xs="http://www.w3.org/2001/XMLSchema" xmlns:p="http://schemas.microsoft.com/office/2006/metadata/properties" xmlns:ns2="20788c15-5b97-4fac-b247-6de720eb9daf" targetNamespace="http://schemas.microsoft.com/office/2006/metadata/properties" ma:root="true" ma:fieldsID="d2520b4168061a14a01670c4a131dba8" ns2:_="">
    <xsd:import namespace="20788c15-5b97-4fac-b247-6de720eb9da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88c15-5b97-4fac-b247-6de720eb9d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5F313C-76D6-4F2F-9421-C7A4DC152EA6}">
  <ds:schemaRefs>
    <ds:schemaRef ds:uri="http://schemas.microsoft.com/sharepoint/v3/contenttype/forms"/>
  </ds:schemaRefs>
</ds:datastoreItem>
</file>

<file path=customXml/itemProps2.xml><?xml version="1.0" encoding="utf-8"?>
<ds:datastoreItem xmlns:ds="http://schemas.openxmlformats.org/officeDocument/2006/customXml" ds:itemID="{F7AB2007-A192-45B2-9C59-D9038FA40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88c15-5b97-4fac-b247-6de720eb9d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Master Cover Slide</Template>
  <TotalTime>317</TotalTime>
  <Words>2620</Words>
  <Application>Microsoft Macintosh PowerPoint</Application>
  <PresentationFormat>Widescreen</PresentationFormat>
  <Paragraphs>365</Paragraphs>
  <Slides>36</Slides>
  <Notes>18</Notes>
  <HiddenSlides>0</HiddenSlides>
  <MMClips>5</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Courier New</vt:lpstr>
      <vt:lpstr>Helvetica Neue</vt:lpstr>
      <vt:lpstr>Lato Light</vt:lpstr>
      <vt:lpstr>Noto Sans Symbols</vt:lpstr>
      <vt:lpstr>Rockwell</vt:lpstr>
      <vt:lpstr>Wingdings</vt:lpstr>
      <vt:lpstr>Master Cover Slide</vt:lpstr>
      <vt:lpstr>Content Layout</vt:lpstr>
      <vt:lpstr>Annual Interagency Accessibility Forum</vt:lpstr>
      <vt:lpstr>Outline</vt:lpstr>
      <vt:lpstr>What’s missing?</vt:lpstr>
      <vt:lpstr>Section 508 Requirements for Multimedia</vt:lpstr>
      <vt:lpstr>Section 508 multimedia requirements – 2018</vt:lpstr>
      <vt:lpstr>Other requirements for video</vt:lpstr>
      <vt:lpstr>Audio Description</vt:lpstr>
      <vt:lpstr>What does Audio Description mean?</vt:lpstr>
      <vt:lpstr>Standard versus Extended Audio Description</vt:lpstr>
      <vt:lpstr>Language and content guidelines for AD</vt:lpstr>
      <vt:lpstr>Creating AD videos</vt:lpstr>
      <vt:lpstr>How would you describe the video?</vt:lpstr>
      <vt:lpstr>Organizing your audio description</vt:lpstr>
      <vt:lpstr>Which would you choose?</vt:lpstr>
      <vt:lpstr>What should we include in our AD?</vt:lpstr>
      <vt:lpstr>Audio Described version…</vt:lpstr>
      <vt:lpstr>Example: Extended Audio Description</vt:lpstr>
      <vt:lpstr>Issues and Considerations</vt:lpstr>
      <vt:lpstr>Bricks without straw</vt:lpstr>
      <vt:lpstr>Recording Audio Description</vt:lpstr>
      <vt:lpstr>My Recording Studio</vt:lpstr>
      <vt:lpstr>Making a video in Premiere Pro</vt:lpstr>
      <vt:lpstr>Posting and Promoting Audio Described Videos</vt:lpstr>
      <vt:lpstr>Parallel Audio Tracks vs. Parallel Videos</vt:lpstr>
      <vt:lpstr>Using YouTube with Audio Description</vt:lpstr>
      <vt:lpstr>AD-Compatible Video Players for Web</vt:lpstr>
      <vt:lpstr>NLM Promotion of AD Videos</vt:lpstr>
      <vt:lpstr>Develop a Communications Plan</vt:lpstr>
      <vt:lpstr>Identify Your Stakeholders</vt:lpstr>
      <vt:lpstr>Identify Your Stakeholders cont. </vt:lpstr>
      <vt:lpstr>Identify Priority Steps</vt:lpstr>
      <vt:lpstr>Identify Priority Steps cont.</vt:lpstr>
      <vt:lpstr>YouTube AD playlists</vt:lpstr>
      <vt:lpstr>NLM video analytics, continued</vt:lpstr>
      <vt:lpstr>NEI and NLM Audio Described Playlists</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Videos for All: Strategies for developing audio described videos</dc:title>
  <dc:subject>Audio description and multimedia accessibility</dc:subject>
  <dc:creator>OSCPLE/NEI/NIH/HHS &amp; OCPL/NLM/NIH/HHS</dc:creator>
  <cp:keywords/>
  <dc:description/>
  <cp:lastModifiedBy>Michael Horton</cp:lastModifiedBy>
  <cp:revision>13</cp:revision>
  <dcterms:created xsi:type="dcterms:W3CDTF">2022-08-30T12:32:18Z</dcterms:created>
  <dcterms:modified xsi:type="dcterms:W3CDTF">2022-10-06T19:53:34Z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