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3"/>
    <p:sldMasterId id="2147483833" r:id="rId4"/>
    <p:sldMasterId id="2147483660" r:id="rId5"/>
  </p:sldMasterIdLst>
  <p:notesMasterIdLst>
    <p:notesMasterId r:id="rId55"/>
  </p:notesMasterIdLst>
  <p:sldIdLst>
    <p:sldId id="1406" r:id="rId6"/>
    <p:sldId id="345" r:id="rId7"/>
    <p:sldId id="5246" r:id="rId8"/>
    <p:sldId id="4749" r:id="rId9"/>
    <p:sldId id="5245" r:id="rId10"/>
    <p:sldId id="5260" r:id="rId11"/>
    <p:sldId id="4750" r:id="rId12"/>
    <p:sldId id="5247" r:id="rId13"/>
    <p:sldId id="5296" r:id="rId14"/>
    <p:sldId id="5294" r:id="rId15"/>
    <p:sldId id="5295" r:id="rId16"/>
    <p:sldId id="5261" r:id="rId17"/>
    <p:sldId id="5275" r:id="rId18"/>
    <p:sldId id="5256" r:id="rId19"/>
    <p:sldId id="5272" r:id="rId20"/>
    <p:sldId id="5273" r:id="rId21"/>
    <p:sldId id="5271" r:id="rId22"/>
    <p:sldId id="5262" r:id="rId23"/>
    <p:sldId id="5270" r:id="rId24"/>
    <p:sldId id="5263" r:id="rId25"/>
    <p:sldId id="5269" r:id="rId26"/>
    <p:sldId id="5300" r:id="rId27"/>
    <p:sldId id="5264" r:id="rId28"/>
    <p:sldId id="5265" r:id="rId29"/>
    <p:sldId id="5267" r:id="rId30"/>
    <p:sldId id="5268" r:id="rId31"/>
    <p:sldId id="5266" r:id="rId32"/>
    <p:sldId id="5276" r:id="rId33"/>
    <p:sldId id="5274" r:id="rId34"/>
    <p:sldId id="5281" r:id="rId35"/>
    <p:sldId id="5277" r:id="rId36"/>
    <p:sldId id="5282" r:id="rId37"/>
    <p:sldId id="5278" r:id="rId38"/>
    <p:sldId id="5279" r:id="rId39"/>
    <p:sldId id="5284" r:id="rId40"/>
    <p:sldId id="5285" r:id="rId41"/>
    <p:sldId id="5291" r:id="rId42"/>
    <p:sldId id="5286" r:id="rId43"/>
    <p:sldId id="5290" r:id="rId44"/>
    <p:sldId id="5288" r:id="rId45"/>
    <p:sldId id="5289" r:id="rId46"/>
    <p:sldId id="5251" r:id="rId47"/>
    <p:sldId id="5297" r:id="rId48"/>
    <p:sldId id="5298" r:id="rId49"/>
    <p:sldId id="5299" r:id="rId50"/>
    <p:sldId id="5258" r:id="rId51"/>
    <p:sldId id="5259" r:id="rId52"/>
    <p:sldId id="5253" r:id="rId53"/>
    <p:sldId id="525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140D3-140B-445C-973C-7CEF118FC275}" v="236" dt="2024-10-31T17:39:29.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autoAdjust="0"/>
    <p:restoredTop sz="86364" autoAdjust="0"/>
  </p:normalViewPr>
  <p:slideViewPr>
    <p:cSldViewPr snapToGrid="0">
      <p:cViewPr varScale="1">
        <p:scale>
          <a:sx n="105" d="100"/>
          <a:sy n="105" d="100"/>
        </p:scale>
        <p:origin x="1488" y="18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7DE06-15FD-47BA-BA70-8E516F27B392}" type="datetimeFigureOut">
              <a:t>11/4/24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E0428-A5FA-4FB8-BB45-1A11EF934624}" type="slidenum">
              <a:t>‹#›</a:t>
            </a:fld>
            <a:endParaRPr lang="en-US" dirty="0"/>
          </a:p>
        </p:txBody>
      </p:sp>
    </p:spTree>
    <p:extLst>
      <p:ext uri="{BB962C8B-B14F-4D97-AF65-F5344CB8AC3E}">
        <p14:creationId xmlns:p14="http://schemas.microsoft.com/office/powerpoint/2010/main" val="53816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2A63F-CEDA-4F50-9660-E96F8B59BE34}" type="slidenum">
              <a:rPr lang="en-US" smtClean="0"/>
              <a:t>1</a:t>
            </a:fld>
            <a:endParaRPr lang="en-US" dirty="0"/>
          </a:p>
        </p:txBody>
      </p:sp>
    </p:spTree>
    <p:extLst>
      <p:ext uri="{BB962C8B-B14F-4D97-AF65-F5344CB8AC3E}">
        <p14:creationId xmlns:p14="http://schemas.microsoft.com/office/powerpoint/2010/main" val="258727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F32E0428-A5FA-4FB8-BB45-1A11EF934624}" type="slidenum">
              <a:rPr lang="en-US"/>
              <a:t>36</a:t>
            </a:fld>
            <a:endParaRPr lang="en-US"/>
          </a:p>
        </p:txBody>
      </p:sp>
    </p:spTree>
    <p:extLst>
      <p:ext uri="{BB962C8B-B14F-4D97-AF65-F5344CB8AC3E}">
        <p14:creationId xmlns:p14="http://schemas.microsoft.com/office/powerpoint/2010/main" val="424668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32E0428-A5FA-4FB8-BB45-1A11EF934624}" type="slidenum">
              <a:rPr lang="en-US"/>
              <a:t>37</a:t>
            </a:fld>
            <a:endParaRPr lang="en-US"/>
          </a:p>
        </p:txBody>
      </p:sp>
    </p:spTree>
    <p:extLst>
      <p:ext uri="{BB962C8B-B14F-4D97-AF65-F5344CB8AC3E}">
        <p14:creationId xmlns:p14="http://schemas.microsoft.com/office/powerpoint/2010/main" val="16574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32E0428-A5FA-4FB8-BB45-1A11EF934624}" type="slidenum">
              <a:rPr lang="en-US"/>
              <a:t>38</a:t>
            </a:fld>
            <a:endParaRPr lang="en-US"/>
          </a:p>
        </p:txBody>
      </p:sp>
    </p:spTree>
    <p:extLst>
      <p:ext uri="{BB962C8B-B14F-4D97-AF65-F5344CB8AC3E}">
        <p14:creationId xmlns:p14="http://schemas.microsoft.com/office/powerpoint/2010/main" val="50833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E0428-A5FA-4FB8-BB45-1A11EF934624}" type="slidenum">
              <a:rPr lang="en-US" smtClean="0"/>
              <a:t>39</a:t>
            </a:fld>
            <a:endParaRPr lang="en-US" dirty="0"/>
          </a:p>
        </p:txBody>
      </p:sp>
    </p:spTree>
    <p:extLst>
      <p:ext uri="{BB962C8B-B14F-4D97-AF65-F5344CB8AC3E}">
        <p14:creationId xmlns:p14="http://schemas.microsoft.com/office/powerpoint/2010/main" val="252588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ACC13-726F-4372-89AE-F7813D40F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5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ACC13-726F-4372-89AE-F7813D40F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49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ACC13-726F-4372-89AE-F7813D40FDCF}" type="slidenum">
              <a:rPr lang="en-US" smtClean="0"/>
              <a:t>4</a:t>
            </a:fld>
            <a:endParaRPr lang="en-US" dirty="0"/>
          </a:p>
        </p:txBody>
      </p:sp>
    </p:spTree>
    <p:extLst>
      <p:ext uri="{BB962C8B-B14F-4D97-AF65-F5344CB8AC3E}">
        <p14:creationId xmlns:p14="http://schemas.microsoft.com/office/powerpoint/2010/main" val="46407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ACC13-726F-4372-89AE-F7813D40FDCF}" type="slidenum">
              <a:rPr lang="en-US" smtClean="0"/>
              <a:t>6</a:t>
            </a:fld>
            <a:endParaRPr lang="en-US" dirty="0"/>
          </a:p>
        </p:txBody>
      </p:sp>
    </p:spTree>
    <p:extLst>
      <p:ext uri="{BB962C8B-B14F-4D97-AF65-F5344CB8AC3E}">
        <p14:creationId xmlns:p14="http://schemas.microsoft.com/office/powerpoint/2010/main" val="88914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ACC13-726F-4372-89AE-F7813D40FDCF}" type="slidenum">
              <a:rPr lang="en-US" smtClean="0"/>
              <a:t>7</a:t>
            </a:fld>
            <a:endParaRPr lang="en-US" dirty="0"/>
          </a:p>
        </p:txBody>
      </p:sp>
    </p:spTree>
    <p:extLst>
      <p:ext uri="{BB962C8B-B14F-4D97-AF65-F5344CB8AC3E}">
        <p14:creationId xmlns:p14="http://schemas.microsoft.com/office/powerpoint/2010/main" val="429200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ACC13-726F-4372-89AE-F7813D40FDCF}" type="slidenum">
              <a:rPr lang="en-US" smtClean="0"/>
              <a:t>8</a:t>
            </a:fld>
            <a:endParaRPr lang="en-US" dirty="0"/>
          </a:p>
        </p:txBody>
      </p:sp>
    </p:spTree>
    <p:extLst>
      <p:ext uri="{BB962C8B-B14F-4D97-AF65-F5344CB8AC3E}">
        <p14:creationId xmlns:p14="http://schemas.microsoft.com/office/powerpoint/2010/main" val="284243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F32E0428-A5FA-4FB8-BB45-1A11EF934624}" type="slidenum">
              <a:rPr lang="en-US"/>
              <a:t>10</a:t>
            </a:fld>
            <a:endParaRPr lang="en-US"/>
          </a:p>
        </p:txBody>
      </p:sp>
    </p:spTree>
    <p:extLst>
      <p:ext uri="{BB962C8B-B14F-4D97-AF65-F5344CB8AC3E}">
        <p14:creationId xmlns:p14="http://schemas.microsoft.com/office/powerpoint/2010/main" val="298427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32E0428-A5FA-4FB8-BB45-1A11EF934624}" type="slidenum">
              <a:rPr lang="en-US"/>
              <a:t>35</a:t>
            </a:fld>
            <a:endParaRPr lang="en-US"/>
          </a:p>
        </p:txBody>
      </p:sp>
    </p:spTree>
    <p:extLst>
      <p:ext uri="{BB962C8B-B14F-4D97-AF65-F5344CB8AC3E}">
        <p14:creationId xmlns:p14="http://schemas.microsoft.com/office/powerpoint/2010/main" val="349889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ark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2F8-E41A-4DE3-B605-59E6777383EC}"/>
              </a:ext>
            </a:extLst>
          </p:cNvPr>
          <p:cNvSpPr>
            <a:spLocks noGrp="1"/>
          </p:cNvSpPr>
          <p:nvPr>
            <p:ph type="ctrTitle"/>
          </p:nvPr>
        </p:nvSpPr>
        <p:spPr>
          <a:xfrm>
            <a:off x="4611188" y="1122363"/>
            <a:ext cx="7027817"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1CD2421-A023-4499-9FB7-8E3B33A0C3B4}"/>
              </a:ext>
            </a:extLst>
          </p:cNvPr>
          <p:cNvSpPr>
            <a:spLocks noGrp="1"/>
          </p:cNvSpPr>
          <p:nvPr>
            <p:ph type="subTitle" idx="1"/>
          </p:nvPr>
        </p:nvSpPr>
        <p:spPr>
          <a:xfrm>
            <a:off x="4611188" y="3602038"/>
            <a:ext cx="7027817"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B6449-92F6-4222-8953-D8ED7E6AE3D2}"/>
              </a:ext>
            </a:extLst>
          </p:cNvPr>
          <p:cNvSpPr>
            <a:spLocks noGrp="1"/>
          </p:cNvSpPr>
          <p:nvPr>
            <p:ph type="dt" sz="half" idx="10"/>
          </p:nvPr>
        </p:nvSpPr>
        <p:spPr/>
        <p:txBody>
          <a:bodyPr/>
          <a:lstStyle/>
          <a:p>
            <a:fld id="{31685EB8-51FC-4597-9ED2-88F07F1D2A4A}" type="datetime1">
              <a:rPr lang="en-US" smtClean="0"/>
              <a:t>11/4/24</a:t>
            </a:fld>
            <a:endParaRPr lang="en-US" dirty="0"/>
          </a:p>
        </p:txBody>
      </p:sp>
      <p:sp>
        <p:nvSpPr>
          <p:cNvPr id="5" name="Footer Placeholder 4">
            <a:extLst>
              <a:ext uri="{FF2B5EF4-FFF2-40B4-BE49-F238E27FC236}">
                <a16:creationId xmlns:a16="http://schemas.microsoft.com/office/drawing/2014/main" id="{D224B17D-D1E1-4C4A-B4FF-1905E78BCB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1DD891-E393-4294-9239-A8FB9C7486DC}"/>
              </a:ext>
            </a:extLst>
          </p:cNvPr>
          <p:cNvSpPr>
            <a:spLocks noGrp="1"/>
          </p:cNvSpPr>
          <p:nvPr>
            <p:ph type="sldNum" sz="quarter" idx="12"/>
          </p:nvPr>
        </p:nvSpPr>
        <p:spPr/>
        <p:txBody>
          <a:bodyPr/>
          <a:lstStyle>
            <a:lvl1pPr>
              <a:defRPr>
                <a:solidFill>
                  <a:srgbClr val="F9F9F9"/>
                </a:solidFill>
              </a:defRPr>
            </a:lvl1pPr>
          </a:lstStyle>
          <a:p>
            <a:fld id="{044A7FE0-3C4D-426E-9D9B-3221EE9FB732}" type="slidenum">
              <a:rPr lang="en-US" smtClean="0"/>
              <a:pPr/>
              <a:t>‹#›</a:t>
            </a:fld>
            <a:endParaRPr lang="en-US" dirty="0"/>
          </a:p>
        </p:txBody>
      </p:sp>
    </p:spTree>
    <p:extLst>
      <p:ext uri="{BB962C8B-B14F-4D97-AF65-F5344CB8AC3E}">
        <p14:creationId xmlns:p14="http://schemas.microsoft.com/office/powerpoint/2010/main" val="415587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ark Title Slide - al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94AD-7748-4EBF-8193-827D11F3AF82}"/>
              </a:ext>
            </a:extLst>
          </p:cNvPr>
          <p:cNvSpPr>
            <a:spLocks noGrp="1"/>
          </p:cNvSpPr>
          <p:nvPr>
            <p:ph type="ctrTitle"/>
          </p:nvPr>
        </p:nvSpPr>
        <p:spPr>
          <a:xfrm>
            <a:off x="518651" y="1122363"/>
            <a:ext cx="6944033"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F110E-8CE2-4F8F-BB7E-0DFEDE5C1A96}"/>
              </a:ext>
            </a:extLst>
          </p:cNvPr>
          <p:cNvSpPr>
            <a:spLocks noGrp="1"/>
          </p:cNvSpPr>
          <p:nvPr>
            <p:ph type="subTitle" idx="1"/>
          </p:nvPr>
        </p:nvSpPr>
        <p:spPr>
          <a:xfrm>
            <a:off x="518651" y="3602038"/>
            <a:ext cx="6944033" cy="1655762"/>
          </a:xfrm>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raphic 6" descr="United States Access Board Logo">
            <a:extLst>
              <a:ext uri="{FF2B5EF4-FFF2-40B4-BE49-F238E27FC236}">
                <a16:creationId xmlns:a16="http://schemas.microsoft.com/office/drawing/2014/main" id="{C07EFE88-C35C-482F-B138-E4AA9EF1733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7183" y="1828801"/>
            <a:ext cx="3216166" cy="3200398"/>
          </a:xfrm>
          <a:prstGeom prst="rect">
            <a:avLst/>
          </a:prstGeom>
        </p:spPr>
      </p:pic>
      <p:sp>
        <p:nvSpPr>
          <p:cNvPr id="4" name="Date Placeholder 3">
            <a:extLst>
              <a:ext uri="{FF2B5EF4-FFF2-40B4-BE49-F238E27FC236}">
                <a16:creationId xmlns:a16="http://schemas.microsoft.com/office/drawing/2014/main" id="{FFA73046-CF6A-4C43-A415-D5804CA0C946}"/>
              </a:ext>
            </a:extLst>
          </p:cNvPr>
          <p:cNvSpPr>
            <a:spLocks noGrp="1"/>
          </p:cNvSpPr>
          <p:nvPr>
            <p:ph type="dt" sz="half" idx="10"/>
          </p:nvPr>
        </p:nvSpPr>
        <p:spPr/>
        <p:txBody>
          <a:bodyPr/>
          <a:lstStyle/>
          <a:p>
            <a:fld id="{B7F8F6B8-88D0-4D11-87E5-7B86B32602D4}" type="datetime1">
              <a:rPr lang="en-US" smtClean="0"/>
              <a:t>11/4/24</a:t>
            </a:fld>
            <a:endParaRPr lang="en-US" dirty="0"/>
          </a:p>
        </p:txBody>
      </p:sp>
      <p:sp>
        <p:nvSpPr>
          <p:cNvPr id="5" name="Footer Placeholder 4">
            <a:extLst>
              <a:ext uri="{FF2B5EF4-FFF2-40B4-BE49-F238E27FC236}">
                <a16:creationId xmlns:a16="http://schemas.microsoft.com/office/drawing/2014/main" id="{A77A26CD-49AD-40C1-98D6-6394994C74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EDC7F-4E9B-4418-A8DB-DB5A0C082C26}"/>
              </a:ext>
            </a:extLst>
          </p:cNvPr>
          <p:cNvSpPr>
            <a:spLocks noGrp="1"/>
          </p:cNvSpPr>
          <p:nvPr>
            <p:ph type="sldNum" sz="quarter" idx="12"/>
          </p:nvPr>
        </p:nvSpPr>
        <p:spPr/>
        <p:txBody>
          <a:bodyPr/>
          <a:lstStyle/>
          <a:p>
            <a:fld id="{8DC63C13-3CB5-41DF-87A9-439A56BB01FD}" type="slidenum">
              <a:rPr lang="en-US" smtClean="0"/>
              <a:t>‹#›</a:t>
            </a:fld>
            <a:endParaRPr lang="en-US" dirty="0"/>
          </a:p>
        </p:txBody>
      </p:sp>
    </p:spTree>
    <p:extLst>
      <p:ext uri="{BB962C8B-B14F-4D97-AF65-F5344CB8AC3E}">
        <p14:creationId xmlns:p14="http://schemas.microsoft.com/office/powerpoint/2010/main" val="2982526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Dark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EA71B3CD-733A-4D92-9EAC-88684596FF97}"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4248453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ark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E458-38C7-4F7D-9B59-B598AB6C261B}"/>
              </a:ext>
            </a:extLst>
          </p:cNvPr>
          <p:cNvSpPr>
            <a:spLocks noGrp="1"/>
          </p:cNvSpPr>
          <p:nvPr>
            <p:ph type="title"/>
          </p:nvPr>
        </p:nvSpPr>
        <p:spPr>
          <a:xfrm>
            <a:off x="831850" y="101370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0B7C2F-F3E2-4EDB-A255-0FCCDE6B56C9}"/>
              </a:ext>
            </a:extLst>
          </p:cNvPr>
          <p:cNvSpPr>
            <a:spLocks noGrp="1"/>
          </p:cNvSpPr>
          <p:nvPr>
            <p:ph type="body" idx="1"/>
          </p:nvPr>
        </p:nvSpPr>
        <p:spPr>
          <a:xfrm>
            <a:off x="831850" y="3893427"/>
            <a:ext cx="10515600" cy="1500187"/>
          </a:xfrm>
        </p:spPr>
        <p:txBody>
          <a:bodyPr anchor="t">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F143A-3106-403B-B0D5-7EF3B079914B}"/>
              </a:ext>
            </a:extLst>
          </p:cNvPr>
          <p:cNvSpPr>
            <a:spLocks noGrp="1"/>
          </p:cNvSpPr>
          <p:nvPr>
            <p:ph type="dt" sz="half" idx="10"/>
          </p:nvPr>
        </p:nvSpPr>
        <p:spPr/>
        <p:txBody>
          <a:bodyPr/>
          <a:lstStyle/>
          <a:p>
            <a:fld id="{D5E1EB7F-49BC-4ADC-ACC8-B97B275CD0C0}" type="datetime1">
              <a:rPr lang="en-US" smtClean="0"/>
              <a:t>11/4/24</a:t>
            </a:fld>
            <a:endParaRPr lang="en-US" dirty="0"/>
          </a:p>
        </p:txBody>
      </p:sp>
      <p:sp>
        <p:nvSpPr>
          <p:cNvPr id="5" name="Footer Placeholder 4">
            <a:extLst>
              <a:ext uri="{FF2B5EF4-FFF2-40B4-BE49-F238E27FC236}">
                <a16:creationId xmlns:a16="http://schemas.microsoft.com/office/drawing/2014/main" id="{878628EE-139B-4AD9-8954-B7ED61B76C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AD3E5-B6AC-4927-A721-D225382A0580}"/>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96153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Dark - Single Content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98F796F7-B9D5-4AB8-BB0C-CD8648772130}"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76489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ark - Single Content - top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62F1D718-AB57-472F-BAA0-8696CD509E67}"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2851864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ark - Single Content - botto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50904786-1285-448A-B261-7793F417BD77}"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7379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 Single Content w/label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a:xfrm>
            <a:off x="838200" y="1825625"/>
            <a:ext cx="10515600" cy="3632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E838823-2526-7479-F030-4E1209F692F1}"/>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92B01E91-4AA6-470F-A299-726D144B711C}"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055556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Single Content w/label - top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8F0AEAB9-AC4A-B1C9-B728-116EF6B83C24}"/>
              </a:ext>
            </a:extLst>
          </p:cNvPr>
          <p:cNvSpPr>
            <a:spLocks noGrp="1"/>
          </p:cNvSpPr>
          <p:nvPr>
            <p:ph idx="1"/>
          </p:nvPr>
        </p:nvSpPr>
        <p:spPr>
          <a:xfrm>
            <a:off x="838200" y="1825625"/>
            <a:ext cx="10515600" cy="3632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6DAC3ABA-F102-5435-E027-F8BFFE25FEE7}"/>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0DDF1D72-5FF4-4215-B4A9-A8ABD9986361}"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3609918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 Single Content w/label - botto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1A77CC0F-361D-C397-B2DC-5D4B9855DB91}"/>
              </a:ext>
            </a:extLst>
          </p:cNvPr>
          <p:cNvSpPr>
            <a:spLocks noGrp="1"/>
          </p:cNvSpPr>
          <p:nvPr>
            <p:ph idx="1"/>
          </p:nvPr>
        </p:nvSpPr>
        <p:spPr>
          <a:xfrm>
            <a:off x="838200" y="1825625"/>
            <a:ext cx="10515600" cy="3632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FF6A3EA8-9957-1AE6-6617-6BC9F594F2AC}"/>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2168AB93-43A1-413B-9419-4DA8CCCF1A70}"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2723520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ark - Two Content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41DCAA78-68E0-4F8E-A7C5-917870397D6C}" type="datetime1">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344316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ark - Two Content - top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56E31C60-9775-45BB-954F-76A5ABE6A2E7}" type="datetime1">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314590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ark - Two Content - botto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44AF2B38-5D00-475B-9F6B-F86359C898BE}" type="datetime1">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2024447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Two Content w/label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B2B59C89-A629-5198-D975-363ECFE9BD95}"/>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05CEACD6-3900-7CA5-8D90-C6E76B1FB43A}"/>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E838823-2526-7479-F030-4E1209F692F1}"/>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60BFC1C0-19B8-45BB-A294-B103B9336A89}"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3128682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 Two Content w/label - top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0AE31ECA-6ABD-545F-6AF7-4570179EFB20}"/>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6BDE19DE-7E50-0E87-810B-2865004D19C2}"/>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DAC3ABA-F102-5435-E027-F8BFFE25FEE7}"/>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DE2B4822-4E8B-436A-BF8D-D582FDCC716F}"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3240674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 Two Content w/label - botto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2D3992E7-1312-2307-F4DA-F9A77852CBE0}"/>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65BB7C06-7794-6D0B-4FDC-158B89AA0531}"/>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FF6A3EA8-9957-1AE6-6617-6BC9F594F2AC}"/>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E9BA02D7-A38D-4EE0-8BB1-A3D62A43A1DD}" type="datetime1">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2914483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ark - Two Content w/two labels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59BB9C7E-DDC7-4E51-AE21-07C5191B9C36}" type="datetime1">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446266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ark - Two Content w/two labels - top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387F198C-FCB7-46D2-A314-96AE075B766A}" type="datetime1">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226334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ark - Two Content w/two labels - botto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rm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4DF200FE-B7DC-440B-B57E-965F09AF8586}" type="datetime1">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302413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Dark - Curved Side sub-title and Single Content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1828800"/>
            <a:ext cx="3932237" cy="1600200"/>
          </a:xfrm>
        </p:spPr>
        <p:txBody>
          <a:bodyPr anchor="b">
            <a:noAutofit/>
          </a:bodyPr>
          <a:lstStyle>
            <a:lvl1pPr>
              <a:defRPr sz="4400">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3429000"/>
            <a:ext cx="3932237" cy="2439988"/>
          </a:xfrm>
        </p:spPr>
        <p:txBody>
          <a:bodyPr anchor="t">
            <a:normAutofit/>
          </a:bodyPr>
          <a:lstStyle>
            <a:lvl1pPr marL="0" indent="0" algn="ctr">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CA4FB172-2B8C-4AF5-BA66-823FDC283DC4}" type="datetime1">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562364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 Curved Side sub-title and Sing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5D5648-DDC1-432D-8EEA-44CA72C40430}"/>
              </a:ext>
            </a:extLst>
          </p:cNvPr>
          <p:cNvSpPr>
            <a:spLocks noGrp="1"/>
          </p:cNvSpPr>
          <p:nvPr>
            <p:ph type="title"/>
          </p:nvPr>
        </p:nvSpPr>
        <p:spPr>
          <a:xfrm>
            <a:off x="171047" y="1828800"/>
            <a:ext cx="3932237" cy="1600200"/>
          </a:xfrm>
        </p:spPr>
        <p:txBody>
          <a:bodyPr anchor="b">
            <a:noAutofit/>
          </a:bodyPr>
          <a:lstStyle>
            <a:lvl1pPr>
              <a:defRPr sz="44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CC5AFD2C-7188-0E73-B7F5-B601F3217395}"/>
              </a:ext>
            </a:extLst>
          </p:cNvPr>
          <p:cNvSpPr>
            <a:spLocks noGrp="1"/>
          </p:cNvSpPr>
          <p:nvPr>
            <p:ph type="body" sz="half" idx="2"/>
          </p:nvPr>
        </p:nvSpPr>
        <p:spPr>
          <a:xfrm>
            <a:off x="171047" y="3429000"/>
            <a:ext cx="3932237" cy="2439988"/>
          </a:xfrm>
        </p:spPr>
        <p:txBody>
          <a:bodyPr anchor="t">
            <a:normAutofit/>
          </a:bodyPr>
          <a:lstStyle>
            <a:lvl1pPr marL="0" indent="0" algn="ctr">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705C3FF-94E9-47D9-9D55-B47053483E2D}" type="datetime1">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1067950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Dark - Side sub-title and Singl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1828800"/>
            <a:ext cx="3932237" cy="1600200"/>
          </a:xfrm>
        </p:spPr>
        <p:txBody>
          <a:bodyPr anchor="b">
            <a:noAutofit/>
          </a:bodyPr>
          <a:lstStyle>
            <a:lvl1pPr>
              <a:defRPr sz="4400">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3429000"/>
            <a:ext cx="3932237" cy="2439988"/>
          </a:xfrm>
        </p:spPr>
        <p:txBody>
          <a:bodyPr anchor="t">
            <a:normAutofit/>
          </a:bodyPr>
          <a:lstStyle>
            <a:lvl1pPr marL="0" indent="0" algn="ctr">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CA4FB172-2B8C-4AF5-BA66-823FDC283DC4}" type="datetime1">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044A7FE0-3C4D-426E-9D9B-3221EE9FB732}" type="slidenum">
              <a:rPr lang="en-US" smtClean="0"/>
              <a:t>‹#›</a:t>
            </a:fld>
            <a:endParaRPr lang="en-US" dirty="0"/>
          </a:p>
        </p:txBody>
      </p:sp>
    </p:spTree>
    <p:extLst>
      <p:ext uri="{BB962C8B-B14F-4D97-AF65-F5344CB8AC3E}">
        <p14:creationId xmlns:p14="http://schemas.microsoft.com/office/powerpoint/2010/main" val="853214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33220976-007C-4A9D-8339-A598712B7701}" type="datetime1">
              <a:rPr lang="en-US" smtClean="0"/>
              <a:t>11/4/24</a:t>
            </a:fld>
            <a:endParaRPr lang="en-US" dirty="0"/>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dirty="0"/>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44799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 Masked Left">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C69CB19D-2220-44FC-A816-0FF62E7EC71B}" type="datetime1">
              <a:rPr lang="en-US" smtClean="0"/>
              <a:t>11/4/24</a:t>
            </a:fld>
            <a:endParaRPr lang="en-US" dirty="0"/>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3217291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ight - Single Content w/label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445F710F-16DE-2EA1-4943-01A7BDF15A4E}"/>
              </a:ext>
            </a:extLst>
          </p:cNvPr>
          <p:cNvSpPr>
            <a:spLocks noGrp="1"/>
          </p:cNvSpPr>
          <p:nvPr>
            <p:ph idx="1"/>
          </p:nvPr>
        </p:nvSpPr>
        <p:spPr>
          <a:xfrm>
            <a:off x="838200" y="1825625"/>
            <a:ext cx="10515600" cy="363249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FDDC441-E605-DAE8-B891-58C8B94B6429}"/>
              </a:ext>
            </a:extLst>
          </p:cNvPr>
          <p:cNvSpPr>
            <a:spLocks noGrp="1"/>
          </p:cNvSpPr>
          <p:nvPr>
            <p:ph idx="13"/>
          </p:nvPr>
        </p:nvSpPr>
        <p:spPr>
          <a:xfrm>
            <a:off x="838200" y="5458119"/>
            <a:ext cx="10515600" cy="769561"/>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B42C28BD-4C00-440A-936E-C6E53EB110A9}" type="datetime1">
              <a:rPr lang="en-US" smtClean="0"/>
              <a:t>11/4/24</a:t>
            </a:fld>
            <a:endParaRPr lang="en-US" dirty="0"/>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dirty="0"/>
          </a:p>
        </p:txBody>
      </p:sp>
    </p:spTree>
    <p:extLst>
      <p:ext uri="{BB962C8B-B14F-4D97-AF65-F5344CB8AC3E}">
        <p14:creationId xmlns:p14="http://schemas.microsoft.com/office/powerpoint/2010/main" val="3158967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dirty="0"/>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dirty="0"/>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fld id="{3C6159C5-915F-44A7-9374-63E7D5AAB79B}" type="slidenum">
              <a:rPr lang="en-US" altLang="en-US"/>
              <a:pPr/>
              <a:t>‹#›</a:t>
            </a:fld>
            <a:endParaRPr lang="en-US" altLang="en-US" dirty="0"/>
          </a:p>
        </p:txBody>
      </p:sp>
    </p:spTree>
    <p:extLst>
      <p:ext uri="{BB962C8B-B14F-4D97-AF65-F5344CB8AC3E}">
        <p14:creationId xmlns:p14="http://schemas.microsoft.com/office/powerpoint/2010/main" val="180114223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2F8-E41A-4DE3-B605-59E6777383EC}"/>
              </a:ext>
            </a:extLst>
          </p:cNvPr>
          <p:cNvSpPr>
            <a:spLocks noGrp="1"/>
          </p:cNvSpPr>
          <p:nvPr>
            <p:ph type="ctrTitle"/>
          </p:nvPr>
        </p:nvSpPr>
        <p:spPr>
          <a:xfrm>
            <a:off x="4611188" y="1122363"/>
            <a:ext cx="702781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D2421-A023-4499-9FB7-8E3B33A0C3B4}"/>
              </a:ext>
            </a:extLst>
          </p:cNvPr>
          <p:cNvSpPr>
            <a:spLocks noGrp="1"/>
          </p:cNvSpPr>
          <p:nvPr>
            <p:ph type="subTitle" idx="1"/>
          </p:nvPr>
        </p:nvSpPr>
        <p:spPr>
          <a:xfrm>
            <a:off x="4611188" y="3602038"/>
            <a:ext cx="7027817"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B6449-92F6-4222-8953-D8ED7E6AE3D2}"/>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D224B17D-D1E1-4C4A-B4FF-1905E78BCB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1DD891-E393-4294-9239-A8FB9C7486DC}"/>
              </a:ext>
            </a:extLst>
          </p:cNvPr>
          <p:cNvSpPr>
            <a:spLocks noGrp="1"/>
          </p:cNvSpPr>
          <p:nvPr>
            <p:ph type="sldNum" sz="quarter" idx="12"/>
          </p:nvPr>
        </p:nvSpPr>
        <p:spPr/>
        <p:txBody>
          <a:bodyPr/>
          <a:lstStyle/>
          <a:p>
            <a:fld id="{EFE6D0DB-7C1D-4495-94DC-5D212A17A7E3}" type="slidenum">
              <a:rPr lang="en-US" smtClean="0"/>
              <a:t>‹#›</a:t>
            </a:fld>
            <a:endParaRPr lang="en-US" dirty="0"/>
          </a:p>
        </p:txBody>
      </p:sp>
      <p:pic>
        <p:nvPicPr>
          <p:cNvPr id="8" name="Graphic 7" descr="United States Access Board Logo">
            <a:extLst>
              <a:ext uri="{FF2B5EF4-FFF2-40B4-BE49-F238E27FC236}">
                <a16:creationId xmlns:a16="http://schemas.microsoft.com/office/drawing/2014/main" id="{9C10DC4E-7617-41BE-9E7A-1B9FEB025E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234" y="1828801"/>
            <a:ext cx="3216166" cy="3200398"/>
          </a:xfrm>
          <a:prstGeom prst="rect">
            <a:avLst/>
          </a:prstGeom>
        </p:spPr>
      </p:pic>
    </p:spTree>
    <p:extLst>
      <p:ext uri="{BB962C8B-B14F-4D97-AF65-F5344CB8AC3E}">
        <p14:creationId xmlns:p14="http://schemas.microsoft.com/office/powerpoint/2010/main" val="170831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103729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1170368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3167748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3932119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E458-38C7-4F7D-9B59-B598AB6C261B}"/>
              </a:ext>
            </a:extLst>
          </p:cNvPr>
          <p:cNvSpPr>
            <a:spLocks noGrp="1"/>
          </p:cNvSpPr>
          <p:nvPr>
            <p:ph type="title"/>
          </p:nvPr>
        </p:nvSpPr>
        <p:spPr>
          <a:xfrm>
            <a:off x="831850" y="101370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0B7C2F-F3E2-4EDB-A255-0FCCDE6B56C9}"/>
              </a:ext>
            </a:extLst>
          </p:cNvPr>
          <p:cNvSpPr>
            <a:spLocks noGrp="1"/>
          </p:cNvSpPr>
          <p:nvPr>
            <p:ph type="body" idx="1"/>
          </p:nvPr>
        </p:nvSpPr>
        <p:spPr>
          <a:xfrm>
            <a:off x="831850" y="3893427"/>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F143A-3106-403B-B0D5-7EF3B079914B}"/>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5" name="Footer Placeholder 4">
            <a:extLst>
              <a:ext uri="{FF2B5EF4-FFF2-40B4-BE49-F238E27FC236}">
                <a16:creationId xmlns:a16="http://schemas.microsoft.com/office/drawing/2014/main" id="{878628EE-139B-4AD9-8954-B7ED61B76C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AD3E5-B6AC-4927-A721-D225382A0580}"/>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231087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2367605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983967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4270378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dirty="0"/>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1957419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dirty="0"/>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1115405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dirty="0"/>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57573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0441-48F6-44C2-9E23-49ECA788D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BA82E-0821-4148-ABAA-1B471117C9EC}"/>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4" name="Footer Placeholder 3">
            <a:extLst>
              <a:ext uri="{FF2B5EF4-FFF2-40B4-BE49-F238E27FC236}">
                <a16:creationId xmlns:a16="http://schemas.microsoft.com/office/drawing/2014/main" id="{234C0437-85A5-4ECE-ABF3-0874B0BE18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C7064DE-7D18-4BA6-851A-74E5554B37F1}"/>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998228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06BEA-8227-4DE4-94D3-1027BE6121E0}"/>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3" name="Footer Placeholder 2">
            <a:extLst>
              <a:ext uri="{FF2B5EF4-FFF2-40B4-BE49-F238E27FC236}">
                <a16:creationId xmlns:a16="http://schemas.microsoft.com/office/drawing/2014/main" id="{87CCDA62-9F24-40AD-AF17-C14D0292F8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6EB6C0-07CE-429A-B971-8BE56176DBD8}"/>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1439286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447292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2376625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8097671"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36729"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8097671"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2239589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3009008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504987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 Picture Background">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6CEC29-E6E4-4B1F-8ECA-8E70A0C623FD}"/>
              </a:ext>
            </a:extLst>
          </p:cNvPr>
          <p:cNvSpPr>
            <a:spLocks noGrp="1"/>
          </p:cNvSpPr>
          <p:nvPr>
            <p:ph type="pic" sz="quarter" idx="13"/>
          </p:nvPr>
        </p:nvSpPr>
        <p:spPr>
          <a:xfrm>
            <a:off x="-166688" y="0"/>
            <a:ext cx="12358688" cy="6858000"/>
          </a:xfrm>
          <a:gradFill>
            <a:gsLst>
              <a:gs pos="0">
                <a:schemeClr val="tx2"/>
              </a:gs>
              <a:gs pos="100000">
                <a:srgbClr val="0F1F37"/>
              </a:gs>
            </a:gsLst>
            <a:lin ang="0" scaled="0"/>
          </a:gradFill>
        </p:spPr>
        <p:txBody>
          <a:bodyPr/>
          <a:lstStyle/>
          <a:p>
            <a:r>
              <a:rPr lang="en-US" dirty="0"/>
              <a:t>Click icon to add picture</a:t>
            </a:r>
          </a:p>
        </p:txBody>
      </p:sp>
      <p:sp>
        <p:nvSpPr>
          <p:cNvPr id="8" name="Rectangle 7">
            <a:extLst>
              <a:ext uri="{FF2B5EF4-FFF2-40B4-BE49-F238E27FC236}">
                <a16:creationId xmlns:a16="http://schemas.microsoft.com/office/drawing/2014/main" id="{C59EA4C9-5B77-4E0B-AB1E-4586F8C2FE5E}"/>
              </a:ext>
            </a:extLst>
          </p:cNvPr>
          <p:cNvSpPr/>
          <p:nvPr userDrawn="1"/>
        </p:nvSpPr>
        <p:spPr>
          <a:xfrm>
            <a:off x="5635113" y="438150"/>
            <a:ext cx="5747262" cy="54784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752CB4E-A0FF-403A-B743-02E7FEFBDDA2}" type="datetimeFigureOut">
              <a:rPr lang="en-US" smtClean="0"/>
              <a:t>11/4/24</a:t>
            </a:fld>
            <a:endParaRPr lang="en-US" dirty="0"/>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dirty="0"/>
          </a:p>
        </p:txBody>
      </p:sp>
    </p:spTree>
    <p:extLst>
      <p:ext uri="{BB962C8B-B14F-4D97-AF65-F5344CB8AC3E}">
        <p14:creationId xmlns:p14="http://schemas.microsoft.com/office/powerpoint/2010/main" val="2499099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dirty="0"/>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dirty="0"/>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E1ECB456-702B-462E-AF62-0B983FD5DC3B}" type="slidenum">
              <a:rPr lang="en-US" altLang="en-US"/>
              <a:pPr>
                <a:defRPr/>
              </a:pPr>
              <a:t>‹#›</a:t>
            </a:fld>
            <a:endParaRPr lang="en-US" altLang="en-US" dirty="0"/>
          </a:p>
        </p:txBody>
      </p:sp>
    </p:spTree>
    <p:extLst>
      <p:ext uri="{BB962C8B-B14F-4D97-AF65-F5344CB8AC3E}">
        <p14:creationId xmlns:p14="http://schemas.microsoft.com/office/powerpoint/2010/main" val="320951505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5" r:id="rId3"/>
    <p:sldLayoutId id="2147483826" r:id="rId4"/>
    <p:sldLayoutId id="2147483827" r:id="rId5"/>
    <p:sldLayoutId id="2147483824" r:id="rId6"/>
    <p:sldLayoutId id="2147483828" r:id="rId7"/>
    <p:sldLayoutId id="2147483830" r:id="rId8"/>
    <p:sldLayoutId id="2147483829"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E148-7A57-424F-99B2-EA39B169ADAB}"/>
              </a:ext>
            </a:extLst>
          </p:cNvPr>
          <p:cNvSpPr>
            <a:spLocks noGrp="1"/>
          </p:cNvSpPr>
          <p:nvPr>
            <p:ph type="title"/>
          </p:nvPr>
        </p:nvSpPr>
        <p:spPr>
          <a:xfrm>
            <a:off x="838200" y="18770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BF7D7-4C8B-44C6-A573-E75D798A8D47}"/>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D5CB35-A174-4C47-9BC2-B0A1739FA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53BCBF4-ED16-48C7-9DC4-E8E329EE67DD}" type="datetime1">
              <a:rPr lang="en-US" smtClean="0"/>
              <a:t>11/4/24</a:t>
            </a:fld>
            <a:endParaRPr lang="en-US" dirty="0"/>
          </a:p>
        </p:txBody>
      </p:sp>
      <p:sp>
        <p:nvSpPr>
          <p:cNvPr id="5" name="Footer Placeholder 4">
            <a:extLst>
              <a:ext uri="{FF2B5EF4-FFF2-40B4-BE49-F238E27FC236}">
                <a16:creationId xmlns:a16="http://schemas.microsoft.com/office/drawing/2014/main" id="{0C5A6106-451F-431C-957C-6A109ECB7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A5174A-0968-42AE-B1D5-CF7E2AA1F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bg1">
                    <a:lumMod val="85000"/>
                  </a:schemeClr>
                </a:solidFill>
              </a:defRPr>
            </a:lvl1pPr>
          </a:lstStyle>
          <a:p>
            <a:fld id="{044A7FE0-3C4D-426E-9D9B-3221EE9FB732}" type="slidenum">
              <a:rPr lang="en-US" smtClean="0"/>
              <a:pPr/>
              <a:t>‹#›</a:t>
            </a:fld>
            <a:endParaRPr lang="en-US" dirty="0"/>
          </a:p>
        </p:txBody>
      </p:sp>
    </p:spTree>
    <p:extLst>
      <p:ext uri="{BB962C8B-B14F-4D97-AF65-F5344CB8AC3E}">
        <p14:creationId xmlns:p14="http://schemas.microsoft.com/office/powerpoint/2010/main" val="3656863183"/>
      </p:ext>
    </p:extLst>
  </p:cSld>
  <p:clrMap bg1="lt1" tx1="dk1" bg2="lt2" tx2="dk2" accent1="accent1" accent2="accent2" accent3="accent3" accent4="accent4" accent5="accent5" accent6="accent6" hlink="hlink" folHlink="folHlink"/>
  <p:sldLayoutIdLst>
    <p:sldLayoutId id="2147483834" r:id="rId1"/>
    <p:sldLayoutId id="2147483682" r:id="rId2"/>
    <p:sldLayoutId id="2147483835" r:id="rId3"/>
    <p:sldLayoutId id="2147483839" r:id="rId4"/>
    <p:sldLayoutId id="2147483836" r:id="rId5"/>
    <p:sldLayoutId id="2147483837" r:id="rId6"/>
    <p:sldLayoutId id="2147483838" r:id="rId7"/>
    <p:sldLayoutId id="2147483704" r:id="rId8"/>
    <p:sldLayoutId id="2147483705" r:id="rId9"/>
    <p:sldLayoutId id="2147483706" r:id="rId10"/>
    <p:sldLayoutId id="2147483840" r:id="rId11"/>
    <p:sldLayoutId id="2147483842" r:id="rId12"/>
    <p:sldLayoutId id="2147483841" r:id="rId13"/>
    <p:sldLayoutId id="2147483707" r:id="rId14"/>
    <p:sldLayoutId id="2147483708" r:id="rId15"/>
    <p:sldLayoutId id="2147483709" r:id="rId16"/>
    <p:sldLayoutId id="2147483843" r:id="rId17"/>
    <p:sldLayoutId id="2147483845" r:id="rId18"/>
    <p:sldLayoutId id="2147483844" r:id="rId19"/>
    <p:sldLayoutId id="2147483725" r:id="rId20"/>
    <p:sldLayoutId id="2147483847" r:id="rId21"/>
    <p:sldLayoutId id="2147483846" r:id="rId22"/>
    <p:sldLayoutId id="2147483761" r:id="rId23"/>
    <p:sldLayoutId id="2147483762" r:id="rId24"/>
    <p:sldLayoutId id="2147483765" r:id="rId25"/>
    <p:sldLayoutId id="2147483820" r:id="rId26"/>
  </p:sldLayoutIdLst>
  <p:hf hdr="0" ftr="0" dt="0"/>
  <p:txStyles>
    <p:title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Calibri" panose="020F050202020403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Calibri" panose="020F050202020403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Calibri" panose="020F050202020403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E148-7A57-424F-99B2-EA39B169ADAB}"/>
              </a:ext>
            </a:extLst>
          </p:cNvPr>
          <p:cNvSpPr>
            <a:spLocks noGrp="1"/>
          </p:cNvSpPr>
          <p:nvPr>
            <p:ph type="title"/>
          </p:nvPr>
        </p:nvSpPr>
        <p:spPr>
          <a:xfrm>
            <a:off x="838200" y="18770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BF7D7-4C8B-44C6-A573-E75D798A8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5CB35-A174-4C47-9BC2-B0A1739FA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752CB4E-A0FF-403A-B743-02E7FEFBDDA2}" type="datetimeFigureOut">
              <a:rPr lang="en-US" smtClean="0"/>
              <a:pPr/>
              <a:t>11/4/24</a:t>
            </a:fld>
            <a:endParaRPr lang="en-US" dirty="0"/>
          </a:p>
        </p:txBody>
      </p:sp>
      <p:sp>
        <p:nvSpPr>
          <p:cNvPr id="5" name="Footer Placeholder 4">
            <a:extLst>
              <a:ext uri="{FF2B5EF4-FFF2-40B4-BE49-F238E27FC236}">
                <a16:creationId xmlns:a16="http://schemas.microsoft.com/office/drawing/2014/main" id="{0C5A6106-451F-431C-957C-6A109ECB7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A5174A-0968-42AE-B1D5-CF7E2AA1F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FE6D0DB-7C1D-4495-94DC-5D212A17A7E3}" type="slidenum">
              <a:rPr lang="en-US" smtClean="0"/>
              <a:pPr/>
              <a:t>‹#›</a:t>
            </a:fld>
            <a:endParaRPr lang="en-US" dirty="0"/>
          </a:p>
        </p:txBody>
      </p:sp>
    </p:spTree>
    <p:extLst>
      <p:ext uri="{BB962C8B-B14F-4D97-AF65-F5344CB8AC3E}">
        <p14:creationId xmlns:p14="http://schemas.microsoft.com/office/powerpoint/2010/main" val="3355359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hyperlink" Target="https://www.nps.gov/getinvolved/communities.ht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hyperlink" Target="https://www.section508.gov/test/color-contrast-in-nonweb-documents-images/#manual-contrast-checkers"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hyperlink" Target="https://access-board.gov/news/2024/10/18/u-s-access-board-resolves-85-architectural-barriers-act-complaints-through-corrective-action-in-fiscal-year-2024/" TargetMode="Externa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hyperlink" Target="https://www.plainlanguage.gov/" TargetMode="Externa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ms.gov/training-education/open-door-forums/about" TargetMode="External"/><Relationship Id="rId2" Type="http://schemas.openxmlformats.org/officeDocument/2006/relationships/hyperlink" Target="https://www.plainlanguage.gov/" TargetMode="Externa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hyperlink" Target="https://www.section508.gov/develop/software-websites/" TargetMode="Externa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hyperlink" Target="https://help.instagram.com/503708446705527"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hyperlink" Target="https://www.nps.gov/rlc/crown/vertical-video-series.htm"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hyperlink" Target="https://www.nps.gov/media/video/view.htm?id=CD6E53CF-8949-427C-9BF4-41C23F22AD8C" TargetMode="External"/><Relationship Id="rId4" Type="http://schemas.openxmlformats.org/officeDocument/2006/relationships/hyperlink" Target="https://www.nps.gov/glac/learn/news/social-media-links.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6.xml"/><Relationship Id="rId1" Type="http://schemas.openxmlformats.org/officeDocument/2006/relationships/video" Target="https://www.youtube.com/embed/InGCX6Rsras?feature=oembed" TargetMode="Externa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6.xml"/><Relationship Id="rId1" Type="http://schemas.openxmlformats.org/officeDocument/2006/relationships/video" Target="https://www.youtube.com/embed/VBD2lk2JvJo?feature=oembed" TargetMode="External"/><Relationship Id="rId5" Type="http://schemas.openxmlformats.org/officeDocument/2006/relationships/image" Target="../media/image47.jpe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www.linkedin.com/company/us-access-board" TargetMode="External"/><Relationship Id="rId2" Type="http://schemas.openxmlformats.org/officeDocument/2006/relationships/hyperlink" Target="https://x.com/AccessBoard" TargetMode="External"/><Relationship Id="rId1" Type="http://schemas.openxmlformats.org/officeDocument/2006/relationships/slideLayout" Target="../slideLayouts/slideLayout36.xml"/><Relationship Id="rId6" Type="http://schemas.openxmlformats.org/officeDocument/2006/relationships/image" Target="../media/image48.jpeg"/><Relationship Id="rId5" Type="http://schemas.openxmlformats.org/officeDocument/2006/relationships/hyperlink" Target="https://www.youtube.com/@u.s.accessboard7394" TargetMode="External"/><Relationship Id="rId4" Type="http://schemas.openxmlformats.org/officeDocument/2006/relationships/hyperlink" Target="https://www.facebook.com/usaccessboard"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usdigitalregistry.digitalgov.gov/" TargetMode="External"/><Relationship Id="rId3" Type="http://schemas.openxmlformats.org/officeDocument/2006/relationships/hyperlink" Target="https://www.instagram.com/nationalparkservice/" TargetMode="External"/><Relationship Id="rId7" Type="http://schemas.openxmlformats.org/officeDocument/2006/relationships/hyperlink" Target="http://www.youtube.com/nationalparkservice" TargetMode="External"/><Relationship Id="rId2" Type="http://schemas.openxmlformats.org/officeDocument/2006/relationships/hyperlink" Target="http://www.facebook.com/nationalparkservice" TargetMode="External"/><Relationship Id="rId1" Type="http://schemas.openxmlformats.org/officeDocument/2006/relationships/slideLayout" Target="../slideLayouts/slideLayout36.xml"/><Relationship Id="rId6" Type="http://schemas.openxmlformats.org/officeDocument/2006/relationships/hyperlink" Target="https://www.linkedin.com/company/national-park-service/" TargetMode="External"/><Relationship Id="rId5" Type="http://schemas.openxmlformats.org/officeDocument/2006/relationships/hyperlink" Target="https://www.flickr.com/photos/nationalparkservice" TargetMode="External"/><Relationship Id="rId4" Type="http://schemas.openxmlformats.org/officeDocument/2006/relationships/hyperlink" Target="http://www.twitter.com/natlparkservice" TargetMode="External"/><Relationship Id="rId9" Type="http://schemas.openxmlformats.org/officeDocument/2006/relationships/image" Target="../media/image48.jpeg"/></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usfws" TargetMode="External"/><Relationship Id="rId3" Type="http://schemas.openxmlformats.org/officeDocument/2006/relationships/hyperlink" Target="https://www.instagram.com/usfws/" TargetMode="External"/><Relationship Id="rId7" Type="http://schemas.openxmlformats.org/officeDocument/2006/relationships/hyperlink" Target="https://www.flickr.com/photos/usfwshq" TargetMode="External"/><Relationship Id="rId2" Type="http://schemas.openxmlformats.org/officeDocument/2006/relationships/hyperlink" Target="https://www.facebook.com/USFWS/" TargetMode="External"/><Relationship Id="rId1" Type="http://schemas.openxmlformats.org/officeDocument/2006/relationships/slideLayout" Target="../slideLayouts/slideLayout36.xml"/><Relationship Id="rId6" Type="http://schemas.openxmlformats.org/officeDocument/2006/relationships/hyperlink" Target="https://www.pinterest.com/usfws/" TargetMode="External"/><Relationship Id="rId5" Type="http://schemas.openxmlformats.org/officeDocument/2006/relationships/hyperlink" Target="https://www.linkedin.com/company/usfws" TargetMode="External"/><Relationship Id="rId4" Type="http://schemas.openxmlformats.org/officeDocument/2006/relationships/hyperlink" Target="https://twitter.com/usfws" TargetMode="External"/><Relationship Id="rId9" Type="http://schemas.openxmlformats.org/officeDocument/2006/relationships/image" Target="../media/image48.jpeg"/></Relationships>
</file>

<file path=ppt/slides/_rels/slide46.xml.rels><?xml version="1.0" encoding="UTF-8" standalone="yes"?>
<Relationships xmlns="http://schemas.openxmlformats.org/package/2006/relationships"><Relationship Id="rId8" Type="http://schemas.openxmlformats.org/officeDocument/2006/relationships/hyperlink" Target="https://help.tumblr.com/accessibility/" TargetMode="External"/><Relationship Id="rId3" Type="http://schemas.openxmlformats.org/officeDocument/2006/relationships/hyperlink" Target="https://www.linkedin.com/accessibility" TargetMode="External"/><Relationship Id="rId7" Type="http://schemas.openxmlformats.org/officeDocument/2006/relationships/hyperlink" Target="https://help.snapchat.com/hc/en-us/sections/14203449466900-Accessibility" TargetMode="External"/><Relationship Id="rId2" Type="http://schemas.openxmlformats.org/officeDocument/2006/relationships/hyperlink" Target="https://help.x.com/en/resources/accessibility" TargetMode="External"/><Relationship Id="rId1" Type="http://schemas.openxmlformats.org/officeDocument/2006/relationships/slideLayout" Target="../slideLayouts/slideLayout36.xml"/><Relationship Id="rId6" Type="http://schemas.openxmlformats.org/officeDocument/2006/relationships/hyperlink" Target="https://about.instagram.com/blog/tips-and-tricks/advancing-accessibility-on-instagram" TargetMode="External"/><Relationship Id="rId5" Type="http://schemas.openxmlformats.org/officeDocument/2006/relationships/hyperlink" Target="https://support.google.com/youtube/answer/2734796?hl=en#:~:text=Create%20subtitles%20%26%20captions%201%20Sign%20in%20to,the%20options%20to%20add%20your%20subtitles%20and%20captions." TargetMode="External"/><Relationship Id="rId4" Type="http://schemas.openxmlformats.org/officeDocument/2006/relationships/hyperlink" Target="https://www.facebook.com/help/accessibility" TargetMode="External"/><Relationship Id="rId9" Type="http://schemas.openxmlformats.org/officeDocument/2006/relationships/hyperlink" Target="https://blog.flickr.net/en/2016/09/29/improving-accessibility-on-flickr/"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plainlanguage.gov/" TargetMode="External"/><Relationship Id="rId2" Type="http://schemas.openxmlformats.org/officeDocument/2006/relationships/hyperlink" Target="https://www.section508.gov/create/social-media/" TargetMode="External"/><Relationship Id="rId1" Type="http://schemas.openxmlformats.org/officeDocument/2006/relationships/slideLayout" Target="../slideLayouts/slideLayout36.xml"/><Relationship Id="rId5" Type="http://schemas.openxmlformats.org/officeDocument/2006/relationships/hyperlink" Target="https://www.access-board.gov/webinars/" TargetMode="External"/><Relationship Id="rId4" Type="http://schemas.openxmlformats.org/officeDocument/2006/relationships/hyperlink" Target="https://digital.gov/topics/accessibilit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United States Access Board Logo">
            <a:extLst>
              <a:ext uri="{FF2B5EF4-FFF2-40B4-BE49-F238E27FC236}">
                <a16:creationId xmlns:a16="http://schemas.microsoft.com/office/drawing/2014/main" id="{4E43F6CA-49D3-DE22-4643-8390BCB5494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234" y="1828801"/>
            <a:ext cx="3216166" cy="3200398"/>
          </a:xfrm>
          <a:prstGeom prst="rect">
            <a:avLst/>
          </a:prstGeom>
        </p:spPr>
      </p:pic>
      <p:sp>
        <p:nvSpPr>
          <p:cNvPr id="2" name="Title 1">
            <a:extLst>
              <a:ext uri="{FF2B5EF4-FFF2-40B4-BE49-F238E27FC236}">
                <a16:creationId xmlns:a16="http://schemas.microsoft.com/office/drawing/2014/main" id="{7791FFE0-E7BE-FB04-3B39-A1FD1FA5DDC4}"/>
              </a:ext>
            </a:extLst>
          </p:cNvPr>
          <p:cNvSpPr>
            <a:spLocks noGrp="1"/>
          </p:cNvSpPr>
          <p:nvPr>
            <p:ph type="ctrTitle"/>
          </p:nvPr>
        </p:nvSpPr>
        <p:spPr>
          <a:xfrm>
            <a:off x="4432664" y="1354344"/>
            <a:ext cx="7384866" cy="3087269"/>
          </a:xfrm>
        </p:spPr>
        <p:txBody>
          <a:bodyPr>
            <a:normAutofit fontScale="90000"/>
          </a:bodyPr>
          <a:lstStyle/>
          <a:p>
            <a:r>
              <a:rPr lang="en-US" dirty="0">
                <a:ea typeface="Calibri"/>
                <a:cs typeface="Calibri"/>
              </a:rPr>
              <a:t>Enhancing Accessibility on Social Media Platforms in Federal Agencies</a:t>
            </a:r>
          </a:p>
        </p:txBody>
      </p:sp>
      <p:sp>
        <p:nvSpPr>
          <p:cNvPr id="3" name="TextBox 2">
            <a:extLst>
              <a:ext uri="{FF2B5EF4-FFF2-40B4-BE49-F238E27FC236}">
                <a16:creationId xmlns:a16="http://schemas.microsoft.com/office/drawing/2014/main" id="{CE48DB26-1126-F814-B8B3-4F6F18DE0F5E}"/>
              </a:ext>
            </a:extLst>
          </p:cNvPr>
          <p:cNvSpPr txBox="1"/>
          <p:nvPr/>
        </p:nvSpPr>
        <p:spPr>
          <a:xfrm>
            <a:off x="7074270" y="5249091"/>
            <a:ext cx="4470384" cy="477054"/>
          </a:xfrm>
          <a:prstGeom prst="rect">
            <a:avLst/>
          </a:prstGeom>
          <a:noFill/>
        </p:spPr>
        <p:txBody>
          <a:bodyPr wrap="square" lIns="91440" tIns="45720" rIns="91440" bIns="45720" rtlCol="0" anchor="t">
            <a:spAutoFit/>
          </a:bodyPr>
          <a:lstStyle/>
          <a:p>
            <a:pPr>
              <a:defRPr/>
            </a:pPr>
            <a:r>
              <a:rPr lang="en-US" sz="2500" dirty="0">
                <a:solidFill>
                  <a:schemeClr val="bg1"/>
                </a:solidFill>
                <a:latin typeface="Calibri" panose="020F0502020204030204"/>
              </a:rPr>
              <a:t>November 2024</a:t>
            </a:r>
            <a:endParaRPr lang="en-US" sz="2500" dirty="0">
              <a:solidFill>
                <a:schemeClr val="bg1"/>
              </a:solidFill>
              <a:ea typeface="Calibri"/>
              <a:cs typeface="Calibri"/>
            </a:endParaRPr>
          </a:p>
        </p:txBody>
      </p:sp>
      <p:sp>
        <p:nvSpPr>
          <p:cNvPr id="5" name="Slide Number Placeholder 4">
            <a:extLst>
              <a:ext uri="{FF2B5EF4-FFF2-40B4-BE49-F238E27FC236}">
                <a16:creationId xmlns:a16="http://schemas.microsoft.com/office/drawing/2014/main" id="{A792CA4A-6E55-F749-FE93-26F84D17A1C8}"/>
              </a:ext>
            </a:extLst>
          </p:cNvPr>
          <p:cNvSpPr>
            <a:spLocks noGrp="1"/>
          </p:cNvSpPr>
          <p:nvPr>
            <p:ph type="sldNum" sz="quarter" idx="12"/>
          </p:nvPr>
        </p:nvSpPr>
        <p:spPr/>
        <p:txBody>
          <a:bodyPr/>
          <a:lstStyle/>
          <a:p>
            <a:fld id="{044A7FE0-3C4D-426E-9D9B-3221EE9FB732}" type="slidenum">
              <a:rPr lang="en-US" smtClean="0"/>
              <a:pPr/>
              <a:t>1</a:t>
            </a:fld>
            <a:endParaRPr lang="en-US" dirty="0"/>
          </a:p>
        </p:txBody>
      </p:sp>
    </p:spTree>
    <p:extLst>
      <p:ext uri="{BB962C8B-B14F-4D97-AF65-F5344CB8AC3E}">
        <p14:creationId xmlns:p14="http://schemas.microsoft.com/office/powerpoint/2010/main" val="247066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A89C-B175-AC89-F2BF-8A27ACBF1D60}"/>
              </a:ext>
            </a:extLst>
          </p:cNvPr>
          <p:cNvSpPr>
            <a:spLocks noGrp="1"/>
          </p:cNvSpPr>
          <p:nvPr>
            <p:ph type="title"/>
          </p:nvPr>
        </p:nvSpPr>
        <p:spPr>
          <a:xfrm>
            <a:off x="838200" y="187701"/>
            <a:ext cx="10515600" cy="1325563"/>
          </a:xfrm>
        </p:spPr>
        <p:txBody>
          <a:bodyPr vert="horz" lIns="91440" tIns="45720" rIns="91440" bIns="45720" rtlCol="0" anchor="ctr">
            <a:normAutofit/>
          </a:bodyPr>
          <a:lstStyle/>
          <a:p>
            <a:r>
              <a:rPr lang="en-US" b="1" kern="1200">
                <a:latin typeface="+mj-lt"/>
                <a:ea typeface="+mj-ea"/>
                <a:cs typeface="+mj-cs"/>
              </a:rPr>
              <a:t>National Park Service </a:t>
            </a:r>
          </a:p>
        </p:txBody>
      </p:sp>
      <p:sp>
        <p:nvSpPr>
          <p:cNvPr id="3" name="TextBox 2">
            <a:extLst>
              <a:ext uri="{FF2B5EF4-FFF2-40B4-BE49-F238E27FC236}">
                <a16:creationId xmlns:a16="http://schemas.microsoft.com/office/drawing/2014/main" id="{FD2D7C94-E68C-06FE-9E80-57F5FA00943F}"/>
              </a:ext>
            </a:extLst>
          </p:cNvPr>
          <p:cNvSpPr txBox="1"/>
          <p:nvPr/>
        </p:nvSpPr>
        <p:spPr>
          <a:xfrm>
            <a:off x="838200" y="1825625"/>
            <a:ext cx="5807901" cy="470624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2000" dirty="0">
                <a:solidFill>
                  <a:schemeClr val="bg1"/>
                </a:solidFill>
              </a:rPr>
              <a:t>Since 1916, the National Park Service has been entrusted with the care of our national parks. With the help of volunteers and partners, we safeguard these special places and share their stories with more than 318 million visitors every year. But our work doesn't stop there.</a:t>
            </a:r>
          </a:p>
          <a:p>
            <a:pPr marL="228600" indent="-228600">
              <a:lnSpc>
                <a:spcPct val="90000"/>
              </a:lnSpc>
              <a:spcBef>
                <a:spcPts val="1000"/>
              </a:spcBef>
              <a:buFont typeface="Arial" panose="020B0604020202020204" pitchFamily="34" charset="0"/>
              <a:buChar char="•"/>
            </a:pPr>
            <a:endParaRPr lang="en-US" sz="2000" dirty="0">
              <a:solidFill>
                <a:schemeClr val="bg1"/>
              </a:solidFill>
            </a:endParaRPr>
          </a:p>
          <a:p>
            <a:pPr marL="228600" indent="-228600">
              <a:lnSpc>
                <a:spcPct val="90000"/>
              </a:lnSpc>
              <a:spcBef>
                <a:spcPts val="1000"/>
              </a:spcBef>
              <a:buFont typeface="Arial" panose="020B0604020202020204" pitchFamily="34" charset="0"/>
              <a:buChar char="•"/>
            </a:pPr>
            <a:r>
              <a:rPr lang="en-US" sz="2000" dirty="0">
                <a:solidFill>
                  <a:schemeClr val="bg1"/>
                </a:solidFill>
              </a:rPr>
              <a:t>We are proud that tribes, local governments, nonprofit organizations, businesses, and individual citizens ask for our help in </a:t>
            </a:r>
            <a:r>
              <a:rPr lang="en-US" sz="2000" dirty="0">
                <a:solidFill>
                  <a:schemeClr val="bg1"/>
                </a:solidFill>
                <a:hlinkClick r:id="rId3">
                  <a:extLst>
                    <a:ext uri="{A12FA001-AC4F-418D-AE19-62706E023703}">
                      <ahyp:hlinkClr xmlns:ahyp="http://schemas.microsoft.com/office/drawing/2018/hyperlinkcolor" val="tx"/>
                    </a:ext>
                  </a:extLst>
                </a:hlinkClick>
              </a:rPr>
              <a:t>revitalizing their communities</a:t>
            </a:r>
            <a:r>
              <a:rPr lang="en-US" sz="2000" dirty="0">
                <a:solidFill>
                  <a:schemeClr val="bg1"/>
                </a:solidFill>
              </a:rPr>
              <a:t>, preserving local history, celebrating local heritage, and creating close-to-home opportunities for kids and families to get outside, be active, and have fun.</a:t>
            </a:r>
          </a:p>
        </p:txBody>
      </p:sp>
      <p:pic>
        <p:nvPicPr>
          <p:cNvPr id="7" name="Picture 6" descr="national park service logo ">
            <a:extLst>
              <a:ext uri="{FF2B5EF4-FFF2-40B4-BE49-F238E27FC236}">
                <a16:creationId xmlns:a16="http://schemas.microsoft.com/office/drawing/2014/main" id="{43F704DA-D6CF-5D85-0B41-8458969E246D}"/>
              </a:ext>
            </a:extLst>
          </p:cNvPr>
          <p:cNvPicPr>
            <a:picLocks noChangeAspect="1"/>
          </p:cNvPicPr>
          <p:nvPr/>
        </p:nvPicPr>
        <p:blipFill>
          <a:blip r:embed="rId4"/>
          <a:stretch>
            <a:fillRect/>
          </a:stretch>
        </p:blipFill>
        <p:spPr>
          <a:xfrm>
            <a:off x="6782981" y="2721421"/>
            <a:ext cx="5181600" cy="2914650"/>
          </a:xfrm>
          <a:prstGeom prst="rect">
            <a:avLst/>
          </a:prstGeom>
          <a:noFill/>
        </p:spPr>
      </p:pic>
      <p:sp>
        <p:nvSpPr>
          <p:cNvPr id="5" name="Slide Number Placeholder 4">
            <a:extLst>
              <a:ext uri="{FF2B5EF4-FFF2-40B4-BE49-F238E27FC236}">
                <a16:creationId xmlns:a16="http://schemas.microsoft.com/office/drawing/2014/main" id="{247ED734-1D36-CE13-D934-E4BCEBC3A27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DC63C13-3CB5-41DF-87A9-439A56BB01FD}" type="slidenum">
              <a:rPr lang="en-US" smtClean="0"/>
              <a:pPr>
                <a:spcAft>
                  <a:spcPts val="600"/>
                </a:spcAft>
              </a:pPr>
              <a:t>10</a:t>
            </a:fld>
            <a:endParaRPr lang="en-US"/>
          </a:p>
        </p:txBody>
      </p:sp>
    </p:spTree>
    <p:extLst>
      <p:ext uri="{BB962C8B-B14F-4D97-AF65-F5344CB8AC3E}">
        <p14:creationId xmlns:p14="http://schemas.microsoft.com/office/powerpoint/2010/main" val="35723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7663-C8BB-7A0E-DB61-BEAAF5AAEF3B}"/>
              </a:ext>
            </a:extLst>
          </p:cNvPr>
          <p:cNvSpPr>
            <a:spLocks noGrp="1"/>
          </p:cNvSpPr>
          <p:nvPr>
            <p:ph type="title"/>
          </p:nvPr>
        </p:nvSpPr>
        <p:spPr>
          <a:xfrm>
            <a:off x="838200" y="187701"/>
            <a:ext cx="10515600" cy="1325563"/>
          </a:xfrm>
        </p:spPr>
        <p:txBody>
          <a:bodyPr vert="horz" lIns="91440" tIns="45720" rIns="91440" bIns="45720" rtlCol="0" anchor="ctr">
            <a:normAutofit/>
          </a:bodyPr>
          <a:lstStyle/>
          <a:p>
            <a:r>
              <a:rPr lang="en-US" b="1" kern="1200">
                <a:latin typeface="+mj-lt"/>
                <a:ea typeface="+mj-ea"/>
                <a:cs typeface="+mj-cs"/>
              </a:rPr>
              <a:t>U.S. Fish &amp; Wildlife Service</a:t>
            </a:r>
          </a:p>
        </p:txBody>
      </p:sp>
      <p:sp>
        <p:nvSpPr>
          <p:cNvPr id="11" name="TextBox 10">
            <a:extLst>
              <a:ext uri="{FF2B5EF4-FFF2-40B4-BE49-F238E27FC236}">
                <a16:creationId xmlns:a16="http://schemas.microsoft.com/office/drawing/2014/main" id="{042F94AC-A492-5CC4-405A-3ECB04F6EDB1}"/>
              </a:ext>
            </a:extLst>
          </p:cNvPr>
          <p:cNvSpPr txBox="1"/>
          <p:nvPr/>
        </p:nvSpPr>
        <p:spPr>
          <a:xfrm>
            <a:off x="838200" y="2005012"/>
            <a:ext cx="5181600" cy="435133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2000" dirty="0">
                <a:solidFill>
                  <a:schemeClr val="bg1"/>
                </a:solidFill>
              </a:rPr>
              <a:t>The U.S. Fish &amp; Wildlife Service is the only agency in the federal government whose primary responsibility is the conservation and management of fish, wildlife, plants and their habitats for the American people.</a:t>
            </a:r>
          </a:p>
          <a:p>
            <a:pPr marL="228600" indent="-228600">
              <a:lnSpc>
                <a:spcPct val="90000"/>
              </a:lnSpc>
              <a:spcBef>
                <a:spcPts val="1000"/>
              </a:spcBef>
              <a:buFont typeface="Arial" panose="020B0604020202020204" pitchFamily="34" charset="0"/>
              <a:buChar char="•"/>
            </a:pPr>
            <a:endParaRPr lang="en-US" sz="2000" dirty="0">
              <a:solidFill>
                <a:schemeClr val="bg1"/>
              </a:solidFill>
            </a:endParaRPr>
          </a:p>
          <a:p>
            <a:pPr marL="228600" indent="-228600">
              <a:lnSpc>
                <a:spcPct val="90000"/>
              </a:lnSpc>
              <a:spcBef>
                <a:spcPts val="1000"/>
              </a:spcBef>
              <a:buFont typeface="Arial" panose="020B0604020202020204" pitchFamily="34" charset="0"/>
              <a:buChar char="•"/>
            </a:pPr>
            <a:r>
              <a:rPr lang="en-US" sz="2000" dirty="0">
                <a:solidFill>
                  <a:schemeClr val="bg1"/>
                </a:solidFill>
              </a:rPr>
              <a:t>We offer a variety of opportunities to enjoy the outdoors and our shared natural heritage. And through our work to conserve natural resources, we provide communities with healthier environments, clean water, flood control and a strong economy.</a:t>
            </a:r>
          </a:p>
        </p:txBody>
      </p:sp>
      <p:sp>
        <p:nvSpPr>
          <p:cNvPr id="5" name="Slide Number Placeholder 4">
            <a:extLst>
              <a:ext uri="{FF2B5EF4-FFF2-40B4-BE49-F238E27FC236}">
                <a16:creationId xmlns:a16="http://schemas.microsoft.com/office/drawing/2014/main" id="{58C0C424-3FFC-88FB-335D-3B998113723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DC63C13-3CB5-41DF-87A9-439A56BB01FD}" type="slidenum">
              <a:rPr lang="en-US" smtClean="0"/>
              <a:pPr>
                <a:spcAft>
                  <a:spcPts val="600"/>
                </a:spcAft>
              </a:pPr>
              <a:t>11</a:t>
            </a:fld>
            <a:endParaRPr lang="en-US"/>
          </a:p>
        </p:txBody>
      </p:sp>
      <p:pic>
        <p:nvPicPr>
          <p:cNvPr id="1026" name="Picture 2" descr="Logo of the U.S. Fish &amp; Wildlife Service.">
            <a:extLst>
              <a:ext uri="{FF2B5EF4-FFF2-40B4-BE49-F238E27FC236}">
                <a16:creationId xmlns:a16="http://schemas.microsoft.com/office/drawing/2014/main" id="{4BE9DCB7-A070-C52C-9BAD-C420EE26E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8830" y="2747168"/>
            <a:ext cx="24003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28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a:xfrm>
            <a:off x="2182063" y="1595877"/>
            <a:ext cx="7827873" cy="2852737"/>
          </a:xfrm>
        </p:spPr>
        <p:txBody>
          <a:bodyPr>
            <a:normAutofit/>
          </a:bodyPr>
          <a:lstStyle/>
          <a:p>
            <a:r>
              <a:rPr lang="en-US" sz="6000" dirty="0"/>
              <a:t>Social Media Engagement Strategies</a:t>
            </a:r>
            <a:endParaRPr lang="en-US" dirty="0">
              <a:ea typeface="Calibri"/>
              <a:cs typeface="Calibri"/>
            </a:endParaRP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12</a:t>
            </a:fld>
            <a:endParaRPr lang="en-US" dirty="0"/>
          </a:p>
        </p:txBody>
      </p:sp>
    </p:spTree>
    <p:extLst>
      <p:ext uri="{BB962C8B-B14F-4D97-AF65-F5344CB8AC3E}">
        <p14:creationId xmlns:p14="http://schemas.microsoft.com/office/powerpoint/2010/main" val="3680477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a:xfrm>
            <a:off x="2182063" y="1242194"/>
            <a:ext cx="7827873" cy="2852737"/>
          </a:xfrm>
        </p:spPr>
        <p:txBody>
          <a:bodyPr>
            <a:normAutofit/>
          </a:bodyPr>
          <a:lstStyle/>
          <a:p>
            <a:r>
              <a:rPr lang="en-US" sz="6000" dirty="0"/>
              <a:t>Terminology</a:t>
            </a:r>
            <a:endParaRPr lang="en-US" dirty="0">
              <a:ea typeface="Calibri"/>
              <a:cs typeface="Calibri"/>
            </a:endParaRP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13</a:t>
            </a:fld>
            <a:endParaRPr lang="en-US" dirty="0"/>
          </a:p>
        </p:txBody>
      </p:sp>
    </p:spTree>
    <p:extLst>
      <p:ext uri="{BB962C8B-B14F-4D97-AF65-F5344CB8AC3E}">
        <p14:creationId xmlns:p14="http://schemas.microsoft.com/office/powerpoint/2010/main" val="276658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Alt Text (1)</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14</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445862"/>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Alt text (short for alternative text) is text that is embedded into images or GIFs that conveys the meaning of the image</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Alt text is designed to make visual content accessible to people who are using screen readers</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In general, alt text should be concise, communicate relevant content provided by the image, and not repeat any information provided in the text of the post</a:t>
            </a:r>
          </a:p>
        </p:txBody>
      </p:sp>
    </p:spTree>
    <p:extLst>
      <p:ext uri="{BB962C8B-B14F-4D97-AF65-F5344CB8AC3E}">
        <p14:creationId xmlns:p14="http://schemas.microsoft.com/office/powerpoint/2010/main" val="501965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Alt Text (2)</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1655518"/>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alt text for photos: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Helpful: “President Lyndon B. Johnson signs a bill.”</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Unhelpful: “Black and white photo of President Lyndon B. Johnson wearing a suit and tie. He is signing a bill while holding two different pens.”</a:t>
            </a:r>
          </a:p>
        </p:txBody>
      </p:sp>
      <p:pic>
        <p:nvPicPr>
          <p:cNvPr id="4" name="Picture 3" descr="President Lyndon B. Johnson signs a bill.">
            <a:extLst>
              <a:ext uri="{FF2B5EF4-FFF2-40B4-BE49-F238E27FC236}">
                <a16:creationId xmlns:a16="http://schemas.microsoft.com/office/drawing/2014/main" id="{3F3B5E88-9C29-91F4-0FF4-00D602CE6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937" y="3896291"/>
            <a:ext cx="2138126" cy="2658466"/>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15</a:t>
            </a:fld>
            <a:endParaRPr lang="en-US" dirty="0">
              <a:solidFill>
                <a:schemeClr val="tx1"/>
              </a:solidFill>
            </a:endParaRPr>
          </a:p>
        </p:txBody>
      </p:sp>
    </p:spTree>
    <p:extLst>
      <p:ext uri="{BB962C8B-B14F-4D97-AF65-F5344CB8AC3E}">
        <p14:creationId xmlns:p14="http://schemas.microsoft.com/office/powerpoint/2010/main" val="1019955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Alt Text (3)</a:t>
            </a:r>
          </a:p>
        </p:txBody>
      </p:sp>
      <p:sp>
        <p:nvSpPr>
          <p:cNvPr id="6" name="TextBox 5" descr="GSA logo with text: Section508.gov Buy. Build. Be Accessible.">
            <a:extLst>
              <a:ext uri="{FF2B5EF4-FFF2-40B4-BE49-F238E27FC236}">
                <a16:creationId xmlns:a16="http://schemas.microsoft.com/office/drawing/2014/main" id="{04939D10-6F1B-F0AB-6C9A-F373FBAFF6EA}"/>
              </a:ext>
            </a:extLst>
          </p:cNvPr>
          <p:cNvSpPr txBox="1"/>
          <p:nvPr/>
        </p:nvSpPr>
        <p:spPr>
          <a:xfrm>
            <a:off x="846826" y="2117254"/>
            <a:ext cx="10515599" cy="1260345"/>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alt text for logos: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Helpful: “GSA logo with text: Section508.gov Buy. Build. Be Accessible.”</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Unhelpful: “Logo”</a:t>
            </a:r>
          </a:p>
        </p:txBody>
      </p:sp>
      <p:pic>
        <p:nvPicPr>
          <p:cNvPr id="2050" name="Picture 2" descr="GSA logo with text: Section508.gov Buy. Build. Be Accessible.">
            <a:extLst>
              <a:ext uri="{FF2B5EF4-FFF2-40B4-BE49-F238E27FC236}">
                <a16:creationId xmlns:a16="http://schemas.microsoft.com/office/drawing/2014/main" id="{EB3BD6D5-15C1-F04E-91B9-0B4771A2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901" y="4303008"/>
            <a:ext cx="3342197" cy="6569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16</a:t>
            </a:fld>
            <a:endParaRPr lang="en-US" dirty="0">
              <a:solidFill>
                <a:schemeClr val="tx1"/>
              </a:solidFill>
            </a:endParaRPr>
          </a:p>
        </p:txBody>
      </p:sp>
    </p:spTree>
    <p:extLst>
      <p:ext uri="{BB962C8B-B14F-4D97-AF65-F5344CB8AC3E}">
        <p14:creationId xmlns:p14="http://schemas.microsoft.com/office/powerpoint/2010/main" val="109758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Alt Text (4)</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05069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alt text for images with text:</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Helpful: “Annual Interagency Accessibility Forum. November 13-14, 2024. Achieving Digital Equity: Policies, Tools, and Techniques. Logo and Seals for GSA, U.S. Access Board, and the CIO Council.”</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Unhelpful: “Event details with tagline and logos.”</a:t>
            </a:r>
          </a:p>
        </p:txBody>
      </p:sp>
      <p:pic>
        <p:nvPicPr>
          <p:cNvPr id="3074" name="Picture 2" descr="Annual Interagency Accessibility Forum. November 13-14, 2024. Achieving Digital Equity: Policies, Tools, and Techniques. Logo and Seals for GSA, U.S. Access Board, and the CIO Council.">
            <a:extLst>
              <a:ext uri="{FF2B5EF4-FFF2-40B4-BE49-F238E27FC236}">
                <a16:creationId xmlns:a16="http://schemas.microsoft.com/office/drawing/2014/main" id="{45CDF319-5E13-7596-7E6D-6969101383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601" y="4638521"/>
            <a:ext cx="7634796" cy="17178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17</a:t>
            </a:fld>
            <a:endParaRPr lang="en-US" dirty="0">
              <a:solidFill>
                <a:schemeClr val="tx1"/>
              </a:solidFill>
            </a:endParaRPr>
          </a:p>
        </p:txBody>
      </p:sp>
    </p:spTree>
    <p:extLst>
      <p:ext uri="{BB962C8B-B14F-4D97-AF65-F5344CB8AC3E}">
        <p14:creationId xmlns:p14="http://schemas.microsoft.com/office/powerpoint/2010/main" val="1183695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Color Contrast (1)</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18</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631379"/>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Color contrast is the difference between the color of text and the color of the background behind it</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Certain color contrast ratios can result in the text of a graphic or image being difficult to read</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Excluding logos or brand names, it is best to maintain a contrast ratio of 4.5:1 for regular text and 3:1 for large text</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This ratio is the minimum required for federal content creators</a:t>
            </a:r>
          </a:p>
          <a:p>
            <a:pPr marL="285750"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Use a color contrast analyzer to determine the ratio of your graphic</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There are various </a:t>
            </a:r>
            <a:r>
              <a:rPr lang="en-US" sz="2400" kern="100" dirty="0">
                <a:ea typeface="Aptos" panose="020B0004020202020204" pitchFamily="34" charset="0"/>
                <a:cs typeface="Times New Roman" panose="02020603050405020304" pitchFamily="18" charset="0"/>
                <a:hlinkClick r:id="rId2"/>
              </a:rPr>
              <a:t>free versions of this tool</a:t>
            </a:r>
            <a:r>
              <a:rPr lang="en-US" sz="2400" kern="100" dirty="0">
                <a:ea typeface="Aptos" panose="020B0004020202020204" pitchFamily="34" charset="0"/>
                <a:cs typeface="Times New Roman" panose="02020603050405020304" pitchFamily="18" charset="0"/>
              </a:rPr>
              <a:t> available online</a:t>
            </a:r>
          </a:p>
        </p:txBody>
      </p:sp>
    </p:spTree>
    <p:extLst>
      <p:ext uri="{BB962C8B-B14F-4D97-AF65-F5344CB8AC3E}">
        <p14:creationId xmlns:p14="http://schemas.microsoft.com/office/powerpoint/2010/main" val="197983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Color Contrast (2)</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7000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Examples of graphics with accessible color contrast:</a:t>
            </a:r>
          </a:p>
        </p:txBody>
      </p:sp>
      <p:pic>
        <p:nvPicPr>
          <p:cNvPr id="4" name="Picture 3" descr="Public Right-of-Way Accessibility Guidelines. U.S. Access Board logo overtop of images of public rights-of-way. www.access-board.gov/prowag/">
            <a:extLst>
              <a:ext uri="{FF2B5EF4-FFF2-40B4-BE49-F238E27FC236}">
                <a16:creationId xmlns:a16="http://schemas.microsoft.com/office/drawing/2014/main" id="{68CBEAD7-B5F8-FA8C-7CCC-91EE78935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612" y="2868422"/>
            <a:ext cx="3519577" cy="3519577"/>
          </a:xfrm>
          <a:prstGeom prst="rect">
            <a:avLst/>
          </a:prstGeom>
        </p:spPr>
      </p:pic>
      <p:pic>
        <p:nvPicPr>
          <p:cNvPr id="8" name="Picture 7" descr="United States Access Board, 1973-2023. 50 years advancing accessibility, inclusion, and equality. Access Board logo overtop a ring of smaller stars.">
            <a:extLst>
              <a:ext uri="{FF2B5EF4-FFF2-40B4-BE49-F238E27FC236}">
                <a16:creationId xmlns:a16="http://schemas.microsoft.com/office/drawing/2014/main" id="{B395C6FE-6BB5-2BBF-0B53-36F6E883E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0812" y="2868422"/>
            <a:ext cx="3519576" cy="3519576"/>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19</a:t>
            </a:fld>
            <a:endParaRPr lang="en-US" dirty="0">
              <a:solidFill>
                <a:schemeClr val="tx1"/>
              </a:solidFill>
            </a:endParaRPr>
          </a:p>
        </p:txBody>
      </p:sp>
    </p:spTree>
    <p:extLst>
      <p:ext uri="{BB962C8B-B14F-4D97-AF65-F5344CB8AC3E}">
        <p14:creationId xmlns:p14="http://schemas.microsoft.com/office/powerpoint/2010/main" val="140335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2FF3BC-8107-4999-8629-79577B26EB75}"/>
              </a:ext>
            </a:extLst>
          </p:cNvPr>
          <p:cNvSpPr>
            <a:spLocks noGrp="1"/>
          </p:cNvSpPr>
          <p:nvPr>
            <p:ph type="title"/>
          </p:nvPr>
        </p:nvSpPr>
        <p:spPr>
          <a:xfrm>
            <a:off x="838200" y="188149"/>
            <a:ext cx="10515600" cy="1325563"/>
          </a:xfrm>
        </p:spPr>
        <p:txBody>
          <a:bodyPr vert="horz" lIns="91440" tIns="45720" rIns="91440" bIns="45720" rtlCol="0" anchor="ctr">
            <a:normAutofit/>
          </a:bodyPr>
          <a:lstStyle/>
          <a:p>
            <a:r>
              <a:rPr lang="en-US" b="1" kern="1200" dirty="0">
                <a:solidFill>
                  <a:schemeClr val="tx2"/>
                </a:solidFill>
              </a:rPr>
              <a:t>Presenters (1)</a:t>
            </a:r>
          </a:p>
        </p:txBody>
      </p:sp>
      <p:pic>
        <p:nvPicPr>
          <p:cNvPr id="3" name="Picture 2" descr="Headshot of David O'Keefe.">
            <a:extLst>
              <a:ext uri="{FF2B5EF4-FFF2-40B4-BE49-F238E27FC236}">
                <a16:creationId xmlns:a16="http://schemas.microsoft.com/office/drawing/2014/main" id="{F86E07A7-A696-B472-3E60-C8CF78F51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748" y="2124676"/>
            <a:ext cx="2743200" cy="3429000"/>
          </a:xfrm>
          <a:prstGeom prst="rect">
            <a:avLst/>
          </a:prstGeom>
        </p:spPr>
      </p:pic>
      <p:sp>
        <p:nvSpPr>
          <p:cNvPr id="6" name="TextBox 5">
            <a:extLst>
              <a:ext uri="{FF2B5EF4-FFF2-40B4-BE49-F238E27FC236}">
                <a16:creationId xmlns:a16="http://schemas.microsoft.com/office/drawing/2014/main" id="{11FBE28B-D669-B513-D4A0-5EA728F38037}"/>
              </a:ext>
            </a:extLst>
          </p:cNvPr>
          <p:cNvSpPr txBox="1"/>
          <p:nvPr/>
        </p:nvSpPr>
        <p:spPr>
          <a:xfrm>
            <a:off x="2049748" y="5746521"/>
            <a:ext cx="4470384" cy="923330"/>
          </a:xfrm>
          <a:prstGeom prst="rect">
            <a:avLst/>
          </a:prstGeom>
          <a:noFill/>
        </p:spPr>
        <p:txBody>
          <a:bodyPr wrap="square" lIns="91440" tIns="45720" rIns="91440" bIns="45720" rtlCol="0" anchor="t">
            <a:spAutoFit/>
          </a:bodyPr>
          <a:lstStyle/>
          <a:p>
            <a:pPr>
              <a:defRPr/>
            </a:pPr>
            <a:r>
              <a:rPr lang="en-US" b="1" dirty="0">
                <a:solidFill>
                  <a:schemeClr val="bg1"/>
                </a:solidFill>
                <a:latin typeface="Calibri" panose="020F0502020204030204"/>
              </a:rPr>
              <a:t>David O'Keefe </a:t>
            </a:r>
            <a:endParaRPr lang="en-US" dirty="0">
              <a:solidFill>
                <a:schemeClr val="bg1"/>
              </a:solidFill>
              <a:latin typeface="Calibri" panose="020F0502020204030204"/>
              <a:ea typeface="Calibri" panose="020F0502020204030204"/>
              <a:cs typeface="Calibri" panose="020F0502020204030204"/>
            </a:endParaRPr>
          </a:p>
          <a:p>
            <a:pPr>
              <a:defRPr/>
            </a:pPr>
            <a:r>
              <a:rPr lang="en-US" dirty="0">
                <a:solidFill>
                  <a:schemeClr val="bg1"/>
                </a:solidFill>
                <a:ea typeface="Calibri"/>
                <a:cs typeface="Calibri"/>
              </a:rPr>
              <a:t>Events and Communication Specialist</a:t>
            </a:r>
          </a:p>
          <a:p>
            <a:pPr>
              <a:defRPr/>
            </a:pPr>
            <a:r>
              <a:rPr lang="en-US" dirty="0">
                <a:solidFill>
                  <a:schemeClr val="bg1"/>
                </a:solidFill>
                <a:ea typeface="Calibri"/>
                <a:cs typeface="Calibri"/>
              </a:rPr>
              <a:t>U.S. Access Board</a:t>
            </a:r>
          </a:p>
        </p:txBody>
      </p:sp>
      <p:pic>
        <p:nvPicPr>
          <p:cNvPr id="8" name="Picture 7" descr="Headshot of Amy Nieves.">
            <a:extLst>
              <a:ext uri="{FF2B5EF4-FFF2-40B4-BE49-F238E27FC236}">
                <a16:creationId xmlns:a16="http://schemas.microsoft.com/office/drawing/2014/main" id="{4A038188-9D5D-16EF-4D4A-A3C415630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3748" y="2124676"/>
            <a:ext cx="2743200" cy="3429000"/>
          </a:xfrm>
          <a:prstGeom prst="rect">
            <a:avLst/>
          </a:prstGeom>
        </p:spPr>
      </p:pic>
      <p:sp>
        <p:nvSpPr>
          <p:cNvPr id="7" name="TextBox 6">
            <a:extLst>
              <a:ext uri="{FF2B5EF4-FFF2-40B4-BE49-F238E27FC236}">
                <a16:creationId xmlns:a16="http://schemas.microsoft.com/office/drawing/2014/main" id="{2ABEBC1A-ECEF-E5F6-78FF-0A2547B88BD4}"/>
              </a:ext>
            </a:extLst>
          </p:cNvPr>
          <p:cNvSpPr txBox="1"/>
          <p:nvPr/>
        </p:nvSpPr>
        <p:spPr>
          <a:xfrm>
            <a:off x="7383748" y="5746521"/>
            <a:ext cx="4470384" cy="923330"/>
          </a:xfrm>
          <a:prstGeom prst="rect">
            <a:avLst/>
          </a:prstGeom>
          <a:noFill/>
        </p:spPr>
        <p:txBody>
          <a:bodyPr wrap="square" lIns="91440" tIns="45720" rIns="91440" bIns="45720" rtlCol="0" anchor="t">
            <a:spAutoFit/>
          </a:bodyPr>
          <a:lstStyle/>
          <a:p>
            <a:pPr>
              <a:defRPr/>
            </a:pPr>
            <a:r>
              <a:rPr lang="en-US" b="1" dirty="0">
                <a:solidFill>
                  <a:schemeClr val="bg1"/>
                </a:solidFill>
                <a:latin typeface="Calibri" panose="020F0502020204030204"/>
              </a:rPr>
              <a:t>Amy Nieves </a:t>
            </a:r>
            <a:endPar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r>
              <a:rPr lang="en-US" dirty="0">
                <a:solidFill>
                  <a:schemeClr val="bg1"/>
                </a:solidFill>
                <a:latin typeface="Calibri" panose="020F0502020204030204"/>
              </a:rPr>
              <a:t>Public Affairs </a:t>
            </a:r>
            <a:r>
              <a:rPr kumimoji="0" lang="en-US" sz="1800" i="0" u="none" strike="noStrike" kern="1200" cap="none" spc="0" normalizeH="0" baseline="0" noProof="0" dirty="0">
                <a:ln>
                  <a:noFill/>
                </a:ln>
                <a:solidFill>
                  <a:schemeClr val="bg1"/>
                </a:solidFill>
                <a:effectLst/>
                <a:uLnTx/>
                <a:uFillTx/>
                <a:latin typeface="Calibri" panose="020F0502020204030204"/>
                <a:ea typeface="+mn-ea"/>
                <a:cs typeface="+mn-cs"/>
              </a:rPr>
              <a:t>Specialist</a:t>
            </a:r>
          </a:p>
          <a:p>
            <a:pPr>
              <a:defRPr/>
            </a:pPr>
            <a:r>
              <a:rPr lang="en-US" dirty="0">
                <a:solidFill>
                  <a:schemeClr val="bg1"/>
                </a:solidFill>
                <a:latin typeface="Calibri" panose="020F0502020204030204"/>
              </a:rPr>
              <a:t>U.S. Access Board</a:t>
            </a:r>
            <a:endParaRPr lang="en-US" sz="1800" i="0" u="none" strike="noStrike" kern="1200" cap="none" spc="0" normalizeH="0" baseline="0" noProof="0" dirty="0">
              <a:ln>
                <a:noFill/>
              </a:ln>
              <a:solidFill>
                <a:schemeClr val="bg1"/>
              </a:solidFill>
              <a:effectLst/>
              <a:uLnTx/>
              <a:uFillTx/>
              <a:latin typeface="Calibri" panose="020F0502020204030204"/>
              <a:ea typeface="Calibri"/>
              <a:cs typeface="Calibri"/>
            </a:endParaRPr>
          </a:p>
        </p:txBody>
      </p:sp>
      <p:sp>
        <p:nvSpPr>
          <p:cNvPr id="10" name="Slide Number Placeholder 9">
            <a:extLst>
              <a:ext uri="{FF2B5EF4-FFF2-40B4-BE49-F238E27FC236}">
                <a16:creationId xmlns:a16="http://schemas.microsoft.com/office/drawing/2014/main" id="{BA547B59-FD41-80DF-2031-1C76EC64D3B3}"/>
              </a:ext>
            </a:extLst>
          </p:cNvPr>
          <p:cNvSpPr>
            <a:spLocks noGrp="1"/>
          </p:cNvSpPr>
          <p:nvPr>
            <p:ph type="sldNum" sz="quarter" idx="12"/>
          </p:nvPr>
        </p:nvSpPr>
        <p:spPr/>
        <p:txBody>
          <a:bodyPr/>
          <a:lstStyle/>
          <a:p>
            <a:fld id="{EFE6D0DB-7C1D-4495-94DC-5D212A17A7E3}"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20447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Emojis (1)</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20</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445862"/>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Too many emojis in one post can be confusing or annoying for users using screen readers, as these programs will individually describe each emoji, which can take up a lot of time</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Using several emojis in a row can cause the same problems</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Therefore, it is best to limit your overall use of emojis and to avoid using several emojis in a row</a:t>
            </a:r>
          </a:p>
        </p:txBody>
      </p:sp>
    </p:spTree>
    <p:extLst>
      <p:ext uri="{BB962C8B-B14F-4D97-AF65-F5344CB8AC3E}">
        <p14:creationId xmlns:p14="http://schemas.microsoft.com/office/powerpoint/2010/main" val="178743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Emojis (2)</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21</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841034"/>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accessible emoji use:</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 Access Board is proud to announce that in Fiscal Year 2024, we resolved 85 Architectural Barriers Act (#ABA) complaints through corrective action. 🧰 Click here to learn more about this important work of the agency to ensure federal #accessibility: </a:t>
            </a:r>
            <a:r>
              <a:rPr lang="en-US" sz="2400" kern="100" dirty="0">
                <a:ea typeface="Aptos" panose="020B0004020202020204" pitchFamily="34" charset="0"/>
                <a:cs typeface="Times New Roman" panose="02020603050405020304" pitchFamily="18" charset="0"/>
                <a:hlinkClick r:id="rId2"/>
              </a:rPr>
              <a:t>https://access-board.gov/news/2024/10/18/u-s-access-board-resolves-85-architectural-barriers-act-complaints-through-corrective-action-in-fiscal-year-2024/</a:t>
            </a:r>
            <a:endParaRPr lang="en-US" sz="24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7016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GIFs</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22</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026552"/>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b="0" i="0" dirty="0">
                <a:solidFill>
                  <a:srgbClr val="1B1B1B"/>
                </a:solidFill>
                <a:effectLst/>
                <a:latin typeface="Public Sans Web"/>
              </a:rPr>
              <a:t>GIFs are popular on social media for reactions without words, usually as continuously looping animations</a:t>
            </a:r>
          </a:p>
          <a:p>
            <a:pPr marL="285750" indent="-285750">
              <a:lnSpc>
                <a:spcPct val="107000"/>
              </a:lnSpc>
              <a:spcBef>
                <a:spcPts val="0"/>
              </a:spcBef>
              <a:buFont typeface="Arial" panose="020B0604020202020204" pitchFamily="34" charset="0"/>
              <a:buChar char="•"/>
            </a:pPr>
            <a:r>
              <a:rPr lang="en-US" sz="2400" b="0" i="0" dirty="0">
                <a:solidFill>
                  <a:srgbClr val="1B1B1B"/>
                </a:solidFill>
                <a:effectLst/>
                <a:latin typeface="Public Sans Web"/>
              </a:rPr>
              <a:t>As these animations don’t have user controls to pause, stop, or hide the animation, and may include harmful flashing or blinking, it is not recommended to use GIFs unless they can be made fully accessible</a:t>
            </a:r>
          </a:p>
          <a:p>
            <a:pPr marL="742950" lvl="1" indent="-285750">
              <a:lnSpc>
                <a:spcPct val="107000"/>
              </a:lnSpc>
              <a:buFont typeface="Arial" panose="020B0604020202020204" pitchFamily="34" charset="0"/>
              <a:buChar char="•"/>
            </a:pPr>
            <a:r>
              <a:rPr lang="en-US" sz="2400" kern="100" dirty="0">
                <a:solidFill>
                  <a:srgbClr val="1B1B1B"/>
                </a:solidFill>
                <a:latin typeface="Public Sans Web"/>
                <a:ea typeface="Aptos" panose="020B0004020202020204" pitchFamily="34" charset="0"/>
                <a:cs typeface="Times New Roman" panose="02020603050405020304" pitchFamily="18" charset="0"/>
              </a:rPr>
              <a:t>Some social media sites may incorporate these controls, but this must be considered on a platform-by-platform basis</a:t>
            </a:r>
          </a:p>
          <a:p>
            <a:pPr marL="285750" indent="-285750">
              <a:lnSpc>
                <a:spcPct val="107000"/>
              </a:lnSpc>
              <a:buFont typeface="Arial" panose="020B0604020202020204" pitchFamily="34" charset="0"/>
              <a:buChar char="•"/>
            </a:pPr>
            <a:r>
              <a:rPr lang="en-US" sz="2400" kern="100" dirty="0">
                <a:solidFill>
                  <a:srgbClr val="1B1B1B"/>
                </a:solidFill>
                <a:latin typeface="Public Sans Web"/>
                <a:ea typeface="Aptos" panose="020B0004020202020204" pitchFamily="34" charset="0"/>
                <a:cs typeface="Times New Roman" panose="02020603050405020304" pitchFamily="18" charset="0"/>
              </a:rPr>
              <a:t>If you do use GIFs, and they contain text, then ensure that they have an accessible color contrast</a:t>
            </a:r>
          </a:p>
          <a:p>
            <a:pPr marL="742950" lvl="1" indent="-285750">
              <a:lnSpc>
                <a:spcPct val="107000"/>
              </a:lnSpc>
              <a:buFont typeface="Arial" panose="020B0604020202020204" pitchFamily="34" charset="0"/>
              <a:buChar char="•"/>
            </a:pPr>
            <a:r>
              <a:rPr lang="en-US" sz="2400" kern="100" dirty="0">
                <a:solidFill>
                  <a:srgbClr val="1B1B1B"/>
                </a:solidFill>
                <a:latin typeface="Public Sans Web"/>
                <a:ea typeface="Aptos" panose="020B0004020202020204" pitchFamily="34" charset="0"/>
                <a:cs typeface="Times New Roman" panose="02020603050405020304" pitchFamily="18" charset="0"/>
              </a:rPr>
              <a:t>Always include alt text for GIFs</a:t>
            </a:r>
          </a:p>
        </p:txBody>
      </p:sp>
    </p:spTree>
    <p:extLst>
      <p:ext uri="{BB962C8B-B14F-4D97-AF65-F5344CB8AC3E}">
        <p14:creationId xmlns:p14="http://schemas.microsoft.com/office/powerpoint/2010/main" val="333170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Hashtags</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23</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631379"/>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Screen readers may see a multi-word hashtag as being one word, and they will read it as such</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Therefore, always capitalize each word in a multi-word hashtag</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If possible, do the same with your account handles</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#FourthOfJuly</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#VeteransDay</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@AccessBoard</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@CommerceGov</a:t>
            </a:r>
          </a:p>
        </p:txBody>
      </p:sp>
    </p:spTree>
    <p:extLst>
      <p:ext uri="{BB962C8B-B14F-4D97-AF65-F5344CB8AC3E}">
        <p14:creationId xmlns:p14="http://schemas.microsoft.com/office/powerpoint/2010/main" val="178850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Plain Language (1)</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24</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631379"/>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dirty="0">
                <a:effectLst/>
                <a:latin typeface="Aptos" panose="020B0004020202020204" pitchFamily="34" charset="0"/>
                <a:ea typeface="Aptos" panose="020B0004020202020204" pitchFamily="34" charset="0"/>
                <a:cs typeface="Times New Roman" panose="02020603050405020304" pitchFamily="18" charset="0"/>
              </a:rPr>
              <a:t>Plain language is writing that is designed to be understood as quickly and clearly as possible</a:t>
            </a:r>
          </a:p>
          <a:p>
            <a:pPr marL="285750" indent="-285750">
              <a:lnSpc>
                <a:spcPct val="107000"/>
              </a:lnSpc>
              <a:spcBef>
                <a:spcPts val="0"/>
              </a:spcBef>
              <a:buFont typeface="Arial" panose="020B0604020202020204" pitchFamily="34" charset="0"/>
              <a:buChar char="•"/>
            </a:pPr>
            <a:r>
              <a:rPr lang="en-US" sz="2400" dirty="0">
                <a:effectLst/>
                <a:latin typeface="Aptos" panose="020B0004020202020204" pitchFamily="34" charset="0"/>
                <a:ea typeface="Aptos" panose="020B0004020202020204" pitchFamily="34" charset="0"/>
                <a:cs typeface="Times New Roman" panose="02020603050405020304" pitchFamily="18" charset="0"/>
              </a:rPr>
              <a:t>It is best to use plain language when creating public-facing content for social media</a:t>
            </a:r>
          </a:p>
          <a:p>
            <a:pPr marL="285750" indent="-285750">
              <a:lnSpc>
                <a:spcPct val="107000"/>
              </a:lnSpc>
              <a:spcBef>
                <a:spcPts val="0"/>
              </a:spcBef>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Important elements of plain language include:</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Use of active voice</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Short sentences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Step-by-step instructions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Avoidance of complicated terminology or jargon</a:t>
            </a:r>
          </a:p>
        </p:txBody>
      </p:sp>
    </p:spTree>
    <p:extLst>
      <p:ext uri="{BB962C8B-B14F-4D97-AF65-F5344CB8AC3E}">
        <p14:creationId xmlns:p14="http://schemas.microsoft.com/office/powerpoint/2010/main" val="3062543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Plain Language (2)</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25</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026552"/>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dirty="0">
                <a:effectLst/>
                <a:latin typeface="Aptos" panose="020B0004020202020204" pitchFamily="34" charset="0"/>
                <a:ea typeface="Aptos" panose="020B0004020202020204" pitchFamily="34" charset="0"/>
                <a:cs typeface="Times New Roman" panose="02020603050405020304" pitchFamily="18" charset="0"/>
              </a:rPr>
              <a:t>Example from </a:t>
            </a:r>
            <a:r>
              <a:rPr lang="en-US" sz="2400" dirty="0">
                <a:effectLst/>
                <a:latin typeface="Aptos" panose="020B0004020202020204" pitchFamily="34" charset="0"/>
                <a:ea typeface="Aptos" panose="020B0004020202020204" pitchFamily="34" charset="0"/>
                <a:cs typeface="Times New Roman" panose="02020603050405020304" pitchFamily="18" charset="0"/>
                <a:hlinkClick r:id="rId2"/>
              </a:rPr>
              <a:t>PlainLanguage.gov</a:t>
            </a:r>
            <a:r>
              <a:rPr lang="en-US" sz="2400" dirty="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Poorly written text:</a:t>
            </a:r>
          </a:p>
          <a:p>
            <a:pPr marL="1200150" lvl="2"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 Open Door Initiative is a program based on a simple and fresh attitude: that the CMS desires to better hear and interact with those beneficiaries, providers, and other stakeholders interested in the delivery of quality healthcare for our nation’s seniors and beneficiaries with disabilities. This increased emphasis on responsiveness is captured through an ongoing series of ‘Open Door Forums’ that provide a dialogue about both the many individual service areas and beneficiary needs within CMS.</a:t>
            </a:r>
          </a:p>
        </p:txBody>
      </p:sp>
    </p:spTree>
    <p:extLst>
      <p:ext uri="{BB962C8B-B14F-4D97-AF65-F5344CB8AC3E}">
        <p14:creationId xmlns:p14="http://schemas.microsoft.com/office/powerpoint/2010/main" val="250048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Plain Language (3)</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26</a:t>
            </a:fld>
            <a:endParaRPr lang="en-US" dirty="0">
              <a:solidFill>
                <a:schemeClr val="tx1"/>
              </a:solidFill>
            </a:endParaRP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05069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dirty="0">
                <a:effectLst/>
                <a:latin typeface="Aptos" panose="020B0004020202020204" pitchFamily="34" charset="0"/>
                <a:ea typeface="Aptos" panose="020B0004020202020204" pitchFamily="34" charset="0"/>
                <a:cs typeface="Times New Roman" panose="02020603050405020304" pitchFamily="18" charset="0"/>
              </a:rPr>
              <a:t>Example from </a:t>
            </a:r>
            <a:r>
              <a:rPr lang="en-US" sz="2400" dirty="0">
                <a:effectLst/>
                <a:latin typeface="Aptos" panose="020B0004020202020204" pitchFamily="34" charset="0"/>
                <a:ea typeface="Aptos" panose="020B0004020202020204" pitchFamily="34" charset="0"/>
                <a:cs typeface="Times New Roman" panose="02020603050405020304" pitchFamily="18" charset="0"/>
                <a:hlinkClick r:id="rId2"/>
              </a:rPr>
              <a:t>PlainLanguage.gov</a:t>
            </a:r>
            <a:r>
              <a:rPr lang="en-US" sz="2400" dirty="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Well written text:</a:t>
            </a:r>
          </a:p>
          <a:p>
            <a:pPr marL="1200150" lvl="2"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We want to hear from you! Help us improve our service to you. Attend an Open Door forum near you. For information about upcoming forums, visit </a:t>
            </a:r>
            <a:r>
              <a:rPr lang="en-US" sz="2400" kern="100" dirty="0">
                <a:ea typeface="Aptos" panose="020B0004020202020204" pitchFamily="34" charset="0"/>
                <a:cs typeface="Times New Roman" panose="02020603050405020304" pitchFamily="18" charset="0"/>
                <a:hlinkClick r:id="rId3"/>
              </a:rPr>
              <a:t>cms.gov</a:t>
            </a:r>
            <a:r>
              <a:rPr lang="en-US" sz="2400" kern="100" dirty="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45577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Special Characters</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05069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Special characters are letters or symbols that don’t appear on the QWERTY keyboard</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Screen readers may struggle to properly identify special characters, so it is best to avoid using them in social media posts</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Examples:</a:t>
            </a:r>
          </a:p>
        </p:txBody>
      </p:sp>
      <p:pic>
        <p:nvPicPr>
          <p:cNvPr id="4" name="Picture 3" descr="The section sign.">
            <a:extLst>
              <a:ext uri="{FF2B5EF4-FFF2-40B4-BE49-F238E27FC236}">
                <a16:creationId xmlns:a16="http://schemas.microsoft.com/office/drawing/2014/main" id="{B8D98C46-941E-F480-8CD4-3ED340A3D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818" y="4092527"/>
            <a:ext cx="2169580" cy="2245484"/>
          </a:xfrm>
          <a:prstGeom prst="rect">
            <a:avLst/>
          </a:prstGeom>
        </p:spPr>
      </p:pic>
      <p:sp>
        <p:nvSpPr>
          <p:cNvPr id="9" name="TextBox 8">
            <a:extLst>
              <a:ext uri="{FF2B5EF4-FFF2-40B4-BE49-F238E27FC236}">
                <a16:creationId xmlns:a16="http://schemas.microsoft.com/office/drawing/2014/main" id="{4E19A545-4239-C885-6CE4-3D9D0739FCD3}"/>
              </a:ext>
            </a:extLst>
          </p:cNvPr>
          <p:cNvSpPr txBox="1"/>
          <p:nvPr/>
        </p:nvSpPr>
        <p:spPr>
          <a:xfrm>
            <a:off x="3563370" y="6354246"/>
            <a:ext cx="2027208" cy="369332"/>
          </a:xfrm>
          <a:prstGeom prst="rect">
            <a:avLst/>
          </a:prstGeom>
          <a:noFill/>
        </p:spPr>
        <p:txBody>
          <a:bodyPr wrap="square" rtlCol="0">
            <a:spAutoFit/>
          </a:bodyPr>
          <a:lstStyle/>
          <a:p>
            <a:r>
              <a:rPr lang="en-US" dirty="0"/>
              <a:t>Section sign</a:t>
            </a:r>
          </a:p>
        </p:txBody>
      </p:sp>
      <p:pic>
        <p:nvPicPr>
          <p:cNvPr id="8" name="Picture 7" descr="The ash/ash tree character.">
            <a:extLst>
              <a:ext uri="{FF2B5EF4-FFF2-40B4-BE49-F238E27FC236}">
                <a16:creationId xmlns:a16="http://schemas.microsoft.com/office/drawing/2014/main" id="{09E6B4B7-5864-C7E8-CE93-DF71363A2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05" y="4088275"/>
            <a:ext cx="2509216" cy="2245484"/>
          </a:xfrm>
          <a:prstGeom prst="rect">
            <a:avLst/>
          </a:prstGeom>
        </p:spPr>
      </p:pic>
      <p:sp>
        <p:nvSpPr>
          <p:cNvPr id="10" name="TextBox 9">
            <a:extLst>
              <a:ext uri="{FF2B5EF4-FFF2-40B4-BE49-F238E27FC236}">
                <a16:creationId xmlns:a16="http://schemas.microsoft.com/office/drawing/2014/main" id="{151C3C81-1C34-4B18-6C73-23D960557035}"/>
              </a:ext>
            </a:extLst>
          </p:cNvPr>
          <p:cNvSpPr txBox="1"/>
          <p:nvPr/>
        </p:nvSpPr>
        <p:spPr>
          <a:xfrm>
            <a:off x="6888605" y="6354246"/>
            <a:ext cx="2574327" cy="369332"/>
          </a:xfrm>
          <a:prstGeom prst="rect">
            <a:avLst/>
          </a:prstGeom>
          <a:noFill/>
        </p:spPr>
        <p:txBody>
          <a:bodyPr wrap="square" rtlCol="0">
            <a:spAutoFit/>
          </a:bodyPr>
          <a:lstStyle/>
          <a:p>
            <a:r>
              <a:rPr lang="en-US" dirty="0"/>
              <a:t>“Ash” or “ash tree” letter</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27</a:t>
            </a:fld>
            <a:endParaRPr lang="en-US" dirty="0">
              <a:solidFill>
                <a:schemeClr val="tx1"/>
              </a:solidFill>
            </a:endParaRPr>
          </a:p>
        </p:txBody>
      </p:sp>
    </p:spTree>
    <p:extLst>
      <p:ext uri="{BB962C8B-B14F-4D97-AF65-F5344CB8AC3E}">
        <p14:creationId xmlns:p14="http://schemas.microsoft.com/office/powerpoint/2010/main" val="1580333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a:xfrm>
            <a:off x="2182063" y="1595877"/>
            <a:ext cx="7827873" cy="2852737"/>
          </a:xfrm>
        </p:spPr>
        <p:txBody>
          <a:bodyPr>
            <a:normAutofit/>
          </a:bodyPr>
          <a:lstStyle/>
          <a:p>
            <a:r>
              <a:rPr lang="en-US" sz="6000" dirty="0"/>
              <a:t>Platform-</a:t>
            </a:r>
            <a:r>
              <a:rPr lang="en-US" dirty="0"/>
              <a:t>Specific </a:t>
            </a:r>
            <a:r>
              <a:rPr lang="en-US" sz="6000" dirty="0"/>
              <a:t>Strategies</a:t>
            </a:r>
            <a:endParaRPr lang="en-US" dirty="0">
              <a:ea typeface="Calibri"/>
              <a:cs typeface="Calibri"/>
            </a:endParaRP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28</a:t>
            </a:fld>
            <a:endParaRPr lang="en-US" dirty="0"/>
          </a:p>
        </p:txBody>
      </p:sp>
    </p:spTree>
    <p:extLst>
      <p:ext uri="{BB962C8B-B14F-4D97-AF65-F5344CB8AC3E}">
        <p14:creationId xmlns:p14="http://schemas.microsoft.com/office/powerpoint/2010/main" val="2684860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X/Twitter (1)</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631379"/>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Text</a:t>
            </a:r>
            <a:r>
              <a:rPr lang="en-US" sz="2400" kern="100" dirty="0">
                <a:ea typeface="Aptos" panose="020B0004020202020204" pitchFamily="34" charset="0"/>
                <a:cs typeface="Times New Roman" panose="02020603050405020304" pitchFamily="18" charset="0"/>
              </a:rPr>
              <a:t>: It is especially important to employ plain language on X, since there is currently a 280-character limit for free accounts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Tag any agencies or organizations that you reference (as opposed to spelling out the full name), as this saves character space and links users to the respective agency if they want to learn more</a:t>
            </a:r>
          </a:p>
          <a:p>
            <a:pPr lvl="1">
              <a:lnSpc>
                <a:spcPct val="107000"/>
              </a:lnSpc>
            </a:pPr>
            <a:endParaRPr lang="en-US" sz="2400" kern="100">
              <a:ea typeface="Aptos" panose="020B000402020202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GIFs</a:t>
            </a:r>
            <a:r>
              <a:rPr lang="en-US" sz="2400" kern="100" dirty="0">
                <a:ea typeface="Aptos" panose="020B0004020202020204" pitchFamily="34" charset="0"/>
                <a:cs typeface="Times New Roman" panose="02020603050405020304" pitchFamily="18" charset="0"/>
              </a:rPr>
              <a:t>: X has an in-house feature for adding GIFs to posts (via GIPHY); if you utilize this feature, then ensure that you include alt text</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If your GIF contains text, then ensure that its color contrast ratio is accessible</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29</a:t>
            </a:fld>
            <a:endParaRPr lang="en-US" dirty="0">
              <a:solidFill>
                <a:schemeClr val="tx1"/>
              </a:solidFill>
            </a:endParaRPr>
          </a:p>
        </p:txBody>
      </p:sp>
    </p:spTree>
    <p:extLst>
      <p:ext uri="{BB962C8B-B14F-4D97-AF65-F5344CB8AC3E}">
        <p14:creationId xmlns:p14="http://schemas.microsoft.com/office/powerpoint/2010/main" val="372296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2FF3BC-8107-4999-8629-79577B26EB75}"/>
              </a:ext>
            </a:extLst>
          </p:cNvPr>
          <p:cNvSpPr>
            <a:spLocks noGrp="1"/>
          </p:cNvSpPr>
          <p:nvPr>
            <p:ph type="title"/>
          </p:nvPr>
        </p:nvSpPr>
        <p:spPr>
          <a:xfrm>
            <a:off x="838200" y="188149"/>
            <a:ext cx="10515600" cy="1325563"/>
          </a:xfrm>
        </p:spPr>
        <p:txBody>
          <a:bodyPr vert="horz" lIns="91440" tIns="45720" rIns="91440" bIns="45720" rtlCol="0" anchor="ctr">
            <a:normAutofit/>
          </a:bodyPr>
          <a:lstStyle/>
          <a:p>
            <a:r>
              <a:rPr lang="en-US" b="1" kern="1200" dirty="0">
                <a:solidFill>
                  <a:schemeClr val="tx2"/>
                </a:solidFill>
              </a:rPr>
              <a:t>Presenters (2)</a:t>
            </a:r>
          </a:p>
        </p:txBody>
      </p:sp>
      <p:pic>
        <p:nvPicPr>
          <p:cNvPr id="11" name="Picture 10" descr="Alex Lindeman stands outside of a wooden cabin.">
            <a:extLst>
              <a:ext uri="{FF2B5EF4-FFF2-40B4-BE49-F238E27FC236}">
                <a16:creationId xmlns:a16="http://schemas.microsoft.com/office/drawing/2014/main" id="{09DA5B34-6337-4B70-357C-96D2D5E19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54" y="2078206"/>
            <a:ext cx="2641060" cy="3521413"/>
          </a:xfrm>
          <a:prstGeom prst="rect">
            <a:avLst/>
          </a:prstGeom>
        </p:spPr>
      </p:pic>
      <p:sp>
        <p:nvSpPr>
          <p:cNvPr id="6" name="TextBox 5">
            <a:extLst>
              <a:ext uri="{FF2B5EF4-FFF2-40B4-BE49-F238E27FC236}">
                <a16:creationId xmlns:a16="http://schemas.microsoft.com/office/drawing/2014/main" id="{11FBE28B-D669-B513-D4A0-5EA728F38037}"/>
              </a:ext>
            </a:extLst>
          </p:cNvPr>
          <p:cNvSpPr txBox="1"/>
          <p:nvPr/>
        </p:nvSpPr>
        <p:spPr>
          <a:xfrm>
            <a:off x="2084254" y="5714666"/>
            <a:ext cx="4635724" cy="923330"/>
          </a:xfrm>
          <a:prstGeom prst="rect">
            <a:avLst/>
          </a:prstGeom>
          <a:noFill/>
        </p:spPr>
        <p:txBody>
          <a:bodyPr wrap="square" lIns="91440" tIns="45720" rIns="91440" bIns="45720" rtlCol="0" anchor="t">
            <a:spAutoFit/>
          </a:bodyPr>
          <a:lstStyle/>
          <a:p>
            <a:pPr>
              <a:defRPr/>
            </a:pPr>
            <a:r>
              <a:rPr lang="en-US" b="1" dirty="0">
                <a:solidFill>
                  <a:schemeClr val="bg1"/>
                </a:solidFill>
                <a:latin typeface="Calibri" panose="020F0502020204030204"/>
              </a:rPr>
              <a:t>Alex Lindeman</a:t>
            </a:r>
          </a:p>
          <a:p>
            <a:pPr>
              <a:defRPr/>
            </a:pPr>
            <a:r>
              <a:rPr lang="en-US" dirty="0">
                <a:solidFill>
                  <a:schemeClr val="bg1"/>
                </a:solidFill>
                <a:latin typeface="Calibri" panose="020F0502020204030204"/>
              </a:rPr>
              <a:t>IT Specialist, Section 508 Program Coordinator</a:t>
            </a:r>
          </a:p>
          <a:p>
            <a:pPr>
              <a:defRPr/>
            </a:pPr>
            <a:r>
              <a:rPr lang="en-US" dirty="0">
                <a:solidFill>
                  <a:schemeClr val="bg1"/>
                </a:solidFill>
                <a:latin typeface="Calibri" panose="020F0502020204030204"/>
              </a:rPr>
              <a:t>National Park Service</a:t>
            </a:r>
            <a:r>
              <a:rPr lang="en-US">
                <a:solidFill>
                  <a:schemeClr val="bg1"/>
                </a:solidFill>
                <a:latin typeface="Calibri" panose="020F0502020204030204"/>
              </a:rPr>
              <a:t> (NPS)</a:t>
            </a:r>
            <a:endParaRPr lang="en-US" dirty="0">
              <a:solidFill>
                <a:schemeClr val="bg1"/>
              </a:solidFill>
              <a:ea typeface="Calibri"/>
              <a:cs typeface="Calibri"/>
            </a:endParaRPr>
          </a:p>
        </p:txBody>
      </p:sp>
      <p:pic>
        <p:nvPicPr>
          <p:cNvPr id="8" name="Picture 7" descr="Bryson Jones stands in front of a horse and its shed.">
            <a:extLst>
              <a:ext uri="{FF2B5EF4-FFF2-40B4-BE49-F238E27FC236}">
                <a16:creationId xmlns:a16="http://schemas.microsoft.com/office/drawing/2014/main" id="{725E55B5-CAD7-B809-8AA4-0FE43D840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254" y="2078207"/>
            <a:ext cx="2641060" cy="3521413"/>
          </a:xfrm>
          <a:prstGeom prst="rect">
            <a:avLst/>
          </a:prstGeom>
        </p:spPr>
      </p:pic>
      <p:sp>
        <p:nvSpPr>
          <p:cNvPr id="7" name="TextBox 6">
            <a:extLst>
              <a:ext uri="{FF2B5EF4-FFF2-40B4-BE49-F238E27FC236}">
                <a16:creationId xmlns:a16="http://schemas.microsoft.com/office/drawing/2014/main" id="{2ABEBC1A-ECEF-E5F6-78FF-0A2547B88BD4}"/>
              </a:ext>
            </a:extLst>
          </p:cNvPr>
          <p:cNvSpPr txBox="1"/>
          <p:nvPr/>
        </p:nvSpPr>
        <p:spPr>
          <a:xfrm>
            <a:off x="7418254" y="5714666"/>
            <a:ext cx="4470384" cy="923330"/>
          </a:xfrm>
          <a:prstGeom prst="rect">
            <a:avLst/>
          </a:prstGeom>
          <a:noFill/>
        </p:spPr>
        <p:txBody>
          <a:bodyPr wrap="square" lIns="91440" tIns="45720" rIns="91440" bIns="45720" rtlCol="0" anchor="t">
            <a:spAutoFit/>
          </a:bodyPr>
          <a:lstStyle/>
          <a:p>
            <a:pPr>
              <a:defRPr/>
            </a:pPr>
            <a:r>
              <a:rPr lang="en-US" b="1" dirty="0">
                <a:solidFill>
                  <a:schemeClr val="bg1"/>
                </a:solidFill>
                <a:latin typeface="Calibri" panose="020F0502020204030204"/>
              </a:rPr>
              <a:t>Bryson Jones</a:t>
            </a:r>
          </a:p>
          <a:p>
            <a:pPr>
              <a:defRPr/>
            </a:pPr>
            <a:r>
              <a:rPr lang="en-US" dirty="0">
                <a:solidFill>
                  <a:schemeClr val="bg1"/>
                </a:solidFill>
              </a:rPr>
              <a:t>National Social Media Manager</a:t>
            </a:r>
          </a:p>
          <a:p>
            <a:pPr>
              <a:defRPr/>
            </a:pPr>
            <a:r>
              <a:rPr lang="en-US" dirty="0">
                <a:solidFill>
                  <a:schemeClr val="bg1"/>
                </a:solidFill>
              </a:rPr>
              <a:t>U.S. Fish and Wildlife Service (USFWS)</a:t>
            </a:r>
            <a:endParaRPr lang="en-US" dirty="0">
              <a:solidFill>
                <a:schemeClr val="bg1"/>
              </a:solidFill>
              <a:ea typeface="Calibri"/>
              <a:cs typeface="Calibri"/>
            </a:endParaRPr>
          </a:p>
        </p:txBody>
      </p:sp>
      <p:sp>
        <p:nvSpPr>
          <p:cNvPr id="10" name="Slide Number Placeholder 9">
            <a:extLst>
              <a:ext uri="{FF2B5EF4-FFF2-40B4-BE49-F238E27FC236}">
                <a16:creationId xmlns:a16="http://schemas.microsoft.com/office/drawing/2014/main" id="{BA547B59-FD41-80DF-2031-1C76EC64D3B3}"/>
              </a:ext>
            </a:extLst>
          </p:cNvPr>
          <p:cNvSpPr>
            <a:spLocks noGrp="1"/>
          </p:cNvSpPr>
          <p:nvPr>
            <p:ph type="sldNum" sz="quarter" idx="12"/>
          </p:nvPr>
        </p:nvSpPr>
        <p:spPr>
          <a:xfrm>
            <a:off x="8986381" y="6460734"/>
            <a:ext cx="2743200" cy="365125"/>
          </a:xfrm>
        </p:spPr>
        <p:txBody>
          <a:bodyPr/>
          <a:lstStyle/>
          <a:p>
            <a:fld id="{EFE6D0DB-7C1D-4495-94DC-5D212A17A7E3}"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3766948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X/Twitter (2)</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7000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an accessible X post:</a:t>
            </a:r>
          </a:p>
        </p:txBody>
      </p:sp>
      <p:pic>
        <p:nvPicPr>
          <p:cNvPr id="4" name="Picture 3" descr="During the Board's recent visit to New Orleans, staff had the opportunity to observe the #accessibility of &#10;@JeanLafitteNPS &amp; New Orleans Jazz National Historical Park. ⚜️ This included a visit to Chalmette Battlefield &amp; various spaces at the visitor center in the French Quarter. Below are four images; the first image is a sign that reads: Chalmette Battlefield and National Cemetery Visitor Center. The second photo is of a large obelisk. The third photo is a jazz band performing in front of a sign that reads: New Orleans Jazz National Historical Park. The fourth photo shows two staff members looking at a map of New Orleans.">
            <a:extLst>
              <a:ext uri="{FF2B5EF4-FFF2-40B4-BE49-F238E27FC236}">
                <a16:creationId xmlns:a16="http://schemas.microsoft.com/office/drawing/2014/main" id="{92ECC7CF-AB04-D978-41F9-3E1A42243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912" y="2586666"/>
            <a:ext cx="5620176" cy="4271334"/>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30</a:t>
            </a:fld>
            <a:endParaRPr lang="en-US" dirty="0">
              <a:solidFill>
                <a:schemeClr val="tx1"/>
              </a:solidFill>
            </a:endParaRPr>
          </a:p>
        </p:txBody>
      </p:sp>
    </p:spTree>
    <p:extLst>
      <p:ext uri="{BB962C8B-B14F-4D97-AF65-F5344CB8AC3E}">
        <p14:creationId xmlns:p14="http://schemas.microsoft.com/office/powerpoint/2010/main" val="290996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LinkedIn (1)</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026552"/>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GIFs: </a:t>
            </a:r>
            <a:r>
              <a:rPr lang="en-US" sz="2400" kern="100" dirty="0">
                <a:ea typeface="Aptos" panose="020B0004020202020204" pitchFamily="34" charset="0"/>
                <a:cs typeface="Times New Roman" panose="02020603050405020304" pitchFamily="18" charset="0"/>
              </a:rPr>
              <a:t>If you have your own GIF file, then you can add it to your post as if it were an image or video</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You should still insert alt text, and if your GIF contains text, then ensure that its color contrast ratio is accessible</a:t>
            </a:r>
          </a:p>
          <a:p>
            <a:pPr marL="285750" indent="-285750">
              <a:lnSpc>
                <a:spcPct val="107000"/>
              </a:lnSpc>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Documents:</a:t>
            </a:r>
            <a:r>
              <a:rPr lang="en-US" sz="2400" kern="100" dirty="0">
                <a:ea typeface="Aptos" panose="020B0004020202020204" pitchFamily="34" charset="0"/>
                <a:cs typeface="Times New Roman" panose="02020603050405020304" pitchFamily="18" charset="0"/>
              </a:rPr>
              <a:t> LinkedIn allows users to upload documents to their posts, but this can cause accessibility issues, as users can download your file as a PDF</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It is best to avoid this feature and instead link back to an </a:t>
            </a:r>
            <a:r>
              <a:rPr lang="en-US" sz="2400" kern="100" dirty="0">
                <a:ea typeface="Aptos" panose="020B0004020202020204" pitchFamily="34" charset="0"/>
                <a:cs typeface="Times New Roman" panose="02020603050405020304" pitchFamily="18" charset="0"/>
                <a:hlinkClick r:id="rId2"/>
              </a:rPr>
              <a:t>accessible webpage </a:t>
            </a:r>
            <a:r>
              <a:rPr lang="en-US" sz="2400" kern="100" dirty="0">
                <a:ea typeface="Aptos" panose="020B0004020202020204" pitchFamily="34" charset="0"/>
                <a:cs typeface="Times New Roman" panose="02020603050405020304" pitchFamily="18" charset="0"/>
              </a:rPr>
              <a:t>with the relevant information</a:t>
            </a:r>
          </a:p>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Events</a:t>
            </a:r>
            <a:r>
              <a:rPr lang="en-US" sz="2400" kern="100" dirty="0">
                <a:ea typeface="Aptos" panose="020B0004020202020204" pitchFamily="34" charset="0"/>
                <a:cs typeface="Times New Roman" panose="02020603050405020304" pitchFamily="18" charset="0"/>
              </a:rPr>
              <a:t>: When creating events on LinkedIn, follow the previous guidance and remember to add alt text to your cover image for the event</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3937312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LinkedIn (2)</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47000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Example of an accessible LinkedIn post:</a:t>
            </a:r>
          </a:p>
        </p:txBody>
      </p:sp>
      <p:pic>
        <p:nvPicPr>
          <p:cNvPr id="9" name="Picture 8" descr="Don't forget to join the Board for its next meeting on Wednesday, October 30 at 1:30 (ET)! 🎉 We'll be reporting on important Board news and hear updates from federal agency representatives. Learn how to join the virtual session here: https://lnkd.in/g2tuMzgf. Below is an image of a man sitting at a desk while attending a virtual meeting with four other participants.">
            <a:extLst>
              <a:ext uri="{FF2B5EF4-FFF2-40B4-BE49-F238E27FC236}">
                <a16:creationId xmlns:a16="http://schemas.microsoft.com/office/drawing/2014/main" id="{5A1B8E9C-F6C7-1FE0-E9C4-3EBD3EA34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025" y="2624886"/>
            <a:ext cx="5741947" cy="4233114"/>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32</a:t>
            </a:fld>
            <a:endParaRPr lang="en-US" dirty="0">
              <a:solidFill>
                <a:schemeClr val="tx1"/>
              </a:solidFill>
            </a:endParaRPr>
          </a:p>
        </p:txBody>
      </p:sp>
    </p:spTree>
    <p:extLst>
      <p:ext uri="{BB962C8B-B14F-4D97-AF65-F5344CB8AC3E}">
        <p14:creationId xmlns:p14="http://schemas.microsoft.com/office/powerpoint/2010/main" val="1843127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Facebook (1)</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236207"/>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Images</a:t>
            </a:r>
            <a:r>
              <a:rPr lang="en-US" sz="2400" kern="100" dirty="0">
                <a:ea typeface="Aptos" panose="020B0004020202020204" pitchFamily="34" charset="0"/>
                <a:cs typeface="Times New Roman" panose="02020603050405020304" pitchFamily="18" charset="0"/>
              </a:rPr>
              <a:t>: Never use the automatically generated alt text for images</a:t>
            </a:r>
          </a:p>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GIFs</a:t>
            </a:r>
            <a:r>
              <a:rPr lang="en-US" sz="2400" kern="100" dirty="0">
                <a:ea typeface="Aptos" panose="020B0004020202020204" pitchFamily="34" charset="0"/>
                <a:cs typeface="Times New Roman" panose="02020603050405020304" pitchFamily="18" charset="0"/>
              </a:rPr>
              <a:t>: If you use Facebook’s GIF feature, then ensure that you include alt text in the body of the post itself, as you cannot currently add alt text to GIFs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If your GIF contains text, then ensure that its color contrast ratio is accessible</a:t>
            </a:r>
          </a:p>
          <a:p>
            <a:pPr marL="285750" indent="-285750">
              <a:lnSpc>
                <a:spcPct val="107000"/>
              </a:lnSpc>
              <a:spcBef>
                <a:spcPts val="0"/>
              </a:spcBef>
              <a:buFont typeface="Arial" panose="020B0604020202020204" pitchFamily="34" charset="0"/>
              <a:buChar char="•"/>
            </a:pPr>
            <a:r>
              <a:rPr lang="en-US" sz="2400" b="1" kern="100" dirty="0">
                <a:ea typeface="Aptos" panose="020B0004020202020204" pitchFamily="34" charset="0"/>
                <a:cs typeface="Times New Roman" panose="02020603050405020304" pitchFamily="18" charset="0"/>
              </a:rPr>
              <a:t>Events</a:t>
            </a:r>
            <a:r>
              <a:rPr lang="en-US" sz="2400" kern="100" dirty="0">
                <a:ea typeface="Aptos" panose="020B0004020202020204" pitchFamily="34" charset="0"/>
                <a:cs typeface="Times New Roman" panose="02020603050405020304" pitchFamily="18" charset="0"/>
              </a:rPr>
              <a:t>: Facebook does not currently allow users to add alt text to the cover image for events; therefore, do not include any information in the cover image that is not included elsewhere in the title or description</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Additionally, avoid using GIFs as cover images for events</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33</a:t>
            </a:fld>
            <a:endParaRPr lang="en-US" dirty="0">
              <a:solidFill>
                <a:schemeClr val="tx1"/>
              </a:solidFill>
            </a:endParaRPr>
          </a:p>
        </p:txBody>
      </p:sp>
    </p:spTree>
    <p:extLst>
      <p:ext uri="{BB962C8B-B14F-4D97-AF65-F5344CB8AC3E}">
        <p14:creationId xmlns:p14="http://schemas.microsoft.com/office/powerpoint/2010/main" val="2501141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Facebook (2)</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1260345"/>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Facebook allows users to customize the background color and design of posts</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If you use this feature, then ensure that there is still an accessible contrast between the text and background colors</a:t>
            </a:r>
          </a:p>
        </p:txBody>
      </p:sp>
      <p:sp>
        <p:nvSpPr>
          <p:cNvPr id="7" name="TextBox 6">
            <a:extLst>
              <a:ext uri="{FF2B5EF4-FFF2-40B4-BE49-F238E27FC236}">
                <a16:creationId xmlns:a16="http://schemas.microsoft.com/office/drawing/2014/main" id="{524C076B-527C-589B-B2D2-F6F360945A7B}"/>
              </a:ext>
            </a:extLst>
          </p:cNvPr>
          <p:cNvSpPr txBox="1"/>
          <p:nvPr/>
        </p:nvSpPr>
        <p:spPr>
          <a:xfrm>
            <a:off x="838200" y="3334469"/>
            <a:ext cx="5907657" cy="2445862"/>
          </a:xfrm>
          <a:prstGeom prst="rect">
            <a:avLst/>
          </a:prstGeom>
          <a:noFill/>
        </p:spPr>
        <p:txBody>
          <a:bodyPr wrap="square" rtlCol="0">
            <a:spAutoFit/>
          </a:bodyPr>
          <a:lstStyle/>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Ensure color contrast accessibility at all points where text overlays the background – if there is doubt as to whether a more complicated background design is accessible, it is best to avoid it</a:t>
            </a:r>
          </a:p>
        </p:txBody>
      </p:sp>
      <p:pic>
        <p:nvPicPr>
          <p:cNvPr id="4" name="Picture 3" descr="The text, IAAF 2024, surrounded by geometric shapes of different colors.">
            <a:extLst>
              <a:ext uri="{FF2B5EF4-FFF2-40B4-BE49-F238E27FC236}">
                <a16:creationId xmlns:a16="http://schemas.microsoft.com/office/drawing/2014/main" id="{9B0944EA-D6A3-F90C-7916-E699CC4ED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62" y="3377599"/>
            <a:ext cx="4130037" cy="244586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34</a:t>
            </a:fld>
            <a:endParaRPr lang="en-US" dirty="0">
              <a:solidFill>
                <a:schemeClr val="tx1"/>
              </a:solidFill>
            </a:endParaRPr>
          </a:p>
        </p:txBody>
      </p:sp>
    </p:spTree>
    <p:extLst>
      <p:ext uri="{BB962C8B-B14F-4D97-AF65-F5344CB8AC3E}">
        <p14:creationId xmlns:p14="http://schemas.microsoft.com/office/powerpoint/2010/main" val="306523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A89C-B175-AC89-F2BF-8A27ACBF1D60}"/>
              </a:ext>
            </a:extLst>
          </p:cNvPr>
          <p:cNvSpPr>
            <a:spLocks noGrp="1"/>
          </p:cNvSpPr>
          <p:nvPr>
            <p:ph type="title"/>
          </p:nvPr>
        </p:nvSpPr>
        <p:spPr/>
        <p:txBody>
          <a:bodyPr/>
          <a:lstStyle/>
          <a:p>
            <a:r>
              <a:rPr lang="en-US">
                <a:cs typeface="Calibri"/>
              </a:rPr>
              <a:t>NPS and Insta Reels</a:t>
            </a:r>
            <a:endParaRPr lang="en-US"/>
          </a:p>
        </p:txBody>
      </p:sp>
      <p:sp>
        <p:nvSpPr>
          <p:cNvPr id="7" name="TextBox 6">
            <a:extLst>
              <a:ext uri="{FF2B5EF4-FFF2-40B4-BE49-F238E27FC236}">
                <a16:creationId xmlns:a16="http://schemas.microsoft.com/office/drawing/2014/main" id="{1CBEAB37-B6C7-9CD5-04FD-F48EC68CECA2}"/>
              </a:ext>
            </a:extLst>
          </p:cNvPr>
          <p:cNvSpPr txBox="1"/>
          <p:nvPr/>
        </p:nvSpPr>
        <p:spPr>
          <a:xfrm>
            <a:off x="-907" y="1872325"/>
            <a:ext cx="3134480" cy="2841034"/>
          </a:xfrm>
          <a:prstGeom prst="rect">
            <a:avLst/>
          </a:prstGeom>
          <a:noFill/>
        </p:spPr>
        <p:txBody>
          <a:bodyPr wrap="square" lIns="91440" tIns="45720" rIns="91440" bIns="45720" rtlCol="0" anchor="t">
            <a:spAutoFit/>
          </a:bodyPr>
          <a:lstStyle/>
          <a:p>
            <a:pPr>
              <a:lnSpc>
                <a:spcPct val="107000"/>
              </a:lnSpc>
            </a:pPr>
            <a:r>
              <a:rPr lang="en-US" sz="2400" kern="100">
                <a:cs typeface="Times New Roman"/>
              </a:rPr>
              <a:t>Instagram, pro &amp; con:</a:t>
            </a:r>
            <a:endParaRPr lang="en-US"/>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hlinkClick r:id="rId3"/>
              </a:rPr>
              <a:t>Instagram supports alt text</a:t>
            </a:r>
            <a:r>
              <a:rPr lang="en-US" sz="2400" kern="100">
                <a:ea typeface="Aptos" panose="020B0004020202020204" pitchFamily="34" charset="0"/>
                <a:cs typeface="Times New Roman"/>
              </a:rPr>
              <a:t>, so that's great.</a:t>
            </a:r>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rPr>
              <a:t>Short form videos (Reels) are a larger challenge.</a:t>
            </a:r>
            <a:endParaRPr lang="en-US" sz="2400" kern="100">
              <a:ea typeface="Aptos" panose="020B0004020202020204" pitchFamily="34" charset="0"/>
              <a:cs typeface="Times New Roman" panose="02020603050405020304" pitchFamily="18" charset="0"/>
            </a:endParaRPr>
          </a:p>
        </p:txBody>
      </p:sp>
      <p:pic>
        <p:nvPicPr>
          <p:cNvPr id="8" name="Picture 7" descr="A park ranger walking with a child on a boardwalk in a forest. Superimposed on the image are the national park service arrowhead logo and text reading &quot;Improving Accessibility in Short-Form Video, Kylie Caesar and Renata Harrison.&quot;">
            <a:extLst>
              <a:ext uri="{FF2B5EF4-FFF2-40B4-BE49-F238E27FC236}">
                <a16:creationId xmlns:a16="http://schemas.microsoft.com/office/drawing/2014/main" id="{BE1094C8-C1AE-A18D-6373-1BC2F9D16514}"/>
              </a:ext>
            </a:extLst>
          </p:cNvPr>
          <p:cNvPicPr>
            <a:picLocks noChangeAspect="1"/>
          </p:cNvPicPr>
          <p:nvPr/>
        </p:nvPicPr>
        <p:blipFill>
          <a:blip r:embed="rId4"/>
          <a:stretch>
            <a:fillRect/>
          </a:stretch>
        </p:blipFill>
        <p:spPr>
          <a:xfrm>
            <a:off x="3130704" y="1714499"/>
            <a:ext cx="9060234" cy="5143501"/>
          </a:xfrm>
          <a:prstGeom prst="rect">
            <a:avLst/>
          </a:prstGeom>
        </p:spPr>
      </p:pic>
      <p:sp>
        <p:nvSpPr>
          <p:cNvPr id="5" name="Slide Number Placeholder 4">
            <a:extLst>
              <a:ext uri="{FF2B5EF4-FFF2-40B4-BE49-F238E27FC236}">
                <a16:creationId xmlns:a16="http://schemas.microsoft.com/office/drawing/2014/main" id="{247ED734-1D36-CE13-D934-E4BCEBC3A27E}"/>
              </a:ext>
            </a:extLst>
          </p:cNvPr>
          <p:cNvSpPr>
            <a:spLocks noGrp="1"/>
          </p:cNvSpPr>
          <p:nvPr>
            <p:ph type="sldNum" sz="quarter" idx="12"/>
          </p:nvPr>
        </p:nvSpPr>
        <p:spPr/>
        <p:txBody>
          <a:bodyPr/>
          <a:lstStyle/>
          <a:p>
            <a:fld id="{8DC63C13-3CB5-41DF-87A9-439A56BB01FD}" type="slidenum">
              <a:rPr lang="en-US"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219833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A89C-B175-AC89-F2BF-8A27ACBF1D60}"/>
              </a:ext>
            </a:extLst>
          </p:cNvPr>
          <p:cNvSpPr>
            <a:spLocks noGrp="1"/>
          </p:cNvSpPr>
          <p:nvPr>
            <p:ph type="title"/>
          </p:nvPr>
        </p:nvSpPr>
        <p:spPr/>
        <p:txBody>
          <a:bodyPr/>
          <a:lstStyle/>
          <a:p>
            <a:r>
              <a:rPr lang="en-US">
                <a:cs typeface="Calibri"/>
              </a:rPr>
              <a:t>NPS and Reels: Why?</a:t>
            </a:r>
            <a:endParaRPr lang="en-US"/>
          </a:p>
        </p:txBody>
      </p:sp>
      <p:sp>
        <p:nvSpPr>
          <p:cNvPr id="4" name="TextBox 3">
            <a:extLst>
              <a:ext uri="{FF2B5EF4-FFF2-40B4-BE49-F238E27FC236}">
                <a16:creationId xmlns:a16="http://schemas.microsoft.com/office/drawing/2014/main" id="{8D0A1260-D82E-844E-CF40-C7677DE35BB0}"/>
              </a:ext>
            </a:extLst>
          </p:cNvPr>
          <p:cNvSpPr txBox="1"/>
          <p:nvPr/>
        </p:nvSpPr>
        <p:spPr>
          <a:xfrm>
            <a:off x="293914" y="1999324"/>
            <a:ext cx="5254171" cy="1852880"/>
          </a:xfrm>
          <a:prstGeom prst="rect">
            <a:avLst/>
          </a:prstGeom>
          <a:noFill/>
        </p:spPr>
        <p:txBody>
          <a:bodyPr wrap="square" lIns="91440" tIns="45720" rIns="91440" bIns="45720" rtlCol="0" anchor="t">
            <a:spAutoFit/>
          </a:bodyPr>
          <a:lstStyle/>
          <a:p>
            <a:r>
              <a:rPr lang="en-US" sz="2400" kern="100">
                <a:ea typeface="+mn-lt"/>
                <a:cs typeface="+mn-lt"/>
              </a:rPr>
              <a:t>"Reels are like an inside joke, you can't really tell what's going on until you see it yourself!"</a:t>
            </a:r>
            <a:endParaRPr lang="en-US" sz="2400"/>
          </a:p>
          <a:p>
            <a:pPr marL="285750" indent="-285750">
              <a:buFont typeface="Calibri"/>
              <a:buChar char="-"/>
            </a:pPr>
            <a:r>
              <a:rPr lang="en-US" sz="2400" kern="100">
                <a:ea typeface="Aptos" panose="020B0004020202020204" pitchFamily="34" charset="0"/>
                <a:cs typeface="Calibri"/>
              </a:rPr>
              <a:t>Anonymous NPS employee</a:t>
            </a:r>
          </a:p>
          <a:p>
            <a:pPr>
              <a:lnSpc>
                <a:spcPct val="107000"/>
              </a:lnSpc>
            </a:pPr>
            <a:endParaRPr lang="en-US" kern="10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BEAB37-B6C7-9CD5-04FD-F48EC68CECA2}"/>
              </a:ext>
            </a:extLst>
          </p:cNvPr>
          <p:cNvSpPr txBox="1"/>
          <p:nvPr/>
        </p:nvSpPr>
        <p:spPr>
          <a:xfrm>
            <a:off x="6099629" y="1999325"/>
            <a:ext cx="5254171" cy="4068871"/>
          </a:xfrm>
          <a:prstGeom prst="rect">
            <a:avLst/>
          </a:prstGeom>
          <a:noFill/>
        </p:spPr>
        <p:txBody>
          <a:bodyPr wrap="square" lIns="91440" tIns="45720" rIns="91440" bIns="45720" rtlCol="0" anchor="t">
            <a:spAutoFit/>
          </a:bodyPr>
          <a:lstStyle/>
          <a:p>
            <a:r>
              <a:rPr lang="en-US" sz="2400" kern="100">
                <a:ea typeface="+mn-lt"/>
                <a:cs typeface="+mn-lt"/>
              </a:rPr>
              <a:t>"All audiences should be able to experience our content. </a:t>
            </a:r>
            <a:r>
              <a:rPr lang="en-US" sz="2400" b="1" kern="100">
                <a:ea typeface="+mn-lt"/>
                <a:cs typeface="+mn-lt"/>
              </a:rPr>
              <a:t>A written text description of video content is only acceptable if that video has no sound, like a GIF. </a:t>
            </a:r>
            <a:r>
              <a:rPr lang="en-US" sz="2400" kern="100">
                <a:ea typeface="+mn-lt"/>
                <a:cs typeface="+mn-lt"/>
              </a:rPr>
              <a:t>Audio description is necessary so a person that is blind or low vision can understand what is being shown.”</a:t>
            </a:r>
            <a:endParaRPr lang="en-US" sz="2400">
              <a:cs typeface="Calibri" panose="020F0502020204030204"/>
            </a:endParaRPr>
          </a:p>
          <a:p>
            <a:endParaRPr lang="en-US" sz="2400" kern="100">
              <a:ea typeface="+mn-lt"/>
              <a:cs typeface="+mn-lt"/>
            </a:endParaRPr>
          </a:p>
          <a:p>
            <a:r>
              <a:rPr lang="en-US" sz="2400" kern="100">
                <a:ea typeface="+mn-lt"/>
                <a:cs typeface="+mn-lt"/>
              </a:rPr>
              <a:t>Matt Turner (NPS national social media lead)</a:t>
            </a:r>
            <a:endParaRPr lang="en-US" sz="2400" kern="100">
              <a:cs typeface="Calibri"/>
            </a:endParaRPr>
          </a:p>
          <a:p>
            <a:pPr>
              <a:lnSpc>
                <a:spcPct val="107000"/>
              </a:lnSpc>
            </a:pPr>
            <a:endParaRPr lang="en-US" kern="10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E3E0832-3D0F-9180-1E81-E38DB54DCE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485" y="3624262"/>
            <a:ext cx="5181600" cy="2914650"/>
          </a:xfrm>
          <a:prstGeom prst="rect">
            <a:avLst/>
          </a:prstGeom>
          <a:noFill/>
        </p:spPr>
      </p:pic>
      <p:sp>
        <p:nvSpPr>
          <p:cNvPr id="5" name="Slide Number Placeholder 4">
            <a:extLst>
              <a:ext uri="{FF2B5EF4-FFF2-40B4-BE49-F238E27FC236}">
                <a16:creationId xmlns:a16="http://schemas.microsoft.com/office/drawing/2014/main" id="{247ED734-1D36-CE13-D934-E4BCEBC3A27E}"/>
              </a:ext>
            </a:extLst>
          </p:cNvPr>
          <p:cNvSpPr>
            <a:spLocks noGrp="1"/>
          </p:cNvSpPr>
          <p:nvPr>
            <p:ph type="sldNum" sz="quarter" idx="12"/>
          </p:nvPr>
        </p:nvSpPr>
        <p:spPr/>
        <p:txBody>
          <a:bodyPr/>
          <a:lstStyle/>
          <a:p>
            <a:fld id="{8DC63C13-3CB5-41DF-87A9-439A56BB01FD}" type="slidenum">
              <a:rPr lang="en-US" smtClean="0">
                <a:solidFill>
                  <a:schemeClr val="tx1"/>
                </a:solidFill>
              </a:rPr>
              <a:t>36</a:t>
            </a:fld>
            <a:endParaRPr lang="en-US" dirty="0">
              <a:solidFill>
                <a:schemeClr val="tx1"/>
              </a:solidFill>
            </a:endParaRPr>
          </a:p>
        </p:txBody>
      </p:sp>
    </p:spTree>
    <p:extLst>
      <p:ext uri="{BB962C8B-B14F-4D97-AF65-F5344CB8AC3E}">
        <p14:creationId xmlns:p14="http://schemas.microsoft.com/office/powerpoint/2010/main" val="3134827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A89C-B175-AC89-F2BF-8A27ACBF1D60}"/>
              </a:ext>
            </a:extLst>
          </p:cNvPr>
          <p:cNvSpPr>
            <a:spLocks noGrp="1"/>
          </p:cNvSpPr>
          <p:nvPr>
            <p:ph type="title"/>
          </p:nvPr>
        </p:nvSpPr>
        <p:spPr/>
        <p:txBody>
          <a:bodyPr/>
          <a:lstStyle/>
          <a:p>
            <a:r>
              <a:rPr lang="en-US">
                <a:cs typeface="Calibri"/>
              </a:rPr>
              <a:t>NPS and Reels: How</a:t>
            </a:r>
            <a:endParaRPr lang="en-US"/>
          </a:p>
        </p:txBody>
      </p:sp>
      <p:sp>
        <p:nvSpPr>
          <p:cNvPr id="7" name="TextBox 6">
            <a:extLst>
              <a:ext uri="{FF2B5EF4-FFF2-40B4-BE49-F238E27FC236}">
                <a16:creationId xmlns:a16="http://schemas.microsoft.com/office/drawing/2014/main" id="{1CBEAB37-B6C7-9CD5-04FD-F48EC68CECA2}"/>
              </a:ext>
            </a:extLst>
          </p:cNvPr>
          <p:cNvSpPr txBox="1"/>
          <p:nvPr/>
        </p:nvSpPr>
        <p:spPr>
          <a:xfrm>
            <a:off x="224367" y="1916171"/>
            <a:ext cx="4894338" cy="2445862"/>
          </a:xfrm>
          <a:prstGeom prst="rect">
            <a:avLst/>
          </a:prstGeom>
          <a:noFill/>
        </p:spPr>
        <p:txBody>
          <a:bodyPr wrap="square" lIns="91440" tIns="45720" rIns="91440" bIns="45720" rtlCol="0" anchor="t">
            <a:spAutoFit/>
          </a:bodyPr>
          <a:lstStyle/>
          <a:p>
            <a:pPr>
              <a:lnSpc>
                <a:spcPct val="107000"/>
              </a:lnSpc>
            </a:pPr>
            <a:r>
              <a:rPr lang="en-US" sz="2400" kern="100">
                <a:cs typeface="Times New Roman"/>
              </a:rPr>
              <a:t>In NPS, we recommend two methods:</a:t>
            </a:r>
            <a:endParaRPr lang="en-US"/>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rPr>
              <a:t>Plan ahead to build description into main audio</a:t>
            </a:r>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rPr>
              <a:t>Make an audio-described version, upload to NPS.gov, link in bio</a:t>
            </a:r>
            <a:endParaRPr lang="en-US" sz="2400" kern="100">
              <a:ea typeface="Aptos" panose="020B0004020202020204" pitchFamily="34" charset="0"/>
              <a:cs typeface="Times New Roman" panose="02020603050405020304" pitchFamily="18" charset="0"/>
            </a:endParaRPr>
          </a:p>
        </p:txBody>
      </p:sp>
      <p:pic>
        <p:nvPicPr>
          <p:cNvPr id="3" name="Picture 2" descr="Screenshot of Death Valley National Park's Instagram account, with focus on the park bio and a link to the park's website.">
            <a:extLst>
              <a:ext uri="{FF2B5EF4-FFF2-40B4-BE49-F238E27FC236}">
                <a16:creationId xmlns:a16="http://schemas.microsoft.com/office/drawing/2014/main" id="{976BBCBC-577E-A967-92FF-58F63C906232}"/>
              </a:ext>
            </a:extLst>
          </p:cNvPr>
          <p:cNvPicPr>
            <a:picLocks noChangeAspect="1"/>
          </p:cNvPicPr>
          <p:nvPr/>
        </p:nvPicPr>
        <p:blipFill>
          <a:blip r:embed="rId3"/>
          <a:stretch>
            <a:fillRect/>
          </a:stretch>
        </p:blipFill>
        <p:spPr>
          <a:xfrm>
            <a:off x="257176" y="4610100"/>
            <a:ext cx="6648450" cy="2247900"/>
          </a:xfrm>
          <a:prstGeom prst="rect">
            <a:avLst/>
          </a:prstGeom>
        </p:spPr>
      </p:pic>
      <p:pic>
        <p:nvPicPr>
          <p:cNvPr id="4" name="Picture 3" descr="Screenshot of a video player on NPS.gov with a red box drawn around the Audio Description and Closed Caption buttons visible along the bottom of the player interface.">
            <a:extLst>
              <a:ext uri="{FF2B5EF4-FFF2-40B4-BE49-F238E27FC236}">
                <a16:creationId xmlns:a16="http://schemas.microsoft.com/office/drawing/2014/main" id="{89D9C8C2-FDE1-A15C-A8EC-E6A4DDF951E9}"/>
              </a:ext>
            </a:extLst>
          </p:cNvPr>
          <p:cNvPicPr>
            <a:picLocks noChangeAspect="1"/>
          </p:cNvPicPr>
          <p:nvPr/>
        </p:nvPicPr>
        <p:blipFill>
          <a:blip r:embed="rId4"/>
          <a:stretch>
            <a:fillRect/>
          </a:stretch>
        </p:blipFill>
        <p:spPr>
          <a:xfrm>
            <a:off x="6237440" y="1788584"/>
            <a:ext cx="5880917" cy="3744470"/>
          </a:xfrm>
          <a:prstGeom prst="rect">
            <a:avLst/>
          </a:prstGeom>
        </p:spPr>
      </p:pic>
      <p:sp>
        <p:nvSpPr>
          <p:cNvPr id="5" name="Slide Number Placeholder 4">
            <a:extLst>
              <a:ext uri="{FF2B5EF4-FFF2-40B4-BE49-F238E27FC236}">
                <a16:creationId xmlns:a16="http://schemas.microsoft.com/office/drawing/2014/main" id="{247ED734-1D36-CE13-D934-E4BCEBC3A27E}"/>
              </a:ext>
            </a:extLst>
          </p:cNvPr>
          <p:cNvSpPr>
            <a:spLocks noGrp="1"/>
          </p:cNvSpPr>
          <p:nvPr>
            <p:ph type="sldNum" sz="quarter" idx="12"/>
          </p:nvPr>
        </p:nvSpPr>
        <p:spPr/>
        <p:txBody>
          <a:bodyPr/>
          <a:lstStyle/>
          <a:p>
            <a:fld id="{8DC63C13-3CB5-41DF-87A9-439A56BB01FD}" type="slidenum">
              <a:rPr lang="en-US" smtClean="0">
                <a:solidFill>
                  <a:schemeClr val="tx1"/>
                </a:solidFill>
              </a:rPr>
              <a:t>37</a:t>
            </a:fld>
            <a:endParaRPr lang="en-US" dirty="0">
              <a:solidFill>
                <a:schemeClr val="tx1"/>
              </a:solidFill>
            </a:endParaRPr>
          </a:p>
        </p:txBody>
      </p:sp>
    </p:spTree>
    <p:extLst>
      <p:ext uri="{BB962C8B-B14F-4D97-AF65-F5344CB8AC3E}">
        <p14:creationId xmlns:p14="http://schemas.microsoft.com/office/powerpoint/2010/main" val="2391512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A89C-B175-AC89-F2BF-8A27ACBF1D60}"/>
              </a:ext>
            </a:extLst>
          </p:cNvPr>
          <p:cNvSpPr>
            <a:spLocks noGrp="1"/>
          </p:cNvSpPr>
          <p:nvPr>
            <p:ph type="title"/>
          </p:nvPr>
        </p:nvSpPr>
        <p:spPr/>
        <p:txBody>
          <a:bodyPr/>
          <a:lstStyle/>
          <a:p>
            <a:r>
              <a:rPr lang="en-US">
                <a:cs typeface="Calibri"/>
              </a:rPr>
              <a:t>NPS and Reels: Examples</a:t>
            </a:r>
            <a:endParaRPr lang="en-US"/>
          </a:p>
        </p:txBody>
      </p:sp>
      <p:sp>
        <p:nvSpPr>
          <p:cNvPr id="5" name="Slide Number Placeholder 4">
            <a:extLst>
              <a:ext uri="{FF2B5EF4-FFF2-40B4-BE49-F238E27FC236}">
                <a16:creationId xmlns:a16="http://schemas.microsoft.com/office/drawing/2014/main" id="{247ED734-1D36-CE13-D934-E4BCEBC3A27E}"/>
              </a:ext>
            </a:extLst>
          </p:cNvPr>
          <p:cNvSpPr>
            <a:spLocks noGrp="1"/>
          </p:cNvSpPr>
          <p:nvPr>
            <p:ph type="sldNum" sz="quarter" idx="12"/>
          </p:nvPr>
        </p:nvSpPr>
        <p:spPr/>
        <p:txBody>
          <a:bodyPr/>
          <a:lstStyle/>
          <a:p>
            <a:fld id="{8DC63C13-3CB5-41DF-87A9-439A56BB01FD}" type="slidenum">
              <a:rPr lang="en-US" smtClean="0">
                <a:solidFill>
                  <a:schemeClr val="tx1"/>
                </a:solidFill>
              </a:rPr>
              <a:t>38</a:t>
            </a:fld>
            <a:endParaRPr lang="en-US" dirty="0">
              <a:solidFill>
                <a:schemeClr val="tx1"/>
              </a:solidFill>
            </a:endParaRPr>
          </a:p>
        </p:txBody>
      </p:sp>
      <p:sp>
        <p:nvSpPr>
          <p:cNvPr id="7" name="TextBox 6">
            <a:extLst>
              <a:ext uri="{FF2B5EF4-FFF2-40B4-BE49-F238E27FC236}">
                <a16:creationId xmlns:a16="http://schemas.microsoft.com/office/drawing/2014/main" id="{1CBEAB37-B6C7-9CD5-04FD-F48EC68CECA2}"/>
              </a:ext>
            </a:extLst>
          </p:cNvPr>
          <p:cNvSpPr txBox="1"/>
          <p:nvPr/>
        </p:nvSpPr>
        <p:spPr>
          <a:xfrm>
            <a:off x="838200" y="2117254"/>
            <a:ext cx="10515598" cy="2050690"/>
          </a:xfrm>
          <a:prstGeom prst="rect">
            <a:avLst/>
          </a:prstGeom>
          <a:noFill/>
        </p:spPr>
        <p:txBody>
          <a:bodyPr wrap="square" lIns="91440" tIns="45720" rIns="91440" bIns="45720" rtlCol="0" anchor="t">
            <a:spAutoFit/>
          </a:bodyPr>
          <a:lstStyle/>
          <a:p>
            <a:pPr>
              <a:lnSpc>
                <a:spcPct val="107000"/>
              </a:lnSpc>
            </a:pPr>
            <a:r>
              <a:rPr lang="en-US" sz="2400" kern="100">
                <a:cs typeface="Times New Roman"/>
              </a:rPr>
              <a:t>Watch &amp; listen for yourself:</a:t>
            </a:r>
          </a:p>
          <a:p>
            <a:pPr>
              <a:lnSpc>
                <a:spcPct val="107000"/>
              </a:lnSpc>
            </a:pPr>
            <a:endParaRPr lang="en-US" sz="2400" kern="100">
              <a:cs typeface="Times New Roman"/>
            </a:endParaRPr>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hlinkClick r:id="rId3"/>
              </a:rPr>
              <a:t>Crown of the Continent Research Learning Center</a:t>
            </a:r>
            <a:endParaRPr lang="en-US" sz="2400" kern="100">
              <a:ea typeface="Aptos" panose="020B0004020202020204" pitchFamily="34" charset="0"/>
              <a:cs typeface="Times New Roman"/>
            </a:endParaRPr>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hlinkClick r:id="rId4"/>
              </a:rPr>
              <a:t>Glacier National Park</a:t>
            </a:r>
            <a:endParaRPr lang="en-US" sz="2400" kern="100">
              <a:ea typeface="Aptos" panose="020B000402020202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en-US" sz="2400" kern="100">
                <a:ea typeface="Aptos" panose="020B0004020202020204" pitchFamily="34" charset="0"/>
                <a:cs typeface="Times New Roman"/>
                <a:hlinkClick r:id="rId5"/>
              </a:rPr>
              <a:t>Zion National Park</a:t>
            </a:r>
            <a:endParaRPr lang="en-US" sz="2400" kern="100">
              <a:ea typeface="Aptos" panose="020B0004020202020204" pitchFamily="34" charset="0"/>
              <a:cs typeface="Times New Roman" panose="02020603050405020304" pitchFamily="18" charset="0"/>
            </a:endParaRPr>
          </a:p>
        </p:txBody>
      </p:sp>
      <p:pic>
        <p:nvPicPr>
          <p:cNvPr id="3" name="Picture 2" descr="National Park Service logo ">
            <a:extLst>
              <a:ext uri="{FF2B5EF4-FFF2-40B4-BE49-F238E27FC236}">
                <a16:creationId xmlns:a16="http://schemas.microsoft.com/office/drawing/2014/main" id="{69818181-9326-FDC2-B7FA-8D7A5849D0AD}"/>
              </a:ext>
            </a:extLst>
          </p:cNvPr>
          <p:cNvPicPr>
            <a:picLocks noChangeAspect="1"/>
          </p:cNvPicPr>
          <p:nvPr/>
        </p:nvPicPr>
        <p:blipFill>
          <a:blip r:embed="rId6"/>
          <a:stretch>
            <a:fillRect/>
          </a:stretch>
        </p:blipFill>
        <p:spPr>
          <a:xfrm>
            <a:off x="7010400" y="3142599"/>
            <a:ext cx="5181600" cy="2914650"/>
          </a:xfrm>
          <a:prstGeom prst="rect">
            <a:avLst/>
          </a:prstGeom>
          <a:noFill/>
        </p:spPr>
      </p:pic>
    </p:spTree>
    <p:extLst>
      <p:ext uri="{BB962C8B-B14F-4D97-AF65-F5344CB8AC3E}">
        <p14:creationId xmlns:p14="http://schemas.microsoft.com/office/powerpoint/2010/main" val="3802565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C8CE99-009A-AEB6-1316-56AD8809C4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4260" y="115330"/>
            <a:ext cx="1240237" cy="1478692"/>
          </a:xfrm>
          <a:prstGeom prst="rect">
            <a:avLst/>
          </a:prstGeom>
        </p:spPr>
      </p:pic>
      <p:sp>
        <p:nvSpPr>
          <p:cNvPr id="2" name="Title 1">
            <a:extLst>
              <a:ext uri="{FF2B5EF4-FFF2-40B4-BE49-F238E27FC236}">
                <a16:creationId xmlns:a16="http://schemas.microsoft.com/office/drawing/2014/main" id="{2D211A7D-50E8-198E-58FD-F6B7A0707429}"/>
              </a:ext>
            </a:extLst>
          </p:cNvPr>
          <p:cNvSpPr>
            <a:spLocks noGrp="1"/>
          </p:cNvSpPr>
          <p:nvPr>
            <p:ph type="title"/>
          </p:nvPr>
        </p:nvSpPr>
        <p:spPr/>
        <p:txBody>
          <a:bodyPr/>
          <a:lstStyle/>
          <a:p>
            <a:r>
              <a:rPr lang="en-US" sz="4400">
                <a:cs typeface="Calibri"/>
              </a:rPr>
              <a:t>USFWS on Instagram (1)</a:t>
            </a:r>
            <a:endParaRPr lang="en-US"/>
          </a:p>
        </p:txBody>
      </p:sp>
      <p:sp>
        <p:nvSpPr>
          <p:cNvPr id="15" name="TextBox 14">
            <a:extLst>
              <a:ext uri="{FF2B5EF4-FFF2-40B4-BE49-F238E27FC236}">
                <a16:creationId xmlns:a16="http://schemas.microsoft.com/office/drawing/2014/main" id="{123686B0-B7B3-D4ED-DAB8-1829CFB929E0}"/>
              </a:ext>
            </a:extLst>
          </p:cNvPr>
          <p:cNvSpPr txBox="1"/>
          <p:nvPr/>
        </p:nvSpPr>
        <p:spPr>
          <a:xfrm>
            <a:off x="333633" y="2003984"/>
            <a:ext cx="5881816" cy="4622356"/>
          </a:xfrm>
          <a:prstGeom prst="rect">
            <a:avLst/>
          </a:prstGeom>
          <a:noFill/>
        </p:spPr>
        <p:txBody>
          <a:bodyPr wrap="square" lIns="91440" tIns="45720" rIns="91440" bIns="45720" rtlCol="0" anchor="t">
            <a:spAutoFit/>
          </a:bodyPr>
          <a:lstStyle/>
          <a:p>
            <a:pPr marL="285750" indent="-285750">
              <a:lnSpc>
                <a:spcPct val="107000"/>
              </a:lnSpc>
              <a:buFont typeface="Arial" panose="020B0604020202020204" pitchFamily="34" charset="0"/>
              <a:buChar char="•"/>
            </a:pPr>
            <a:r>
              <a:rPr lang="en-US" sz="2000" kern="100" dirty="0">
                <a:latin typeface="Calibri"/>
                <a:cs typeface="Times New Roman"/>
              </a:rPr>
              <a:t>Why is accessibility so crucial in Social Media?</a:t>
            </a:r>
            <a:endParaRPr lang="en-US" sz="2000" kern="100" dirty="0">
              <a:cs typeface="Times New Roman"/>
            </a:endParaRPr>
          </a:p>
          <a:p>
            <a:pPr marL="742950" lvl="1" indent="-285750">
              <a:lnSpc>
                <a:spcPct val="107000"/>
              </a:lnSpc>
              <a:buFont typeface="Arial" panose="020B0604020202020204" pitchFamily="34" charset="0"/>
              <a:buChar char="•"/>
            </a:pPr>
            <a:r>
              <a:rPr lang="en-US" sz="2000" b="1" kern="100" dirty="0">
                <a:cs typeface="Times New Roman"/>
              </a:rPr>
              <a:t>70% or America is on social media</a:t>
            </a:r>
          </a:p>
          <a:p>
            <a:pPr marL="1200150" indent="-285750">
              <a:lnSpc>
                <a:spcPct val="107000"/>
              </a:lnSpc>
              <a:buFont typeface="Arial" panose="020B0604020202020204" pitchFamily="34" charset="0"/>
              <a:buChar char="•"/>
            </a:pPr>
            <a:r>
              <a:rPr lang="en-US" sz="2000" kern="100" dirty="0">
                <a:cs typeface="Times New Roman"/>
              </a:rPr>
              <a:t>6.2 percent of U.S. adults are deaf or have serious difficulty hearing</a:t>
            </a:r>
          </a:p>
          <a:p>
            <a:pPr marL="1200150" lvl="2" indent="-285750">
              <a:lnSpc>
                <a:spcPct val="107000"/>
              </a:lnSpc>
              <a:buFont typeface="Arial" panose="020B0604020202020204" pitchFamily="34" charset="0"/>
              <a:buChar char="•"/>
            </a:pPr>
            <a:r>
              <a:rPr lang="en-US" sz="2000" kern="100" dirty="0">
                <a:cs typeface="Calibri"/>
              </a:rPr>
              <a:t>5.5 percent of U.S. adults have a vision disability with blindness or serious difficulty seeing even when wearing glasses</a:t>
            </a:r>
            <a:br>
              <a:rPr lang="en-US" sz="1600" dirty="0"/>
            </a:br>
            <a:endParaRPr lang="en-US" sz="1600" dirty="0">
              <a:cs typeface="Calibri" panose="020F0502020204030204"/>
            </a:endParaRPr>
          </a:p>
          <a:p>
            <a:pPr marL="285750" indent="-285750">
              <a:lnSpc>
                <a:spcPct val="107000"/>
              </a:lnSpc>
              <a:buFont typeface="Arial" panose="020B0604020202020204" pitchFamily="34" charset="0"/>
              <a:buChar char="•"/>
            </a:pPr>
            <a:r>
              <a:rPr lang="en-US" sz="2000" kern="100" dirty="0">
                <a:cs typeface="Times New Roman"/>
              </a:rPr>
              <a:t>Future Considerations:</a:t>
            </a:r>
            <a:endParaRPr lang="en-US" sz="2000" dirty="0">
              <a:cs typeface="Calibri"/>
            </a:endParaRPr>
          </a:p>
          <a:p>
            <a:pPr marL="742950" lvl="1" indent="-285750">
              <a:lnSpc>
                <a:spcPct val="107000"/>
              </a:lnSpc>
              <a:buFont typeface="Arial" panose="020B0604020202020204" pitchFamily="34" charset="0"/>
              <a:buChar char="•"/>
            </a:pPr>
            <a:r>
              <a:rPr lang="en-US" sz="2000" kern="100" dirty="0">
                <a:cs typeface="Times New Roman"/>
              </a:rPr>
              <a:t>AI tools are making editing, audio descriptions, and transcripts seamless</a:t>
            </a:r>
          </a:p>
          <a:p>
            <a:pPr marL="742950" lvl="1" indent="-285750">
              <a:lnSpc>
                <a:spcPct val="107000"/>
              </a:lnSpc>
              <a:buFont typeface="Arial" panose="020B0604020202020204" pitchFamily="34" charset="0"/>
              <a:buChar char="•"/>
            </a:pPr>
            <a:r>
              <a:rPr lang="en-US" sz="2000" kern="100" dirty="0">
                <a:cs typeface="Times New Roman"/>
              </a:rPr>
              <a:t>More and more video players have built in accessibility</a:t>
            </a:r>
          </a:p>
          <a:p>
            <a:pPr marL="742950" lvl="1" indent="-285750">
              <a:lnSpc>
                <a:spcPct val="107000"/>
              </a:lnSpc>
              <a:buFont typeface="Arial" panose="020B0604020202020204" pitchFamily="34" charset="0"/>
              <a:buChar char="•"/>
            </a:pPr>
            <a:endParaRPr lang="en-US" sz="2000" kern="100" dirty="0">
              <a:cs typeface="Times New Roman"/>
            </a:endParaRPr>
          </a:p>
        </p:txBody>
      </p:sp>
      <p:pic>
        <p:nvPicPr>
          <p:cNvPr id="18" name="Picture 17" descr="Pileated woodpecker perched on a downed tree.">
            <a:extLst>
              <a:ext uri="{FF2B5EF4-FFF2-40B4-BE49-F238E27FC236}">
                <a16:creationId xmlns:a16="http://schemas.microsoft.com/office/drawing/2014/main" id="{81F1C55B-940F-F304-6FC3-65CE5AEE4FE5}"/>
              </a:ext>
            </a:extLst>
          </p:cNvPr>
          <p:cNvPicPr>
            <a:picLocks noChangeAspect="1"/>
          </p:cNvPicPr>
          <p:nvPr/>
        </p:nvPicPr>
        <p:blipFill>
          <a:blip r:embed="rId4"/>
          <a:srcRect l="12579" t="4529" r="20966" b="10222"/>
          <a:stretch/>
        </p:blipFill>
        <p:spPr>
          <a:xfrm>
            <a:off x="6619711" y="1876167"/>
            <a:ext cx="5379981" cy="4852601"/>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B89495BB-DF9E-585A-10E1-68A30901AA1A}"/>
              </a:ext>
            </a:extLst>
          </p:cNvPr>
          <p:cNvSpPr>
            <a:spLocks noGrp="1"/>
          </p:cNvSpPr>
          <p:nvPr>
            <p:ph type="sldNum" sz="quarter" idx="12"/>
          </p:nvPr>
        </p:nvSpPr>
        <p:spPr>
          <a:xfrm>
            <a:off x="-2238117" y="6492875"/>
            <a:ext cx="2743200" cy="365125"/>
          </a:xfrm>
        </p:spPr>
        <p:txBody>
          <a:bodyPr/>
          <a:lstStyle/>
          <a:p>
            <a:fld id="{8DC63C13-3CB5-41DF-87A9-439A56BB01FD}" type="slidenum">
              <a:rPr lang="en-US" smtClean="0">
                <a:solidFill>
                  <a:schemeClr val="tx1"/>
                </a:solidFill>
              </a:rPr>
              <a:t>39</a:t>
            </a:fld>
            <a:endParaRPr lang="en-US" dirty="0">
              <a:solidFill>
                <a:schemeClr val="tx1"/>
              </a:solidFill>
            </a:endParaRPr>
          </a:p>
        </p:txBody>
      </p:sp>
    </p:spTree>
    <p:extLst>
      <p:ext uri="{BB962C8B-B14F-4D97-AF65-F5344CB8AC3E}">
        <p14:creationId xmlns:p14="http://schemas.microsoft.com/office/powerpoint/2010/main" val="7043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73EDF-07E7-35C4-E195-E1E673F5B485}"/>
              </a:ext>
            </a:extLst>
          </p:cNvPr>
          <p:cNvSpPr>
            <a:spLocks noGrp="1"/>
          </p:cNvSpPr>
          <p:nvPr>
            <p:ph type="title"/>
          </p:nvPr>
        </p:nvSpPr>
        <p:spPr>
          <a:xfrm>
            <a:off x="838200" y="188149"/>
            <a:ext cx="10515600" cy="1325563"/>
          </a:xfrm>
        </p:spPr>
        <p:txBody>
          <a:bodyPr anchor="ctr">
            <a:normAutofit/>
          </a:bodyPr>
          <a:lstStyle/>
          <a:p>
            <a:r>
              <a:rPr lang="en-US" dirty="0"/>
              <a:t>Agenda</a:t>
            </a:r>
          </a:p>
        </p:txBody>
      </p:sp>
      <p:sp>
        <p:nvSpPr>
          <p:cNvPr id="4" name="Slide Number Placeholder 3">
            <a:extLst>
              <a:ext uri="{FF2B5EF4-FFF2-40B4-BE49-F238E27FC236}">
                <a16:creationId xmlns:a16="http://schemas.microsoft.com/office/drawing/2014/main" id="{3AD85272-7D99-0E5C-6612-3B26679B2A0C}"/>
              </a:ext>
            </a:extLst>
          </p:cNvPr>
          <p:cNvSpPr>
            <a:spLocks noGrp="1"/>
          </p:cNvSpPr>
          <p:nvPr>
            <p:ph type="sldNum" sz="quarter" idx="12"/>
          </p:nvPr>
        </p:nvSpPr>
        <p:spPr/>
        <p:txBody>
          <a:bodyPr/>
          <a:lstStyle/>
          <a:p>
            <a:fld id="{044A7FE0-3C4D-426E-9D9B-3221EE9FB732}" type="slidenum">
              <a:rPr lang="en-US" smtClean="0">
                <a:solidFill>
                  <a:schemeClr val="bg1"/>
                </a:solidFill>
              </a:rPr>
              <a:t>4</a:t>
            </a:fld>
            <a:endParaRPr lang="en-US" dirty="0">
              <a:solidFill>
                <a:schemeClr val="bg1"/>
              </a:solidFill>
            </a:endParaRPr>
          </a:p>
        </p:txBody>
      </p:sp>
      <p:sp>
        <p:nvSpPr>
          <p:cNvPr id="10" name="Content Placeholder 4">
            <a:extLst>
              <a:ext uri="{FF2B5EF4-FFF2-40B4-BE49-F238E27FC236}">
                <a16:creationId xmlns:a16="http://schemas.microsoft.com/office/drawing/2014/main" id="{349D42CB-8819-96FB-56CC-48267139319E}"/>
              </a:ext>
            </a:extLst>
          </p:cNvPr>
          <p:cNvSpPr txBox="1">
            <a:spLocks/>
          </p:cNvSpPr>
          <p:nvPr/>
        </p:nvSpPr>
        <p:spPr>
          <a:xfrm>
            <a:off x="1166004" y="2093043"/>
            <a:ext cx="10869769"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Calibri" panose="020F050202020403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Calibri" panose="020F050202020403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Calibri" panose="020F050202020403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Introduction to U.S. Access Board</a:t>
            </a:r>
          </a:p>
          <a:p>
            <a:r>
              <a:rPr lang="en-US" dirty="0">
                <a:ea typeface="Calibri"/>
                <a:cs typeface="Calibri"/>
              </a:rPr>
              <a:t>Introduction to NPS and USFWS</a:t>
            </a:r>
          </a:p>
          <a:p>
            <a:r>
              <a:rPr lang="en-US" dirty="0">
                <a:ea typeface="Calibri"/>
                <a:cs typeface="Calibri"/>
              </a:rPr>
              <a:t>Social Media Engagement Strategies </a:t>
            </a:r>
          </a:p>
          <a:p>
            <a:r>
              <a:rPr lang="en-US" dirty="0">
                <a:ea typeface="Calibri"/>
                <a:cs typeface="Calibri"/>
              </a:rPr>
              <a:t>Social Media Resources</a:t>
            </a:r>
          </a:p>
          <a:p>
            <a:r>
              <a:rPr lang="en-US" dirty="0">
                <a:ea typeface="Calibri"/>
                <a:cs typeface="Calibri"/>
              </a:rPr>
              <a:t>Questions and Answers (time permitting)</a:t>
            </a:r>
          </a:p>
          <a:p>
            <a:endParaRPr lang="en-US" dirty="0">
              <a:ea typeface="Calibri"/>
              <a:cs typeface="Calibri"/>
            </a:endParaRPr>
          </a:p>
        </p:txBody>
      </p:sp>
    </p:spTree>
    <p:extLst>
      <p:ext uri="{BB962C8B-B14F-4D97-AF65-F5344CB8AC3E}">
        <p14:creationId xmlns:p14="http://schemas.microsoft.com/office/powerpoint/2010/main" val="1235562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CE613-1300-6CF5-A09D-40D9C80AD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4260" y="115330"/>
            <a:ext cx="1240237" cy="1478692"/>
          </a:xfrm>
          <a:prstGeom prst="rect">
            <a:avLst/>
          </a:prstGeom>
        </p:spPr>
      </p:pic>
      <p:sp>
        <p:nvSpPr>
          <p:cNvPr id="2" name="Title 1">
            <a:extLst>
              <a:ext uri="{FF2B5EF4-FFF2-40B4-BE49-F238E27FC236}">
                <a16:creationId xmlns:a16="http://schemas.microsoft.com/office/drawing/2014/main" id="{111A42C2-E7C9-B0FD-A2D3-B1B6564FBB32}"/>
              </a:ext>
            </a:extLst>
          </p:cNvPr>
          <p:cNvSpPr>
            <a:spLocks noGrp="1"/>
          </p:cNvSpPr>
          <p:nvPr>
            <p:ph type="title"/>
          </p:nvPr>
        </p:nvSpPr>
        <p:spPr/>
        <p:txBody>
          <a:bodyPr/>
          <a:lstStyle/>
          <a:p>
            <a:r>
              <a:rPr lang="en-US">
                <a:cs typeface="Calibri"/>
              </a:rPr>
              <a:t>USFWS on Instagram (2)</a:t>
            </a:r>
            <a:endParaRPr lang="en-US"/>
          </a:p>
        </p:txBody>
      </p:sp>
      <p:sp>
        <p:nvSpPr>
          <p:cNvPr id="4" name="TextBox 3">
            <a:extLst>
              <a:ext uri="{FF2B5EF4-FFF2-40B4-BE49-F238E27FC236}">
                <a16:creationId xmlns:a16="http://schemas.microsoft.com/office/drawing/2014/main" id="{141760C6-E767-F5AB-B94C-CE2E6109B00F}"/>
              </a:ext>
            </a:extLst>
          </p:cNvPr>
          <p:cNvSpPr txBox="1"/>
          <p:nvPr/>
        </p:nvSpPr>
        <p:spPr>
          <a:xfrm>
            <a:off x="220363" y="1942200"/>
            <a:ext cx="4862382" cy="4423647"/>
          </a:xfrm>
          <a:prstGeom prst="rect">
            <a:avLst/>
          </a:prstGeom>
          <a:noFill/>
        </p:spPr>
        <p:txBody>
          <a:bodyPr wrap="square" lIns="91440" tIns="45720" rIns="91440" bIns="45720" rtlCol="0" anchor="t">
            <a:spAutoFit/>
          </a:bodyPr>
          <a:lstStyle/>
          <a:p>
            <a:pPr marL="285750" indent="-285750">
              <a:lnSpc>
                <a:spcPct val="107000"/>
              </a:lnSpc>
              <a:buFont typeface="Arial" panose="020B0604020202020204" pitchFamily="34" charset="0"/>
              <a:buChar char="•"/>
            </a:pPr>
            <a:r>
              <a:rPr lang="en-US" sz="2200" kern="100" dirty="0">
                <a:cs typeface="Times New Roman"/>
              </a:rPr>
              <a:t>USFWS uses alt-text on all still pieces of content on Instagram</a:t>
            </a:r>
          </a:p>
          <a:p>
            <a:pPr marL="285750" indent="-285750">
              <a:lnSpc>
                <a:spcPct val="107000"/>
              </a:lnSpc>
              <a:buFont typeface="Arial" panose="020B0604020202020204" pitchFamily="34" charset="0"/>
              <a:buChar char="•"/>
            </a:pPr>
            <a:r>
              <a:rPr lang="en-US" sz="2200" kern="100" dirty="0">
                <a:cs typeface="Times New Roman"/>
              </a:rPr>
              <a:t>For Reels and videos we provide a link to our Audio Described version in our bio</a:t>
            </a:r>
          </a:p>
          <a:p>
            <a:pPr marL="285750" indent="-285750">
              <a:lnSpc>
                <a:spcPct val="107000"/>
              </a:lnSpc>
              <a:buFont typeface="Arial" panose="020B0604020202020204" pitchFamily="34" charset="0"/>
              <a:buChar char="•"/>
            </a:pPr>
            <a:r>
              <a:rPr lang="en-US" sz="2200" kern="100" dirty="0">
                <a:cs typeface="Times New Roman"/>
              </a:rPr>
              <a:t>We typically also include a video description in the caption as an extra resource</a:t>
            </a:r>
          </a:p>
          <a:p>
            <a:pPr marL="285750" indent="-285750">
              <a:lnSpc>
                <a:spcPct val="107000"/>
              </a:lnSpc>
              <a:buFont typeface="Arial" panose="020B0604020202020204" pitchFamily="34" charset="0"/>
              <a:buChar char="•"/>
            </a:pPr>
            <a:r>
              <a:rPr lang="en-US" sz="2200" kern="100" dirty="0">
                <a:cs typeface="Times New Roman"/>
              </a:rPr>
              <a:t>Planning required to create AD version &amp; ensure partners are compliant</a:t>
            </a:r>
          </a:p>
          <a:p>
            <a:pPr marL="285750" indent="-285750">
              <a:lnSpc>
                <a:spcPct val="107000"/>
              </a:lnSpc>
              <a:buFont typeface="Arial" panose="020B0604020202020204" pitchFamily="34" charset="0"/>
              <a:buChar char="•"/>
            </a:pPr>
            <a:r>
              <a:rPr lang="en-US" sz="2200" kern="100" dirty="0">
                <a:cs typeface="Times New Roman"/>
              </a:rPr>
              <a:t>Mixture of contracted AD and/or creator made</a:t>
            </a:r>
          </a:p>
        </p:txBody>
      </p:sp>
      <p:pic>
        <p:nvPicPr>
          <p:cNvPr id="6" name="Online Media 5" title="Audio Described wildlife refuge staff dance and jingle">
            <a:hlinkClick r:id="" action="ppaction://media"/>
            <a:extLst>
              <a:ext uri="{FF2B5EF4-FFF2-40B4-BE49-F238E27FC236}">
                <a16:creationId xmlns:a16="http://schemas.microsoft.com/office/drawing/2014/main" id="{9A4E53DD-3B11-E803-1192-3E7955C77A8E}"/>
              </a:ext>
            </a:extLst>
          </p:cNvPr>
          <p:cNvPicPr>
            <a:picLocks noGrp="1" noRot="1" noChangeAspect="1"/>
          </p:cNvPicPr>
          <p:nvPr>
            <p:ph idx="1"/>
            <a:videoFile r:link="rId1"/>
          </p:nvPr>
        </p:nvPicPr>
        <p:blipFill>
          <a:blip r:embed="rId4"/>
          <a:stretch>
            <a:fillRect/>
          </a:stretch>
        </p:blipFill>
        <p:spPr>
          <a:xfrm>
            <a:off x="5235580" y="1737755"/>
            <a:ext cx="9115381" cy="5145903"/>
          </a:xfrm>
        </p:spPr>
      </p:pic>
      <p:sp>
        <p:nvSpPr>
          <p:cNvPr id="5" name="Slide Number Placeholder 4">
            <a:extLst>
              <a:ext uri="{FF2B5EF4-FFF2-40B4-BE49-F238E27FC236}">
                <a16:creationId xmlns:a16="http://schemas.microsoft.com/office/drawing/2014/main" id="{5D880E82-9A5B-582A-C434-D6856CCDDE04}"/>
              </a:ext>
            </a:extLst>
          </p:cNvPr>
          <p:cNvSpPr>
            <a:spLocks noGrp="1"/>
          </p:cNvSpPr>
          <p:nvPr>
            <p:ph type="sldNum" sz="quarter" idx="12"/>
          </p:nvPr>
        </p:nvSpPr>
        <p:spPr>
          <a:xfrm>
            <a:off x="-2236470" y="6492875"/>
            <a:ext cx="2743200" cy="365125"/>
          </a:xfrm>
        </p:spPr>
        <p:txBody>
          <a:bodyPr/>
          <a:lstStyle/>
          <a:p>
            <a:fld id="{8DC63C13-3CB5-41DF-87A9-439A56BB01FD}" type="slidenum">
              <a:rPr lang="en-US" dirty="0" smtClean="0">
                <a:solidFill>
                  <a:schemeClr val="tx1"/>
                </a:solidFill>
              </a:rPr>
              <a:t>40</a:t>
            </a:fld>
            <a:endParaRPr lang="en-US" dirty="0">
              <a:solidFill>
                <a:schemeClr val="tx1"/>
              </a:solidFill>
            </a:endParaRPr>
          </a:p>
        </p:txBody>
      </p:sp>
    </p:spTree>
    <p:extLst>
      <p:ext uri="{BB962C8B-B14F-4D97-AF65-F5344CB8AC3E}">
        <p14:creationId xmlns:p14="http://schemas.microsoft.com/office/powerpoint/2010/main" val="2180759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30E70-AC95-1AB7-5DA7-ABEE208D81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4260" y="115330"/>
            <a:ext cx="1240237" cy="1478692"/>
          </a:xfrm>
          <a:prstGeom prst="rect">
            <a:avLst/>
          </a:prstGeom>
        </p:spPr>
      </p:pic>
      <p:sp>
        <p:nvSpPr>
          <p:cNvPr id="2" name="Title 1">
            <a:extLst>
              <a:ext uri="{FF2B5EF4-FFF2-40B4-BE49-F238E27FC236}">
                <a16:creationId xmlns:a16="http://schemas.microsoft.com/office/drawing/2014/main" id="{3A7616A0-04AD-0691-DCEF-7BA0478597A7}"/>
              </a:ext>
            </a:extLst>
          </p:cNvPr>
          <p:cNvSpPr>
            <a:spLocks noGrp="1"/>
          </p:cNvSpPr>
          <p:nvPr>
            <p:ph type="title"/>
          </p:nvPr>
        </p:nvSpPr>
        <p:spPr/>
        <p:txBody>
          <a:bodyPr/>
          <a:lstStyle/>
          <a:p>
            <a:r>
              <a:rPr lang="en-US">
                <a:cs typeface="Calibri"/>
              </a:rPr>
              <a:t>USFWS on Instagram (3)</a:t>
            </a:r>
            <a:endParaRPr lang="en-US"/>
          </a:p>
        </p:txBody>
      </p:sp>
      <p:pic>
        <p:nvPicPr>
          <p:cNvPr id="3" name="Picture 2" descr="The U.S. Fish and Wildlife Instagram page. A white box titled Links with the words hootbio.com/www.fws.gov, Disclaimer and Copyright Information, www.fws.gov/disclaimer, and To View accessible videos with closed captions with link.">
            <a:extLst>
              <a:ext uri="{FF2B5EF4-FFF2-40B4-BE49-F238E27FC236}">
                <a16:creationId xmlns:a16="http://schemas.microsoft.com/office/drawing/2014/main" id="{FFD7BB94-EE75-1B73-2E50-EC88BC8C0968}"/>
              </a:ext>
            </a:extLst>
          </p:cNvPr>
          <p:cNvPicPr>
            <a:picLocks noChangeAspect="1"/>
          </p:cNvPicPr>
          <p:nvPr/>
        </p:nvPicPr>
        <p:blipFill>
          <a:blip r:embed="rId4"/>
          <a:stretch>
            <a:fillRect/>
          </a:stretch>
        </p:blipFill>
        <p:spPr>
          <a:xfrm>
            <a:off x="-4759" y="1711411"/>
            <a:ext cx="6733653" cy="5134232"/>
          </a:xfrm>
          <a:prstGeom prst="rect">
            <a:avLst/>
          </a:prstGeom>
        </p:spPr>
      </p:pic>
      <p:pic>
        <p:nvPicPr>
          <p:cNvPr id="6" name="Online Media 5" title="Audio Described GIF Conversations">
            <a:hlinkClick r:id="" action="ppaction://media"/>
            <a:extLst>
              <a:ext uri="{FF2B5EF4-FFF2-40B4-BE49-F238E27FC236}">
                <a16:creationId xmlns:a16="http://schemas.microsoft.com/office/drawing/2014/main" id="{E55C130E-0739-49D1-99EA-EC5A4F8F3A3E}"/>
              </a:ext>
            </a:extLst>
          </p:cNvPr>
          <p:cNvPicPr>
            <a:picLocks noRot="1" noChangeAspect="1"/>
          </p:cNvPicPr>
          <p:nvPr>
            <a:videoFile r:link="rId1"/>
          </p:nvPr>
        </p:nvPicPr>
        <p:blipFill>
          <a:blip r:embed="rId5"/>
          <a:stretch>
            <a:fillRect/>
          </a:stretch>
        </p:blipFill>
        <p:spPr>
          <a:xfrm>
            <a:off x="6242993" y="1712355"/>
            <a:ext cx="6954795" cy="5146590"/>
          </a:xfrm>
          <a:prstGeom prst="rect">
            <a:avLst/>
          </a:prstGeom>
        </p:spPr>
      </p:pic>
      <p:sp>
        <p:nvSpPr>
          <p:cNvPr id="5" name="Slide Number Placeholder 4">
            <a:extLst>
              <a:ext uri="{FF2B5EF4-FFF2-40B4-BE49-F238E27FC236}">
                <a16:creationId xmlns:a16="http://schemas.microsoft.com/office/drawing/2014/main" id="{EBE29117-6FAB-4711-E273-A5D383D3483A}"/>
              </a:ext>
            </a:extLst>
          </p:cNvPr>
          <p:cNvSpPr>
            <a:spLocks noGrp="1"/>
          </p:cNvSpPr>
          <p:nvPr>
            <p:ph type="sldNum" sz="quarter" idx="12"/>
          </p:nvPr>
        </p:nvSpPr>
        <p:spPr>
          <a:xfrm>
            <a:off x="-2267620" y="6481445"/>
            <a:ext cx="2743200" cy="365125"/>
          </a:xfrm>
        </p:spPr>
        <p:txBody>
          <a:bodyPr/>
          <a:lstStyle/>
          <a:p>
            <a:fld id="{8DC63C13-3CB5-41DF-87A9-439A56BB01FD}" type="slidenum">
              <a:rPr lang="en-US" smtClean="0">
                <a:solidFill>
                  <a:schemeClr val="bg1"/>
                </a:solidFill>
              </a:rPr>
              <a:t>41</a:t>
            </a:fld>
            <a:endParaRPr lang="en-US" dirty="0">
              <a:solidFill>
                <a:schemeClr val="bg1"/>
              </a:solidFill>
            </a:endParaRPr>
          </a:p>
        </p:txBody>
      </p:sp>
    </p:spTree>
    <p:extLst>
      <p:ext uri="{BB962C8B-B14F-4D97-AF65-F5344CB8AC3E}">
        <p14:creationId xmlns:p14="http://schemas.microsoft.com/office/powerpoint/2010/main" val="2110176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p:txBody>
          <a:bodyPr/>
          <a:lstStyle/>
          <a:p>
            <a:r>
              <a:rPr lang="en-US" dirty="0"/>
              <a:t>Social Media Resources</a:t>
            </a: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42</a:t>
            </a:fld>
            <a:endParaRPr lang="en-US" dirty="0"/>
          </a:p>
        </p:txBody>
      </p:sp>
    </p:spTree>
    <p:extLst>
      <p:ext uri="{BB962C8B-B14F-4D97-AF65-F5344CB8AC3E}">
        <p14:creationId xmlns:p14="http://schemas.microsoft.com/office/powerpoint/2010/main" val="1652928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Access Board Social Media</a:t>
            </a:r>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2050690"/>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View examples of accessible social media posts on:</a:t>
            </a: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X (formerly Twitter): </a:t>
            </a:r>
            <a:r>
              <a:rPr lang="en-US" sz="2400" kern="100" dirty="0">
                <a:ea typeface="Aptos" panose="020B0004020202020204" pitchFamily="34" charset="0"/>
                <a:cs typeface="Times New Roman" panose="02020603050405020304" pitchFamily="18" charset="0"/>
                <a:hlinkClick r:id="rId2"/>
              </a:rPr>
              <a:t>@AccessBoard</a:t>
            </a:r>
            <a:endParaRPr lang="en-US" sz="2400" kern="100" dirty="0">
              <a:ea typeface="Aptos" panose="020B000402020202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LinkedIn: </a:t>
            </a:r>
            <a:r>
              <a:rPr lang="en-US" sz="2400" kern="100" dirty="0">
                <a:ea typeface="Aptos" panose="020B0004020202020204" pitchFamily="34" charset="0"/>
                <a:cs typeface="Times New Roman" panose="02020603050405020304" pitchFamily="18" charset="0"/>
                <a:hlinkClick r:id="rId3"/>
              </a:rPr>
              <a:t>@us-access-board</a:t>
            </a:r>
            <a:endParaRPr lang="en-US" sz="2400" kern="100" dirty="0">
              <a:ea typeface="Aptos" panose="020B000402020202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Facebook: </a:t>
            </a:r>
            <a:r>
              <a:rPr lang="en-US" sz="2400" kern="100" dirty="0">
                <a:ea typeface="Aptos" panose="020B0004020202020204" pitchFamily="34" charset="0"/>
                <a:cs typeface="Times New Roman" panose="02020603050405020304" pitchFamily="18" charset="0"/>
                <a:hlinkClick r:id="rId4"/>
              </a:rPr>
              <a:t>@usAccessBoard</a:t>
            </a:r>
            <a:endParaRPr lang="en-US" sz="2400" kern="100" dirty="0">
              <a:ea typeface="Aptos" panose="020B000402020202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YouTube: </a:t>
            </a:r>
            <a:r>
              <a:rPr lang="en-US" sz="2400" kern="100" dirty="0">
                <a:ea typeface="Aptos" panose="020B0004020202020204" pitchFamily="34" charset="0"/>
                <a:cs typeface="Times New Roman" panose="02020603050405020304" pitchFamily="18" charset="0"/>
                <a:hlinkClick r:id="rId5"/>
              </a:rPr>
              <a:t>U.S. Access Board</a:t>
            </a:r>
            <a:endParaRPr lang="en-US" sz="2400" kern="100" dirty="0">
              <a:ea typeface="Aptos" panose="020B0004020202020204" pitchFamily="34" charset="0"/>
              <a:cs typeface="Times New Roman" panose="02020603050405020304" pitchFamily="18" charset="0"/>
            </a:endParaRPr>
          </a:p>
        </p:txBody>
      </p:sp>
      <p:pic>
        <p:nvPicPr>
          <p:cNvPr id="7" name="Picture 6" descr="Close-up of a keyboard focused on a key that says: share.">
            <a:extLst>
              <a:ext uri="{FF2B5EF4-FFF2-40B4-BE49-F238E27FC236}">
                <a16:creationId xmlns:a16="http://schemas.microsoft.com/office/drawing/2014/main" id="{BA837CFF-564F-42E8-8FE8-81781396BF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3504" y="2770600"/>
            <a:ext cx="3940295" cy="2290510"/>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43</a:t>
            </a:fld>
            <a:endParaRPr lang="en-US" dirty="0">
              <a:solidFill>
                <a:schemeClr val="tx1"/>
              </a:solidFill>
            </a:endParaRPr>
          </a:p>
        </p:txBody>
      </p:sp>
    </p:spTree>
    <p:extLst>
      <p:ext uri="{BB962C8B-B14F-4D97-AF65-F5344CB8AC3E}">
        <p14:creationId xmlns:p14="http://schemas.microsoft.com/office/powerpoint/2010/main" val="1383147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cs typeface="Calibri"/>
              </a:rPr>
              <a:t>NPS Social Media</a:t>
            </a:r>
            <a:endParaRPr lang="en-US" dirty="0"/>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597203"/>
          </a:xfrm>
          <a:prstGeom prst="rect">
            <a:avLst/>
          </a:prstGeom>
          <a:noFill/>
        </p:spPr>
        <p:txBody>
          <a:bodyPr wrap="square" rtlCol="0">
            <a:spAutoFit/>
          </a:bodyPr>
          <a:lstStyle/>
          <a:p>
            <a:pPr marL="342900" indent="-342900">
              <a:lnSpc>
                <a:spcPct val="107000"/>
              </a:lnSpc>
              <a:spcBef>
                <a:spcPts val="0"/>
              </a:spcBef>
              <a:buFont typeface="Arial" panose="020B0604020202020204" pitchFamily="34" charset="0"/>
              <a:buChar char="•"/>
            </a:pPr>
            <a:r>
              <a:rPr lang="en-US" sz="2400" dirty="0">
                <a:solidFill>
                  <a:srgbClr val="000000"/>
                </a:solidFill>
                <a:ea typeface="+mn-lt"/>
                <a:cs typeface="+mn-lt"/>
              </a:rPr>
              <a:t>View examples of accessible social media posts on:</a:t>
            </a:r>
            <a:endParaRPr lang="en-US" sz="1200" dirty="0">
              <a:solidFill>
                <a:srgbClr val="FFFFFF"/>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rgbClr val="212529"/>
                </a:solidFill>
                <a:ea typeface="+mn-lt"/>
                <a:cs typeface="+mn-lt"/>
              </a:rPr>
              <a:t>Facebook: </a:t>
            </a:r>
            <a:r>
              <a:rPr lang="en-US" sz="2400" dirty="0">
                <a:solidFill>
                  <a:srgbClr val="212529"/>
                </a:solidFill>
                <a:ea typeface="+mn-lt"/>
                <a:cs typeface="+mn-lt"/>
                <a:hlinkClick r:id="rId2"/>
              </a:rPr>
              <a:t>@NationalParkService</a:t>
            </a:r>
            <a:endParaRPr lang="en-US" sz="2400" dirty="0">
              <a:solidFill>
                <a:srgbClr val="212529"/>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chemeClr val="tx1"/>
                </a:solidFill>
                <a:ea typeface="+mn-lt"/>
                <a:cs typeface="+mn-lt"/>
              </a:rPr>
              <a:t>Instagram:</a:t>
            </a:r>
            <a:r>
              <a:rPr lang="en-US" sz="2400" dirty="0">
                <a:solidFill>
                  <a:srgbClr val="212529"/>
                </a:solidFill>
                <a:ea typeface="+mn-lt"/>
                <a:cs typeface="+mn-lt"/>
              </a:rPr>
              <a:t> </a:t>
            </a:r>
            <a:r>
              <a:rPr lang="en-US" sz="2400" dirty="0">
                <a:solidFill>
                  <a:srgbClr val="212529"/>
                </a:solidFill>
                <a:ea typeface="+mn-lt"/>
                <a:cs typeface="+mn-lt"/>
                <a:hlinkClick r:id="rId3"/>
              </a:rPr>
              <a:t>@NationalParkService</a:t>
            </a:r>
            <a:endParaRPr lang="en-US" sz="2400" dirty="0">
              <a:solidFill>
                <a:srgbClr val="FFFFFF"/>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chemeClr val="tx1"/>
                </a:solidFill>
                <a:ea typeface="+mn-lt"/>
                <a:cs typeface="+mn-lt"/>
              </a:rPr>
              <a:t>X</a:t>
            </a:r>
            <a:r>
              <a:rPr lang="en-US" sz="2400" dirty="0">
                <a:solidFill>
                  <a:srgbClr val="212529"/>
                </a:solidFill>
                <a:ea typeface="+mn-lt"/>
                <a:cs typeface="+mn-lt"/>
              </a:rPr>
              <a:t> (formerly Twitter): </a:t>
            </a:r>
            <a:r>
              <a:rPr lang="en-US" sz="2400" dirty="0">
                <a:solidFill>
                  <a:srgbClr val="212529"/>
                </a:solidFill>
                <a:ea typeface="+mn-lt"/>
                <a:cs typeface="+mn-lt"/>
                <a:hlinkClick r:id="rId4"/>
              </a:rPr>
              <a:t>@NatlParkService</a:t>
            </a:r>
            <a:endParaRPr lang="en-US" sz="2400" dirty="0">
              <a:solidFill>
                <a:srgbClr val="212529"/>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rgbClr val="212529"/>
                </a:solidFill>
                <a:ea typeface="+mn-lt"/>
                <a:cs typeface="+mn-lt"/>
              </a:rPr>
              <a:t>Flickr: </a:t>
            </a:r>
            <a:r>
              <a:rPr lang="en-US" sz="2400" dirty="0">
                <a:solidFill>
                  <a:srgbClr val="212529"/>
                </a:solidFill>
                <a:ea typeface="+mn-lt"/>
                <a:cs typeface="+mn-lt"/>
                <a:hlinkClick r:id="rId5"/>
              </a:rPr>
              <a:t>@NationalParkService</a:t>
            </a:r>
            <a:endParaRPr lang="en-US" sz="2400" dirty="0">
              <a:solidFill>
                <a:srgbClr val="FFFFFF"/>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rgbClr val="212529"/>
                </a:solidFill>
                <a:ea typeface="+mn-lt"/>
                <a:cs typeface="+mn-lt"/>
              </a:rPr>
              <a:t>LinkedIn: </a:t>
            </a:r>
            <a:r>
              <a:rPr lang="en-US" sz="2400" dirty="0">
                <a:solidFill>
                  <a:srgbClr val="212529"/>
                </a:solidFill>
                <a:ea typeface="+mn-lt"/>
                <a:cs typeface="+mn-lt"/>
                <a:hlinkClick r:id="rId6"/>
              </a:rPr>
              <a:t>@National-Park-Service</a:t>
            </a:r>
            <a:endParaRPr lang="en-US" sz="2400" dirty="0">
              <a:solidFill>
                <a:srgbClr val="FFFFFF"/>
              </a:solidFill>
              <a:ea typeface="+mn-lt"/>
              <a:cs typeface="+mn-lt"/>
            </a:endParaRPr>
          </a:p>
          <a:p>
            <a:pPr marL="800100" lvl="1" indent="-342900">
              <a:lnSpc>
                <a:spcPct val="107000"/>
              </a:lnSpc>
              <a:spcBef>
                <a:spcPts val="0"/>
              </a:spcBef>
              <a:buFont typeface="Arial" panose="020B0604020202020204" pitchFamily="34" charset="0"/>
              <a:buChar char="•"/>
            </a:pPr>
            <a:r>
              <a:rPr lang="en-US" sz="2400" dirty="0">
                <a:solidFill>
                  <a:srgbClr val="212529"/>
                </a:solidFill>
                <a:ea typeface="+mn-lt"/>
                <a:cs typeface="+mn-lt"/>
              </a:rPr>
              <a:t>YouTube: </a:t>
            </a:r>
            <a:r>
              <a:rPr lang="en-US" sz="2400" dirty="0">
                <a:solidFill>
                  <a:srgbClr val="212529"/>
                </a:solidFill>
                <a:ea typeface="+mn-lt"/>
                <a:cs typeface="+mn-lt"/>
                <a:hlinkClick r:id="rId7"/>
              </a:rPr>
              <a:t>@NationalParkService</a:t>
            </a:r>
            <a:endParaRPr lang="en-US" sz="2400" dirty="0">
              <a:solidFill>
                <a:srgbClr val="FFFFFF"/>
              </a:solidFill>
              <a:ea typeface="+mn-lt"/>
              <a:cs typeface="+mn-lt"/>
            </a:endParaRPr>
          </a:p>
          <a:p>
            <a:pPr marL="0" indent="0">
              <a:buNone/>
            </a:pPr>
            <a:endParaRPr lang="en-US" sz="2400" dirty="0">
              <a:solidFill>
                <a:srgbClr val="212529"/>
              </a:solidFill>
              <a:ea typeface="+mn-lt"/>
              <a:cs typeface="+mn-lt"/>
            </a:endParaRPr>
          </a:p>
          <a:p>
            <a:pPr marL="342900" indent="-342900">
              <a:buFont typeface="Arial" panose="020B0604020202020204" pitchFamily="34" charset="0"/>
              <a:buChar char="•"/>
            </a:pPr>
            <a:r>
              <a:rPr lang="en-US" sz="2400" dirty="0">
                <a:solidFill>
                  <a:srgbClr val="212529"/>
                </a:solidFill>
                <a:ea typeface="+mn-lt"/>
                <a:cs typeface="+mn-lt"/>
              </a:rPr>
              <a:t>A listing of all park and program accounts can be found on the </a:t>
            </a:r>
            <a:r>
              <a:rPr lang="en-US" sz="2400" u="sng" dirty="0">
                <a:solidFill>
                  <a:srgbClr val="212529"/>
                </a:solidFill>
                <a:ea typeface="+mn-lt"/>
                <a:cs typeface="+mn-lt"/>
                <a:hlinkClick r:id="rId8"/>
              </a:rPr>
              <a:t>US Digital Registry</a:t>
            </a:r>
            <a:endParaRPr lang="en-US" sz="2400" dirty="0">
              <a:solidFill>
                <a:srgbClr val="212529"/>
              </a:solidFill>
              <a:ea typeface="+mn-lt"/>
              <a:cs typeface="+mn-lt"/>
            </a:endParaRPr>
          </a:p>
        </p:txBody>
      </p:sp>
      <p:pic>
        <p:nvPicPr>
          <p:cNvPr id="7" name="Picture 6" descr="Close-up of a keyboard focused on a key that says: share.">
            <a:extLst>
              <a:ext uri="{FF2B5EF4-FFF2-40B4-BE49-F238E27FC236}">
                <a16:creationId xmlns:a16="http://schemas.microsoft.com/office/drawing/2014/main" id="{BA837CFF-564F-42E8-8FE8-81781396B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3504" y="2770600"/>
            <a:ext cx="3940295" cy="2290510"/>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44</a:t>
            </a:fld>
            <a:endParaRPr lang="en-US" dirty="0">
              <a:solidFill>
                <a:schemeClr val="tx1"/>
              </a:solidFill>
            </a:endParaRPr>
          </a:p>
        </p:txBody>
      </p:sp>
    </p:spTree>
    <p:extLst>
      <p:ext uri="{BB962C8B-B14F-4D97-AF65-F5344CB8AC3E}">
        <p14:creationId xmlns:p14="http://schemas.microsoft.com/office/powerpoint/2010/main" val="1283034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sz="4800" dirty="0">
                <a:cs typeface="Calibri"/>
              </a:rPr>
              <a:t>USFWS Social Media </a:t>
            </a:r>
            <a:endParaRPr lang="en-US" dirty="0"/>
          </a:p>
        </p:txBody>
      </p:sp>
      <p:sp>
        <p:nvSpPr>
          <p:cNvPr id="6" name="TextBox 5">
            <a:extLst>
              <a:ext uri="{FF2B5EF4-FFF2-40B4-BE49-F238E27FC236}">
                <a16:creationId xmlns:a16="http://schemas.microsoft.com/office/drawing/2014/main" id="{04939D10-6F1B-F0AB-6C9A-F373FBAFF6EA}"/>
              </a:ext>
            </a:extLst>
          </p:cNvPr>
          <p:cNvSpPr txBox="1"/>
          <p:nvPr/>
        </p:nvSpPr>
        <p:spPr>
          <a:xfrm>
            <a:off x="838200" y="2117254"/>
            <a:ext cx="10515599" cy="3236207"/>
          </a:xfrm>
          <a:prstGeom prst="rect">
            <a:avLst/>
          </a:prstGeom>
          <a:noFill/>
        </p:spPr>
        <p:txBody>
          <a:bodyPr wrap="square" rtlCol="0">
            <a:spAutoFit/>
          </a:bodyPr>
          <a:lstStyle/>
          <a:p>
            <a:pPr marL="342900" indent="-342900">
              <a:lnSpc>
                <a:spcPct val="107000"/>
              </a:lnSpc>
              <a:spcBef>
                <a:spcPts val="0"/>
              </a:spcBef>
              <a:buFont typeface="Arial" panose="020B0604020202020204" pitchFamily="34" charset="0"/>
              <a:buChar char="•"/>
            </a:pPr>
            <a:r>
              <a:rPr lang="en-US" sz="2400" dirty="0">
                <a:solidFill>
                  <a:schemeClr val="tx1"/>
                </a:solidFill>
                <a:latin typeface="Calibri"/>
                <a:ea typeface="Calibri"/>
                <a:cs typeface="Calibri"/>
              </a:rPr>
              <a:t>View examples of accessible social media posts on:</a:t>
            </a: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Facebook: </a:t>
            </a:r>
            <a:r>
              <a:rPr lang="en-US" sz="2400" u="sng" dirty="0">
                <a:solidFill>
                  <a:srgbClr val="0066CC"/>
                </a:solidFill>
                <a:latin typeface="Calibri"/>
                <a:ea typeface="Source Sans Pro"/>
                <a:cs typeface="Calibri"/>
                <a:hlinkClick r:id="rId2"/>
              </a:rPr>
              <a:t>@USFWS</a:t>
            </a:r>
            <a:endParaRPr lang="en-US" sz="2400" u="sng" dirty="0">
              <a:solidFill>
                <a:srgbClr val="FFFFFF"/>
              </a:solidFill>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Instagram:</a:t>
            </a:r>
            <a:r>
              <a:rPr lang="en-US" sz="2400" dirty="0">
                <a:solidFill>
                  <a:srgbClr val="0066CC"/>
                </a:solidFill>
                <a:latin typeface="Calibri"/>
                <a:ea typeface="Source Sans Pro"/>
                <a:cs typeface="Calibri"/>
              </a:rPr>
              <a:t> </a:t>
            </a:r>
            <a:r>
              <a:rPr lang="en-US" sz="2400" u="sng" dirty="0">
                <a:solidFill>
                  <a:srgbClr val="0066CC"/>
                </a:solidFill>
                <a:latin typeface="Calibri"/>
                <a:ea typeface="Source Sans Pro"/>
                <a:cs typeface="Calibri"/>
                <a:hlinkClick r:id="rId3"/>
              </a:rPr>
              <a:t>@USFWS</a:t>
            </a:r>
            <a:endParaRPr lang="en-US" sz="2400" u="sng" dirty="0">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Twitter:</a:t>
            </a:r>
            <a:r>
              <a:rPr lang="en-US" sz="2400" dirty="0">
                <a:solidFill>
                  <a:srgbClr val="0066CC"/>
                </a:solidFill>
                <a:latin typeface="Calibri"/>
                <a:ea typeface="Source Sans Pro"/>
                <a:cs typeface="Calibri"/>
              </a:rPr>
              <a:t> </a:t>
            </a:r>
            <a:r>
              <a:rPr lang="en-US" sz="2400" u="sng" dirty="0">
                <a:solidFill>
                  <a:srgbClr val="0066CC"/>
                </a:solidFill>
                <a:latin typeface="Calibri"/>
                <a:ea typeface="Source Sans Pro"/>
                <a:cs typeface="Calibri"/>
                <a:hlinkClick r:id="rId4"/>
              </a:rPr>
              <a:t>@USFWS</a:t>
            </a:r>
            <a:endParaRPr lang="en-US" sz="2400" u="sng" dirty="0">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LinkedIn:</a:t>
            </a:r>
            <a:r>
              <a:rPr lang="en-US" sz="2400" dirty="0">
                <a:solidFill>
                  <a:srgbClr val="0066CC"/>
                </a:solidFill>
                <a:latin typeface="Calibri"/>
                <a:ea typeface="Source Sans Pro"/>
                <a:cs typeface="Calibri"/>
              </a:rPr>
              <a:t> </a:t>
            </a:r>
            <a:r>
              <a:rPr lang="en-US" sz="2400" u="sng" dirty="0">
                <a:solidFill>
                  <a:srgbClr val="0066CC"/>
                </a:solidFill>
                <a:latin typeface="Calibri"/>
                <a:ea typeface="Source Sans Pro"/>
                <a:cs typeface="Calibri"/>
                <a:hlinkClick r:id="rId5"/>
              </a:rPr>
              <a:t>@USFWS</a:t>
            </a:r>
            <a:endParaRPr lang="en-US" sz="2400" u="sng" dirty="0">
              <a:solidFill>
                <a:srgbClr val="FFFFFF"/>
              </a:solidFill>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Pinterest:</a:t>
            </a:r>
            <a:r>
              <a:rPr lang="en-US" sz="2400" dirty="0">
                <a:solidFill>
                  <a:srgbClr val="0066CC"/>
                </a:solidFill>
                <a:latin typeface="Calibri"/>
                <a:ea typeface="Source Sans Pro"/>
                <a:cs typeface="Calibri"/>
              </a:rPr>
              <a:t> </a:t>
            </a:r>
            <a:r>
              <a:rPr lang="en-US" sz="2400" u="sng" dirty="0">
                <a:solidFill>
                  <a:srgbClr val="0066CC"/>
                </a:solidFill>
                <a:latin typeface="Calibri"/>
                <a:ea typeface="Source Sans Pro"/>
                <a:cs typeface="Calibri"/>
                <a:hlinkClick r:id="rId6"/>
              </a:rPr>
              <a:t>@USFWS</a:t>
            </a:r>
            <a:endParaRPr lang="en-US" sz="2400" u="sng" dirty="0">
              <a:solidFill>
                <a:srgbClr val="FFFFFF"/>
              </a:solidFill>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Flickr: </a:t>
            </a:r>
            <a:r>
              <a:rPr lang="en-US" sz="2400" u="sng" dirty="0">
                <a:solidFill>
                  <a:srgbClr val="0066CC"/>
                </a:solidFill>
                <a:latin typeface="Calibri"/>
                <a:ea typeface="Source Sans Pro"/>
                <a:cs typeface="Calibri"/>
                <a:hlinkClick r:id="rId7"/>
              </a:rPr>
              <a:t>@USFWSHQ</a:t>
            </a:r>
            <a:endParaRPr lang="en-US" sz="2400" u="sng" dirty="0">
              <a:latin typeface="Calibri"/>
              <a:ea typeface="Calibri"/>
              <a:cs typeface="Calibri"/>
            </a:endParaRPr>
          </a:p>
          <a:p>
            <a:pPr marL="800100" lvl="1" indent="-342900">
              <a:lnSpc>
                <a:spcPct val="107000"/>
              </a:lnSpc>
              <a:buFont typeface="Arial" panose="020B0604020202020204" pitchFamily="34" charset="0"/>
              <a:buChar char="•"/>
            </a:pPr>
            <a:r>
              <a:rPr lang="en-US" sz="2400" dirty="0">
                <a:solidFill>
                  <a:schemeClr val="tx1"/>
                </a:solidFill>
                <a:latin typeface="Calibri"/>
                <a:ea typeface="Source Sans Pro"/>
                <a:cs typeface="Calibri"/>
              </a:rPr>
              <a:t>YouTube: </a:t>
            </a:r>
            <a:r>
              <a:rPr lang="en-US" sz="2400" u="sng" dirty="0">
                <a:solidFill>
                  <a:srgbClr val="0066CC"/>
                </a:solidFill>
                <a:latin typeface="Calibri"/>
                <a:ea typeface="Source Sans Pro"/>
                <a:cs typeface="Calibri"/>
                <a:hlinkClick r:id="rId8"/>
              </a:rPr>
              <a:t>@USFWS</a:t>
            </a:r>
            <a:r>
              <a:rPr lang="en-US" sz="2400" dirty="0">
                <a:solidFill>
                  <a:srgbClr val="0066CC"/>
                </a:solidFill>
                <a:latin typeface="Calibri"/>
                <a:ea typeface="Source Sans Pro"/>
                <a:cs typeface="Calibri"/>
              </a:rPr>
              <a:t> </a:t>
            </a:r>
            <a:endParaRPr lang="en-US" sz="2400" dirty="0">
              <a:latin typeface="Calibri"/>
              <a:ea typeface="Calibri"/>
              <a:cs typeface="Calibri"/>
            </a:endParaRPr>
          </a:p>
        </p:txBody>
      </p:sp>
      <p:pic>
        <p:nvPicPr>
          <p:cNvPr id="7" name="Picture 6" descr="Close-up of a keyboard focused on a key that says: share.">
            <a:extLst>
              <a:ext uri="{FF2B5EF4-FFF2-40B4-BE49-F238E27FC236}">
                <a16:creationId xmlns:a16="http://schemas.microsoft.com/office/drawing/2014/main" id="{BA837CFF-564F-42E8-8FE8-81781396B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3504" y="2770600"/>
            <a:ext cx="3940295" cy="2290510"/>
          </a:xfrm>
          <a:prstGeom prst="rect">
            <a:avLst/>
          </a:prstGeom>
        </p:spPr>
      </p:pic>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3707330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normAutofit/>
          </a:bodyPr>
          <a:lstStyle/>
          <a:p>
            <a:r>
              <a:rPr lang="en-US" dirty="0"/>
              <a:t>Platform-Specific Resources</a:t>
            </a:r>
          </a:p>
        </p:txBody>
      </p:sp>
      <p:sp>
        <p:nvSpPr>
          <p:cNvPr id="8" name="TextBox 7">
            <a:extLst>
              <a:ext uri="{FF2B5EF4-FFF2-40B4-BE49-F238E27FC236}">
                <a16:creationId xmlns:a16="http://schemas.microsoft.com/office/drawing/2014/main" id="{8C0F8051-A142-7743-0E7E-DEED02D7E0CA}"/>
              </a:ext>
            </a:extLst>
          </p:cNvPr>
          <p:cNvSpPr txBox="1"/>
          <p:nvPr/>
        </p:nvSpPr>
        <p:spPr>
          <a:xfrm>
            <a:off x="1924595" y="2673531"/>
            <a:ext cx="4232365" cy="2376997"/>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2"/>
              </a:rPr>
              <a:t>X (formerly Twitter)</a:t>
            </a:r>
            <a:endParaRPr lang="en-US" sz="2800" kern="100" dirty="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3"/>
              </a:rPr>
              <a:t>LinkedIn</a:t>
            </a:r>
            <a:endParaRPr lang="en-US" sz="2800" kern="100" dirty="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4"/>
              </a:rPr>
              <a:t>Facebook</a:t>
            </a:r>
            <a:endParaRPr lang="en-US" sz="2800" kern="100" dirty="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5"/>
              </a:rPr>
              <a:t>YouTube (adding subtitles and captions)</a:t>
            </a:r>
            <a:endParaRPr lang="en-US" sz="2800" kern="100" dirty="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F3228C2-1404-902B-8638-C88C640F5DB6}"/>
              </a:ext>
            </a:extLst>
          </p:cNvPr>
          <p:cNvSpPr txBox="1"/>
          <p:nvPr/>
        </p:nvSpPr>
        <p:spPr>
          <a:xfrm>
            <a:off x="7080069" y="2673531"/>
            <a:ext cx="3849188" cy="1915974"/>
          </a:xfrm>
          <a:prstGeom prst="rect">
            <a:avLst/>
          </a:prstGeom>
          <a:noFill/>
        </p:spPr>
        <p:txBody>
          <a:bodyPr wrap="square" rtlCol="0">
            <a:spAutoFit/>
          </a:bodyPr>
          <a:lstStyle/>
          <a:p>
            <a:pPr marL="342900" indent="-342900">
              <a:lnSpc>
                <a:spcPct val="107000"/>
              </a:lnSpc>
              <a:spcBef>
                <a:spcPts val="0"/>
              </a:spcBef>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6"/>
              </a:rPr>
              <a:t>Instagram</a:t>
            </a:r>
            <a:endParaRPr lang="en-US" sz="2800" kern="100" dirty="0">
              <a:ea typeface="Aptos" panose="020B000402020202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7"/>
              </a:rPr>
              <a:t>Snapchat</a:t>
            </a:r>
            <a:endParaRPr lang="en-US" sz="2800" kern="100" dirty="0">
              <a:ea typeface="Aptos" panose="020B000402020202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8"/>
              </a:rPr>
              <a:t>Tumblr</a:t>
            </a:r>
            <a:endParaRPr lang="en-US" sz="2800" kern="100" dirty="0">
              <a:ea typeface="Aptos" panose="020B000402020202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sz="2800" u="sng" kern="100" dirty="0">
                <a:solidFill>
                  <a:srgbClr val="467886"/>
                </a:solidFill>
                <a:ea typeface="Aptos" panose="020B0004020202020204" pitchFamily="34" charset="0"/>
                <a:cs typeface="Times New Roman" panose="02020603050405020304" pitchFamily="18" charset="0"/>
                <a:hlinkClick r:id="rId9"/>
              </a:rPr>
              <a:t>Flickr</a:t>
            </a:r>
            <a:endParaRPr lang="en-US" sz="2800" kern="100" dirty="0">
              <a:ea typeface="Aptos" panose="020B000402020202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46</a:t>
            </a:fld>
            <a:endParaRPr lang="en-US" dirty="0">
              <a:solidFill>
                <a:schemeClr val="tx1"/>
              </a:solidFill>
            </a:endParaRPr>
          </a:p>
        </p:txBody>
      </p:sp>
    </p:spTree>
    <p:extLst>
      <p:ext uri="{BB962C8B-B14F-4D97-AF65-F5344CB8AC3E}">
        <p14:creationId xmlns:p14="http://schemas.microsoft.com/office/powerpoint/2010/main" val="369987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6F02-E9C3-FF40-AD38-6AE92CF43233}"/>
              </a:ext>
            </a:extLst>
          </p:cNvPr>
          <p:cNvSpPr>
            <a:spLocks noGrp="1"/>
          </p:cNvSpPr>
          <p:nvPr>
            <p:ph type="title"/>
          </p:nvPr>
        </p:nvSpPr>
        <p:spPr/>
        <p:txBody>
          <a:bodyPr/>
          <a:lstStyle/>
          <a:p>
            <a:r>
              <a:rPr lang="en-US" dirty="0"/>
              <a:t>Additional Resources</a:t>
            </a:r>
          </a:p>
        </p:txBody>
      </p:sp>
      <p:sp>
        <p:nvSpPr>
          <p:cNvPr id="5" name="Slide Number Placeholder 4">
            <a:extLst>
              <a:ext uri="{FF2B5EF4-FFF2-40B4-BE49-F238E27FC236}">
                <a16:creationId xmlns:a16="http://schemas.microsoft.com/office/drawing/2014/main" id="{498C1EAB-7E2D-1E5A-236D-2FA4177A9258}"/>
              </a:ext>
            </a:extLst>
          </p:cNvPr>
          <p:cNvSpPr>
            <a:spLocks noGrp="1"/>
          </p:cNvSpPr>
          <p:nvPr>
            <p:ph type="sldNum" sz="quarter" idx="12"/>
          </p:nvPr>
        </p:nvSpPr>
        <p:spPr/>
        <p:txBody>
          <a:bodyPr/>
          <a:lstStyle/>
          <a:p>
            <a:fld id="{8DC63C13-3CB5-41DF-87A9-439A56BB01FD}" type="slidenum">
              <a:rPr lang="en-US" smtClean="0">
                <a:solidFill>
                  <a:schemeClr val="tx1"/>
                </a:solidFill>
              </a:rPr>
              <a:t>47</a:t>
            </a:fld>
            <a:endParaRPr lang="en-US" dirty="0">
              <a:solidFill>
                <a:schemeClr val="tx1"/>
              </a:solidFill>
            </a:endParaRPr>
          </a:p>
        </p:txBody>
      </p:sp>
      <p:sp>
        <p:nvSpPr>
          <p:cNvPr id="7" name="TextBox 6">
            <a:extLst>
              <a:ext uri="{FF2B5EF4-FFF2-40B4-BE49-F238E27FC236}">
                <a16:creationId xmlns:a16="http://schemas.microsoft.com/office/drawing/2014/main" id="{939E94B9-2F1D-6E8D-F804-492F9C8AB69F}"/>
              </a:ext>
            </a:extLst>
          </p:cNvPr>
          <p:cNvSpPr txBox="1"/>
          <p:nvPr/>
        </p:nvSpPr>
        <p:spPr>
          <a:xfrm>
            <a:off x="838201" y="2514290"/>
            <a:ext cx="10515599" cy="2841034"/>
          </a:xfrm>
          <a:prstGeom prst="rect">
            <a:avLst/>
          </a:prstGeom>
          <a:noFill/>
        </p:spPr>
        <p:txBody>
          <a:bodyPr wrap="square" rtlCol="0">
            <a:spAutoFit/>
          </a:bodyPr>
          <a:lstStyle/>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hlinkClick r:id="rId2"/>
              </a:rPr>
              <a:t>Section508.gov</a:t>
            </a:r>
            <a:r>
              <a:rPr lang="en-US" sz="2400" kern="100" dirty="0">
                <a:ea typeface="Aptos" panose="020B0004020202020204" pitchFamily="34" charset="0"/>
                <a:cs typeface="Times New Roman" panose="02020603050405020304" pitchFamily="18" charset="0"/>
              </a:rPr>
              <a:t> provides guidance on accessible social media creation</a:t>
            </a:r>
          </a:p>
          <a:p>
            <a:pPr marL="285750"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hlinkClick r:id="rId3"/>
              </a:rPr>
              <a:t>PlainLanguage.gov</a:t>
            </a:r>
            <a:r>
              <a:rPr lang="en-US" sz="2400" kern="100" dirty="0">
                <a:ea typeface="Aptos" panose="020B0004020202020204" pitchFamily="34" charset="0"/>
                <a:cs typeface="Times New Roman" panose="02020603050405020304" pitchFamily="18" charset="0"/>
              </a:rPr>
              <a:t> contains many guides, examples, and trainings on plain language composition</a:t>
            </a:r>
          </a:p>
          <a:p>
            <a:pPr marL="285750" indent="-285750">
              <a:lnSpc>
                <a:spcPct val="107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hlinkClick r:id="rId4"/>
              </a:rPr>
              <a:t>Digital.gov</a:t>
            </a:r>
            <a:r>
              <a:rPr lang="en-US" sz="2400" kern="100" dirty="0">
                <a:ea typeface="Aptos" panose="020B0004020202020204" pitchFamily="34" charset="0"/>
                <a:cs typeface="Times New Roman" panose="02020603050405020304" pitchFamily="18" charset="0"/>
              </a:rPr>
              <a:t> houses various resources, articles, and blog posts on digital accessibility topics</a:t>
            </a:r>
          </a:p>
          <a:p>
            <a:pPr marL="285750" indent="-285750">
              <a:lnSpc>
                <a:spcPct val="107000"/>
              </a:lnSpc>
              <a:spcBef>
                <a:spcPts val="0"/>
              </a:spcBef>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The U.S. Access Board holds </a:t>
            </a:r>
            <a:r>
              <a:rPr lang="en-US" sz="2400" u="sng" kern="100" dirty="0">
                <a:solidFill>
                  <a:srgbClr val="0070C0"/>
                </a:solidFill>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bi-monthly webinars</a:t>
            </a:r>
            <a:r>
              <a:rPr lang="en-US" sz="2400" kern="100" dirty="0">
                <a:solidFill>
                  <a:srgbClr val="0070C0"/>
                </a:solidFill>
                <a:ea typeface="Aptos" panose="020B0004020202020204" pitchFamily="34" charset="0"/>
                <a:cs typeface="Times New Roman" panose="02020603050405020304" pitchFamily="18" charset="0"/>
              </a:rPr>
              <a:t> </a:t>
            </a:r>
            <a:r>
              <a:rPr lang="en-US" sz="2400" kern="100" dirty="0">
                <a:ea typeface="Aptos" panose="020B0004020202020204" pitchFamily="34" charset="0"/>
                <a:cs typeface="Times New Roman" panose="02020603050405020304" pitchFamily="18" charset="0"/>
              </a:rPr>
              <a:t>on topics pertaining to the accessibility of information and communication technology (ICT)</a:t>
            </a:r>
          </a:p>
        </p:txBody>
      </p:sp>
    </p:spTree>
    <p:extLst>
      <p:ext uri="{BB962C8B-B14F-4D97-AF65-F5344CB8AC3E}">
        <p14:creationId xmlns:p14="http://schemas.microsoft.com/office/powerpoint/2010/main" val="2252100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p:txBody>
          <a:bodyPr/>
          <a:lstStyle/>
          <a:p>
            <a:r>
              <a:rPr lang="en-US" dirty="0"/>
              <a:t>Questions and Answers</a:t>
            </a: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48</a:t>
            </a:fld>
            <a:endParaRPr lang="en-US" dirty="0"/>
          </a:p>
        </p:txBody>
      </p:sp>
    </p:spTree>
    <p:extLst>
      <p:ext uri="{BB962C8B-B14F-4D97-AF65-F5344CB8AC3E}">
        <p14:creationId xmlns:p14="http://schemas.microsoft.com/office/powerpoint/2010/main" val="1144647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49</a:t>
            </a:fld>
            <a:endParaRPr lang="en-US" dirty="0"/>
          </a:p>
        </p:txBody>
      </p:sp>
    </p:spTree>
    <p:extLst>
      <p:ext uri="{BB962C8B-B14F-4D97-AF65-F5344CB8AC3E}">
        <p14:creationId xmlns:p14="http://schemas.microsoft.com/office/powerpoint/2010/main" val="161430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a:xfrm>
            <a:off x="2182063" y="1595877"/>
            <a:ext cx="7827873" cy="2852737"/>
          </a:xfrm>
        </p:spPr>
        <p:txBody>
          <a:bodyPr>
            <a:normAutofit/>
          </a:bodyPr>
          <a:lstStyle/>
          <a:p>
            <a:r>
              <a:rPr lang="en-US" sz="6000" dirty="0"/>
              <a:t>Introduction to</a:t>
            </a:r>
            <a:br>
              <a:rPr lang="en-US" sz="6000" dirty="0"/>
            </a:br>
            <a:r>
              <a:rPr lang="en-US" sz="6000" dirty="0"/>
              <a:t>U.S. Access Board</a:t>
            </a:r>
            <a:endParaRPr lang="en-US" dirty="0">
              <a:ea typeface="Calibri"/>
              <a:cs typeface="Calibri"/>
            </a:endParaRP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227492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73EDF-07E7-35C4-E195-E1E673F5B485}"/>
              </a:ext>
            </a:extLst>
          </p:cNvPr>
          <p:cNvSpPr>
            <a:spLocks noGrp="1"/>
          </p:cNvSpPr>
          <p:nvPr>
            <p:ph type="title"/>
          </p:nvPr>
        </p:nvSpPr>
        <p:spPr>
          <a:xfrm>
            <a:off x="838200" y="188149"/>
            <a:ext cx="10515600" cy="1325563"/>
          </a:xfrm>
        </p:spPr>
        <p:txBody>
          <a:bodyPr anchor="ctr">
            <a:normAutofit/>
          </a:bodyPr>
          <a:lstStyle/>
          <a:p>
            <a:r>
              <a:rPr lang="en-US" dirty="0"/>
              <a:t>What Does the Access Board Do?</a:t>
            </a:r>
          </a:p>
        </p:txBody>
      </p:sp>
      <p:sp>
        <p:nvSpPr>
          <p:cNvPr id="3" name="TextBox 2">
            <a:extLst>
              <a:ext uri="{FF2B5EF4-FFF2-40B4-BE49-F238E27FC236}">
                <a16:creationId xmlns:a16="http://schemas.microsoft.com/office/drawing/2014/main" id="{997F2D6E-C7E3-684D-44F5-63AAAAD624CF}"/>
              </a:ext>
            </a:extLst>
          </p:cNvPr>
          <p:cNvSpPr txBox="1"/>
          <p:nvPr/>
        </p:nvSpPr>
        <p:spPr>
          <a:xfrm>
            <a:off x="478971" y="2386149"/>
            <a:ext cx="713232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Develops minimum accessibility guidelines and standards</a:t>
            </a:r>
          </a:p>
          <a:p>
            <a:pPr marL="342900" indent="-342900">
              <a:buFont typeface="Arial" panose="020B0604020202020204" pitchFamily="34" charset="0"/>
              <a:buChar char="•"/>
            </a:pPr>
            <a:r>
              <a:rPr lang="en-US" sz="2000" dirty="0">
                <a:solidFill>
                  <a:schemeClr val="bg1"/>
                </a:solidFill>
              </a:rPr>
              <a:t>Provides technical assistance and training on these guidelines and standards:</a:t>
            </a:r>
          </a:p>
          <a:p>
            <a:pPr marL="800100" lvl="1" indent="-342900">
              <a:buFont typeface="Arial" panose="020B0604020202020204" pitchFamily="34" charset="0"/>
              <a:buChar char="•"/>
            </a:pPr>
            <a:r>
              <a:rPr lang="en-US" sz="2000" dirty="0">
                <a:solidFill>
                  <a:schemeClr val="bg1"/>
                </a:solidFill>
              </a:rPr>
              <a:t>ADA and Architectural Barriers Act (ABA) design standards</a:t>
            </a:r>
          </a:p>
          <a:p>
            <a:pPr marL="800100" lvl="1" indent="-342900">
              <a:buFont typeface="Arial" panose="020B0604020202020204" pitchFamily="34" charset="0"/>
              <a:buChar char="•"/>
            </a:pPr>
            <a:r>
              <a:rPr lang="en-US" sz="2000" dirty="0">
                <a:solidFill>
                  <a:schemeClr val="bg1"/>
                </a:solidFill>
              </a:rPr>
              <a:t>Public Right-of-Way Accessibility Guidelines (PROWAG)</a:t>
            </a:r>
          </a:p>
          <a:p>
            <a:pPr marL="800100" lvl="1" indent="-342900">
              <a:buFont typeface="Arial" panose="020B0604020202020204" pitchFamily="34" charset="0"/>
              <a:buChar char="•"/>
            </a:pPr>
            <a:r>
              <a:rPr lang="en-US" sz="2000" dirty="0">
                <a:solidFill>
                  <a:schemeClr val="bg1"/>
                </a:solidFill>
              </a:rPr>
              <a:t>Medical Diagnostic Equipment (MDE)</a:t>
            </a:r>
          </a:p>
          <a:p>
            <a:pPr marL="800100" lvl="1" indent="-342900">
              <a:buFont typeface="Arial" panose="020B0604020202020204" pitchFamily="34" charset="0"/>
              <a:buChar char="•"/>
            </a:pPr>
            <a:r>
              <a:rPr lang="en-US" sz="2000" dirty="0">
                <a:solidFill>
                  <a:schemeClr val="bg1"/>
                </a:solidFill>
              </a:rPr>
              <a:t>Transportation vehicle guidelines</a:t>
            </a:r>
          </a:p>
          <a:p>
            <a:pPr marL="800100" lvl="1" indent="-342900">
              <a:buFont typeface="Arial" panose="020B0604020202020204" pitchFamily="34" charset="0"/>
              <a:buChar char="•"/>
            </a:pPr>
            <a:r>
              <a:rPr lang="en-US" sz="2000" dirty="0">
                <a:solidFill>
                  <a:schemeClr val="bg1"/>
                </a:solidFill>
              </a:rPr>
              <a:t>Section 508 of the Rehabilitation Act</a:t>
            </a:r>
          </a:p>
          <a:p>
            <a:pPr marL="800100" lvl="1" indent="-342900">
              <a:buFont typeface="Arial" panose="020B0604020202020204" pitchFamily="34" charset="0"/>
              <a:buChar char="•"/>
            </a:pPr>
            <a:r>
              <a:rPr lang="en-US" sz="2000" dirty="0">
                <a:solidFill>
                  <a:schemeClr val="bg1"/>
                </a:solidFill>
              </a:rPr>
              <a:t>Passenger Vessels Accessibility Guidelines (PVAG)</a:t>
            </a:r>
          </a:p>
          <a:p>
            <a:pPr marL="342900" indent="-342900">
              <a:buFont typeface="Arial" panose="020B0604020202020204" pitchFamily="34" charset="0"/>
              <a:buChar char="•"/>
            </a:pPr>
            <a:r>
              <a:rPr lang="en-US" sz="2000" dirty="0">
                <a:solidFill>
                  <a:schemeClr val="bg1"/>
                </a:solidFill>
              </a:rPr>
              <a:t>Enforces the ABA Standards</a:t>
            </a:r>
          </a:p>
        </p:txBody>
      </p:sp>
      <p:pic>
        <p:nvPicPr>
          <p:cNvPr id="2" name="Content Placeholder 1" descr="Picture of Rotunda at 1331 F Street">
            <a:extLst>
              <a:ext uri="{FF2B5EF4-FFF2-40B4-BE49-F238E27FC236}">
                <a16:creationId xmlns:a16="http://schemas.microsoft.com/office/drawing/2014/main" id="{F2587B81-C9FA-E481-E5B5-FE90A2FF9A2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1"/>
          <a:stretch/>
        </p:blipFill>
        <p:spPr>
          <a:xfrm>
            <a:off x="8368975" y="2199735"/>
            <a:ext cx="2691525" cy="3508585"/>
          </a:xfrm>
          <a:prstGeom prst="rect">
            <a:avLst/>
          </a:prstGeom>
          <a:noFill/>
        </p:spPr>
      </p:pic>
      <p:sp>
        <p:nvSpPr>
          <p:cNvPr id="4" name="Slide Number Placeholder 3">
            <a:extLst>
              <a:ext uri="{FF2B5EF4-FFF2-40B4-BE49-F238E27FC236}">
                <a16:creationId xmlns:a16="http://schemas.microsoft.com/office/drawing/2014/main" id="{3AD85272-7D99-0E5C-6612-3B26679B2A0C}"/>
              </a:ext>
              <a:ext uri="{C183D7F6-B498-43B3-948B-1728B52AA6E4}">
                <adec:decorative xmlns:adec="http://schemas.microsoft.com/office/drawing/2017/decorative" val="0"/>
              </a:ext>
            </a:extLst>
          </p:cNvPr>
          <p:cNvSpPr>
            <a:spLocks noGrp="1"/>
          </p:cNvSpPr>
          <p:nvPr>
            <p:ph type="sldNum" sz="quarter" idx="12"/>
          </p:nvPr>
        </p:nvSpPr>
        <p:spPr/>
        <p:txBody>
          <a:bodyPr/>
          <a:lstStyle/>
          <a:p>
            <a:fld id="{044A7FE0-3C4D-426E-9D9B-3221EE9FB732}" type="slidenum">
              <a:rPr lang="en-US" smtClean="0"/>
              <a:t>6</a:t>
            </a:fld>
            <a:endParaRPr lang="en-US" dirty="0"/>
          </a:p>
        </p:txBody>
      </p:sp>
    </p:spTree>
    <p:extLst>
      <p:ext uri="{BB962C8B-B14F-4D97-AF65-F5344CB8AC3E}">
        <p14:creationId xmlns:p14="http://schemas.microsoft.com/office/powerpoint/2010/main" val="1384526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AC34-9988-1DB3-1F0D-AA01E14121CC}"/>
              </a:ext>
            </a:extLst>
          </p:cNvPr>
          <p:cNvSpPr>
            <a:spLocks noGrp="1"/>
          </p:cNvSpPr>
          <p:nvPr>
            <p:ph type="title"/>
          </p:nvPr>
        </p:nvSpPr>
        <p:spPr/>
        <p:txBody>
          <a:bodyPr/>
          <a:lstStyle/>
          <a:p>
            <a:r>
              <a:rPr lang="en-US" dirty="0"/>
              <a:t>What Does the Access Board </a:t>
            </a:r>
            <a:r>
              <a:rPr lang="en-US" i="1" dirty="0"/>
              <a:t>Not</a:t>
            </a:r>
            <a:r>
              <a:rPr lang="en-US" dirty="0"/>
              <a:t> Do?</a:t>
            </a:r>
          </a:p>
        </p:txBody>
      </p:sp>
      <p:sp>
        <p:nvSpPr>
          <p:cNvPr id="4" name="TextBox 3">
            <a:extLst>
              <a:ext uri="{FF2B5EF4-FFF2-40B4-BE49-F238E27FC236}">
                <a16:creationId xmlns:a16="http://schemas.microsoft.com/office/drawing/2014/main" id="{C7C76F66-40C3-7F8D-2D45-C3137506935C}"/>
              </a:ext>
            </a:extLst>
          </p:cNvPr>
          <p:cNvSpPr txBox="1"/>
          <p:nvPr/>
        </p:nvSpPr>
        <p:spPr>
          <a:xfrm>
            <a:off x="478971" y="2412275"/>
            <a:ext cx="649659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Does not enforce standards other than the Architectural Barriers Act (ABA)</a:t>
            </a:r>
          </a:p>
          <a:p>
            <a:pPr marL="342900" indent="-342900">
              <a:buFont typeface="Arial" panose="020B0604020202020204" pitchFamily="34" charset="0"/>
              <a:buChar char="•"/>
            </a:pPr>
            <a:r>
              <a:rPr lang="en-US" sz="2000" dirty="0">
                <a:solidFill>
                  <a:schemeClr val="bg1"/>
                </a:solidFill>
              </a:rPr>
              <a:t>Provides guidance on ADA Accessibility Standards but does not provide guidance on ADA regulations such as:</a:t>
            </a:r>
            <a:endParaRPr lang="en-US" sz="2000" dirty="0">
              <a:solidFill>
                <a:schemeClr val="bg1"/>
              </a:solidFill>
              <a:ea typeface="Calibri"/>
              <a:cs typeface="Calibri"/>
            </a:endParaRPr>
          </a:p>
          <a:p>
            <a:pPr marL="800100" lvl="1" indent="-342900">
              <a:buFont typeface="Arial" panose="020B0604020202020204" pitchFamily="34" charset="0"/>
              <a:buChar char="•"/>
            </a:pPr>
            <a:r>
              <a:rPr lang="en-US" sz="2000" dirty="0">
                <a:solidFill>
                  <a:schemeClr val="bg1"/>
                </a:solidFill>
              </a:rPr>
              <a:t>Equivalent facilitation</a:t>
            </a:r>
            <a:endParaRPr lang="en-US" sz="2000" dirty="0">
              <a:solidFill>
                <a:schemeClr val="bg1"/>
              </a:solidFill>
              <a:ea typeface="Calibri"/>
              <a:cs typeface="Calibri"/>
            </a:endParaRPr>
          </a:p>
          <a:p>
            <a:pPr marL="800100" lvl="1" indent="-342900">
              <a:buFont typeface="Arial" panose="020B0604020202020204" pitchFamily="34" charset="0"/>
              <a:buChar char="•"/>
            </a:pPr>
            <a:r>
              <a:rPr lang="en-US" sz="2000" dirty="0">
                <a:solidFill>
                  <a:schemeClr val="bg1"/>
                </a:solidFill>
              </a:rPr>
              <a:t>Program access</a:t>
            </a:r>
            <a:endParaRPr lang="en-US" sz="2000" dirty="0">
              <a:solidFill>
                <a:schemeClr val="bg1"/>
              </a:solidFill>
              <a:ea typeface="Calibri"/>
              <a:cs typeface="Calibri"/>
            </a:endParaRPr>
          </a:p>
          <a:p>
            <a:pPr marL="800100" lvl="1" indent="-342900">
              <a:buFont typeface="Arial" panose="020B0604020202020204" pitchFamily="34" charset="0"/>
              <a:buChar char="•"/>
            </a:pPr>
            <a:r>
              <a:rPr lang="en-US" sz="2000" dirty="0">
                <a:solidFill>
                  <a:schemeClr val="bg1"/>
                </a:solidFill>
              </a:rPr>
              <a:t>Readily achievable barrier removal</a:t>
            </a:r>
            <a:endParaRPr lang="en-US" sz="2000" dirty="0">
              <a:solidFill>
                <a:schemeClr val="bg1"/>
              </a:solidFill>
              <a:ea typeface="Calibri"/>
              <a:cs typeface="Calibri"/>
            </a:endParaRPr>
          </a:p>
          <a:p>
            <a:pPr marL="800100" lvl="1" indent="-342900">
              <a:buFont typeface="Arial" panose="020B0604020202020204" pitchFamily="34" charset="0"/>
              <a:buChar char="•"/>
            </a:pPr>
            <a:r>
              <a:rPr lang="en-US" sz="2000" dirty="0">
                <a:solidFill>
                  <a:schemeClr val="bg1"/>
                </a:solidFill>
              </a:rPr>
              <a:t>Operational issues</a:t>
            </a:r>
            <a:endParaRPr lang="en-US" sz="2000" dirty="0">
              <a:solidFill>
                <a:schemeClr val="bg1"/>
              </a:solidFill>
              <a:ea typeface="Calibri"/>
              <a:cs typeface="Calibri"/>
            </a:endParaRPr>
          </a:p>
          <a:p>
            <a:pPr marL="342900" indent="-342900">
              <a:buFont typeface="Arial" panose="020B0604020202020204" pitchFamily="34" charset="0"/>
              <a:buChar char="•"/>
            </a:pPr>
            <a:r>
              <a:rPr lang="en-US" sz="2000" dirty="0">
                <a:solidFill>
                  <a:schemeClr val="bg1"/>
                </a:solidFill>
              </a:rPr>
              <a:t>Does not provide interpretation of other building codes (IBC/ICC, state, or local building codes)</a:t>
            </a:r>
            <a:endParaRPr lang="en-US" sz="2000" dirty="0">
              <a:solidFill>
                <a:schemeClr val="bg1"/>
              </a:solidFill>
              <a:ea typeface="Calibri"/>
              <a:cs typeface="Calibri"/>
            </a:endParaRPr>
          </a:p>
        </p:txBody>
      </p:sp>
      <p:pic>
        <p:nvPicPr>
          <p:cNvPr id="5" name="Picture 6" descr="Eight story office building under construction.">
            <a:extLst>
              <a:ext uri="{FF2B5EF4-FFF2-40B4-BE49-F238E27FC236}">
                <a16:creationId xmlns:a16="http://schemas.microsoft.com/office/drawing/2014/main" id="{C991229D-D208-4D70-2A37-13230B0BFF00}"/>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7794997" y="2132121"/>
            <a:ext cx="3377648" cy="3730406"/>
          </a:xfrm>
        </p:spPr>
      </p:pic>
      <p:sp>
        <p:nvSpPr>
          <p:cNvPr id="6" name="Slide Number Placeholder 5">
            <a:extLst>
              <a:ext uri="{FF2B5EF4-FFF2-40B4-BE49-F238E27FC236}">
                <a16:creationId xmlns:a16="http://schemas.microsoft.com/office/drawing/2014/main" id="{68B6EBA1-2BB7-8F56-CF3F-725E59109D90}"/>
              </a:ext>
            </a:extLst>
          </p:cNvPr>
          <p:cNvSpPr>
            <a:spLocks noGrp="1"/>
          </p:cNvSpPr>
          <p:nvPr>
            <p:ph type="sldNum" sz="quarter" idx="12"/>
          </p:nvPr>
        </p:nvSpPr>
        <p:spPr/>
        <p:txBody>
          <a:bodyPr/>
          <a:lstStyle/>
          <a:p>
            <a:fld id="{044A7FE0-3C4D-426E-9D9B-3221EE9FB732}" type="slidenum">
              <a:rPr lang="en-US" smtClean="0"/>
              <a:t>7</a:t>
            </a:fld>
            <a:endParaRPr lang="en-US" dirty="0"/>
          </a:p>
        </p:txBody>
      </p:sp>
    </p:spTree>
    <p:extLst>
      <p:ext uri="{BB962C8B-B14F-4D97-AF65-F5344CB8AC3E}">
        <p14:creationId xmlns:p14="http://schemas.microsoft.com/office/powerpoint/2010/main" val="1114911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AC34-9988-1DB3-1F0D-AA01E14121CC}"/>
              </a:ext>
            </a:extLst>
          </p:cNvPr>
          <p:cNvSpPr>
            <a:spLocks noGrp="1"/>
          </p:cNvSpPr>
          <p:nvPr>
            <p:ph type="title"/>
          </p:nvPr>
        </p:nvSpPr>
        <p:spPr/>
        <p:txBody>
          <a:bodyPr/>
          <a:lstStyle/>
          <a:p>
            <a:r>
              <a:rPr lang="en-US" dirty="0"/>
              <a:t>Public Affairs and Communication</a:t>
            </a:r>
          </a:p>
        </p:txBody>
      </p:sp>
      <p:sp>
        <p:nvSpPr>
          <p:cNvPr id="12" name="TextBox 11">
            <a:extLst>
              <a:ext uri="{FF2B5EF4-FFF2-40B4-BE49-F238E27FC236}">
                <a16:creationId xmlns:a16="http://schemas.microsoft.com/office/drawing/2014/main" id="{189E950E-E41D-E987-E9DA-1E8A010252B9}"/>
              </a:ext>
            </a:extLst>
          </p:cNvPr>
          <p:cNvSpPr txBox="1"/>
          <p:nvPr/>
        </p:nvSpPr>
        <p:spPr>
          <a:xfrm>
            <a:off x="644435" y="3200801"/>
            <a:ext cx="5329646"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ea typeface="Calibri"/>
                <a:cs typeface="Calibri"/>
              </a:rPr>
              <a:t>Public Affairs </a:t>
            </a:r>
          </a:p>
          <a:p>
            <a:pPr marL="457200" indent="-457200">
              <a:buFont typeface="Arial" panose="020B0604020202020204" pitchFamily="34" charset="0"/>
              <a:buChar char="•"/>
            </a:pPr>
            <a:r>
              <a:rPr lang="en-US" sz="2400" dirty="0">
                <a:solidFill>
                  <a:schemeClr val="bg1"/>
                </a:solidFill>
                <a:ea typeface="Calibri"/>
                <a:cs typeface="Calibri"/>
              </a:rPr>
              <a:t>Communication </a:t>
            </a:r>
          </a:p>
          <a:p>
            <a:pPr marL="457200" indent="-457200">
              <a:buFont typeface="Arial" panose="020B0604020202020204" pitchFamily="34" charset="0"/>
              <a:buChar char="•"/>
            </a:pPr>
            <a:r>
              <a:rPr lang="en-US" sz="2400" dirty="0">
                <a:solidFill>
                  <a:schemeClr val="bg1"/>
                </a:solidFill>
                <a:ea typeface="Calibri"/>
                <a:cs typeface="Calibri"/>
              </a:rPr>
              <a:t>Partnership for Information Equity </a:t>
            </a:r>
          </a:p>
          <a:p>
            <a:pPr marL="457200" indent="-457200">
              <a:buFont typeface="Arial" panose="020B0604020202020204" pitchFamily="34" charset="0"/>
              <a:buChar char="•"/>
            </a:pPr>
            <a:r>
              <a:rPr lang="en-US" sz="2400" dirty="0">
                <a:solidFill>
                  <a:schemeClr val="bg1"/>
                </a:solidFill>
                <a:ea typeface="Calibri"/>
                <a:cs typeface="Calibri"/>
              </a:rPr>
              <a:t>Federal, State, and Local Partnerships </a:t>
            </a:r>
          </a:p>
          <a:p>
            <a:pPr marL="457200" indent="-457200">
              <a:buFont typeface="Arial" panose="020B0604020202020204" pitchFamily="34" charset="0"/>
              <a:buChar char="•"/>
            </a:pPr>
            <a:r>
              <a:rPr lang="en-US" sz="2400" dirty="0">
                <a:solidFill>
                  <a:schemeClr val="bg1"/>
                </a:solidFill>
                <a:ea typeface="Calibri"/>
                <a:cs typeface="Calibri"/>
              </a:rPr>
              <a:t>Public Engagements  </a:t>
            </a:r>
          </a:p>
        </p:txBody>
      </p:sp>
      <p:pic>
        <p:nvPicPr>
          <p:cNvPr id="11" name="Picture 10" descr="A microphone in front of a crowd of people.">
            <a:extLst>
              <a:ext uri="{FF2B5EF4-FFF2-40B4-BE49-F238E27FC236}">
                <a16:creationId xmlns:a16="http://schemas.microsoft.com/office/drawing/2014/main" id="{645392BA-3AE2-7CB7-4FC8-6AB76B6CC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313" y="2869090"/>
            <a:ext cx="4325983" cy="2883989"/>
          </a:xfrm>
          <a:prstGeom prst="rect">
            <a:avLst/>
          </a:prstGeom>
        </p:spPr>
      </p:pic>
      <p:sp>
        <p:nvSpPr>
          <p:cNvPr id="6" name="Slide Number Placeholder 5">
            <a:extLst>
              <a:ext uri="{FF2B5EF4-FFF2-40B4-BE49-F238E27FC236}">
                <a16:creationId xmlns:a16="http://schemas.microsoft.com/office/drawing/2014/main" id="{68B6EBA1-2BB7-8F56-CF3F-725E59109D90}"/>
              </a:ext>
            </a:extLst>
          </p:cNvPr>
          <p:cNvSpPr>
            <a:spLocks noGrp="1"/>
          </p:cNvSpPr>
          <p:nvPr>
            <p:ph type="sldNum" sz="quarter" idx="12"/>
          </p:nvPr>
        </p:nvSpPr>
        <p:spPr/>
        <p:txBody>
          <a:bodyPr/>
          <a:lstStyle/>
          <a:p>
            <a:fld id="{044A7FE0-3C4D-426E-9D9B-3221EE9FB732}" type="slidenum">
              <a:rPr lang="en-US" smtClean="0"/>
              <a:t>8</a:t>
            </a:fld>
            <a:endParaRPr lang="en-US" dirty="0"/>
          </a:p>
        </p:txBody>
      </p:sp>
    </p:spTree>
    <p:extLst>
      <p:ext uri="{BB962C8B-B14F-4D97-AF65-F5344CB8AC3E}">
        <p14:creationId xmlns:p14="http://schemas.microsoft.com/office/powerpoint/2010/main" val="1884176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DD3C9-A8A5-9321-0894-C45E805C0364}"/>
              </a:ext>
            </a:extLst>
          </p:cNvPr>
          <p:cNvSpPr>
            <a:spLocks noGrp="1"/>
          </p:cNvSpPr>
          <p:nvPr>
            <p:ph type="title"/>
          </p:nvPr>
        </p:nvSpPr>
        <p:spPr>
          <a:xfrm>
            <a:off x="1738013" y="1768405"/>
            <a:ext cx="8715974" cy="2852737"/>
          </a:xfrm>
        </p:spPr>
        <p:txBody>
          <a:bodyPr>
            <a:normAutofit fontScale="90000"/>
          </a:bodyPr>
          <a:lstStyle/>
          <a:p>
            <a:r>
              <a:rPr lang="en-US" sz="6000" dirty="0"/>
              <a:t>Introduction to</a:t>
            </a:r>
            <a:br>
              <a:rPr lang="en-US" sz="6000" dirty="0"/>
            </a:br>
            <a:r>
              <a:rPr lang="en-US" dirty="0"/>
              <a:t>National Park Service &amp;</a:t>
            </a:r>
            <a:br>
              <a:rPr lang="en-US" dirty="0"/>
            </a:br>
            <a:r>
              <a:rPr lang="en-US" dirty="0"/>
              <a:t>U.S. </a:t>
            </a:r>
            <a:r>
              <a:rPr lang="en-US" dirty="0">
                <a:ea typeface="Calibri"/>
                <a:cs typeface="Calibri"/>
              </a:rPr>
              <a:t>Fish and Wildlife Service</a:t>
            </a:r>
          </a:p>
        </p:txBody>
      </p:sp>
      <p:sp>
        <p:nvSpPr>
          <p:cNvPr id="6" name="Slide Number Placeholder 5">
            <a:extLst>
              <a:ext uri="{FF2B5EF4-FFF2-40B4-BE49-F238E27FC236}">
                <a16:creationId xmlns:a16="http://schemas.microsoft.com/office/drawing/2014/main" id="{C7E46DE9-9754-E57E-35AF-072A793B9AB7}"/>
              </a:ext>
            </a:extLst>
          </p:cNvPr>
          <p:cNvSpPr>
            <a:spLocks noGrp="1"/>
          </p:cNvSpPr>
          <p:nvPr>
            <p:ph type="sldNum" sz="quarter" idx="12"/>
          </p:nvPr>
        </p:nvSpPr>
        <p:spPr/>
        <p:txBody>
          <a:bodyPr/>
          <a:lstStyle/>
          <a:p>
            <a:fld id="{EFE6D0DB-7C1D-4495-94DC-5D212A17A7E3}" type="slidenum">
              <a:rPr lang="en-US" smtClean="0"/>
              <a:t>9</a:t>
            </a:fld>
            <a:endParaRPr lang="en-US"/>
          </a:p>
        </p:txBody>
      </p:sp>
    </p:spTree>
    <p:extLst>
      <p:ext uri="{BB962C8B-B14F-4D97-AF65-F5344CB8AC3E}">
        <p14:creationId xmlns:p14="http://schemas.microsoft.com/office/powerpoint/2010/main" val="3443664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ccess Board - Dark">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 Access Board Template" id="{64F139BA-1F5F-40C8-A471-2EDCDAB5B570}" vid="{B9066A88-DC62-490A-8F46-3BFB0EE92DA9}"/>
    </a:ext>
  </a:extLst>
</a:theme>
</file>

<file path=ppt/theme/theme3.xml><?xml version="1.0" encoding="utf-8"?>
<a:theme xmlns:a="http://schemas.openxmlformats.org/drawingml/2006/main" name="Access Board - Dark">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Board Master Pages" id="{41619A8A-B178-40E8-B6C3-B9F50215B517}" vid="{CC28A606-4CF1-4D4E-B890-08CA57E5DA7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EC144CF8C78C4B90E015B2E358BC18" ma:contentTypeVersion="15" ma:contentTypeDescription="Create a new document." ma:contentTypeScope="" ma:versionID="a9c968e609f7d2fd9cd951f34e816af4">
  <xsd:schema xmlns:xsd="http://www.w3.org/2001/XMLSchema" xmlns:xs="http://www.w3.org/2001/XMLSchema" xmlns:p="http://schemas.microsoft.com/office/2006/metadata/properties" xmlns:ns2="37b2021f-72ea-4188-be56-4fcc39b37316" xmlns:ns3="6380acea-038d-4719-9f7c-b39281e8c1d4" targetNamespace="http://schemas.microsoft.com/office/2006/metadata/properties" ma:root="true" ma:fieldsID="70e4bc7dc7e937896c3a8bca5c04f90e" ns2:_="" ns3:_="">
    <xsd:import namespace="37b2021f-72ea-4188-be56-4fcc39b37316"/>
    <xsd:import namespace="6380acea-038d-4719-9f7c-b39281e8c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2021f-72ea-4188-be56-4fcc39b373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332d46d-0608-4ef3-b4df-c7260dd73c3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80acea-038d-4719-9f7c-b39281e8c1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22C3AC-C46E-4D0D-AA1C-720B5905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2021f-72ea-4188-be56-4fcc39b37316"/>
    <ds:schemaRef ds:uri="6380acea-038d-4719-9f7c-b39281e8c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B64621-9A78-4B57-BC55-F952FFC173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518</TotalTime>
  <Words>2433</Words>
  <Application>Microsoft Macintosh PowerPoint</Application>
  <PresentationFormat>Widescreen</PresentationFormat>
  <Paragraphs>293</Paragraphs>
  <Slides>49</Slides>
  <Notes>13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49</vt:i4>
      </vt:variant>
    </vt:vector>
  </HeadingPairs>
  <TitlesOfParts>
    <vt:vector size="60" baseType="lpstr">
      <vt:lpstr>Aptos</vt:lpstr>
      <vt:lpstr>Aptos Display</vt:lpstr>
      <vt:lpstr>Arial</vt:lpstr>
      <vt:lpstr>Calibri</vt:lpstr>
      <vt:lpstr>Public Sans Web</vt:lpstr>
      <vt:lpstr>Source Sans Pro Web</vt:lpstr>
      <vt:lpstr>Symbol</vt:lpstr>
      <vt:lpstr>Times New Roman</vt:lpstr>
      <vt:lpstr>office theme</vt:lpstr>
      <vt:lpstr>Access Board - Dark</vt:lpstr>
      <vt:lpstr>Access Board - Dark</vt:lpstr>
      <vt:lpstr>Enhancing Accessibility on Social Media Platforms in Federal Agencies</vt:lpstr>
      <vt:lpstr>Presenters (1)</vt:lpstr>
      <vt:lpstr>Presenters (2)</vt:lpstr>
      <vt:lpstr>Agenda</vt:lpstr>
      <vt:lpstr>Introduction to U.S. Access Board</vt:lpstr>
      <vt:lpstr>What Does the Access Board Do?</vt:lpstr>
      <vt:lpstr>What Does the Access Board Not Do?</vt:lpstr>
      <vt:lpstr>Public Affairs and Communication</vt:lpstr>
      <vt:lpstr>Introduction to National Park Service &amp; U.S. Fish and Wildlife Service</vt:lpstr>
      <vt:lpstr>National Park Service </vt:lpstr>
      <vt:lpstr>U.S. Fish &amp; Wildlife Service</vt:lpstr>
      <vt:lpstr>Social Media Engagement Strategies</vt:lpstr>
      <vt:lpstr>Terminology</vt:lpstr>
      <vt:lpstr>Alt Text (1)</vt:lpstr>
      <vt:lpstr>Alt Text (2)</vt:lpstr>
      <vt:lpstr>Alt Text (3)</vt:lpstr>
      <vt:lpstr>Alt Text (4)</vt:lpstr>
      <vt:lpstr>Color Contrast (1)</vt:lpstr>
      <vt:lpstr>Color Contrast (2)</vt:lpstr>
      <vt:lpstr>Emojis (1)</vt:lpstr>
      <vt:lpstr>Emojis (2)</vt:lpstr>
      <vt:lpstr>GIFs</vt:lpstr>
      <vt:lpstr>Hashtags</vt:lpstr>
      <vt:lpstr>Plain Language (1)</vt:lpstr>
      <vt:lpstr>Plain Language (2)</vt:lpstr>
      <vt:lpstr>Plain Language (3)</vt:lpstr>
      <vt:lpstr>Special Characters</vt:lpstr>
      <vt:lpstr>Platform-Specific Strategies</vt:lpstr>
      <vt:lpstr>X/Twitter (1)</vt:lpstr>
      <vt:lpstr>X/Twitter (2)</vt:lpstr>
      <vt:lpstr>LinkedIn (1)</vt:lpstr>
      <vt:lpstr>LinkedIn (2)</vt:lpstr>
      <vt:lpstr>Facebook (1)</vt:lpstr>
      <vt:lpstr>Facebook (2)</vt:lpstr>
      <vt:lpstr>NPS and Insta Reels</vt:lpstr>
      <vt:lpstr>NPS and Reels: Why?</vt:lpstr>
      <vt:lpstr>NPS and Reels: How</vt:lpstr>
      <vt:lpstr>NPS and Reels: Examples</vt:lpstr>
      <vt:lpstr>USFWS on Instagram (1)</vt:lpstr>
      <vt:lpstr>USFWS on Instagram (2)</vt:lpstr>
      <vt:lpstr>USFWS on Instagram (3)</vt:lpstr>
      <vt:lpstr>Social Media Resources</vt:lpstr>
      <vt:lpstr>Access Board Social Media</vt:lpstr>
      <vt:lpstr>NPS Social Media</vt:lpstr>
      <vt:lpstr>USFWS Social Media </vt:lpstr>
      <vt:lpstr>Platform-Specific Resources</vt:lpstr>
      <vt:lpstr>Additional Resources</vt:lpstr>
      <vt:lpstr>Questions and Answers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O'Keefe</dc:creator>
  <cp:lastModifiedBy>Michael Horton</cp:lastModifiedBy>
  <cp:revision>150</cp:revision>
  <dcterms:created xsi:type="dcterms:W3CDTF">2024-10-17T18:02:07Z</dcterms:created>
  <dcterms:modified xsi:type="dcterms:W3CDTF">2024-11-04T21:58:52Z</dcterms:modified>
</cp:coreProperties>
</file>