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3" r:id="rId2"/>
  </p:sldMasterIdLst>
  <p:notesMasterIdLst>
    <p:notesMasterId r:id="rId15"/>
  </p:notesMasterIdLst>
  <p:sldIdLst>
    <p:sldId id="272" r:id="rId3"/>
    <p:sldId id="258" r:id="rId4"/>
    <p:sldId id="259" r:id="rId5"/>
    <p:sldId id="271" r:id="rId6"/>
    <p:sldId id="261" r:id="rId7"/>
    <p:sldId id="262" r:id="rId8"/>
    <p:sldId id="263" r:id="rId9"/>
    <p:sldId id="260" r:id="rId10"/>
    <p:sldId id="264" r:id="rId11"/>
    <p:sldId id="266" r:id="rId12"/>
    <p:sldId id="268" r:id="rId13"/>
    <p:sldId id="2145706881" r:id="rId14"/>
  </p:sldIdLst>
  <p:sldSz cx="12192000" cy="6858000"/>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risten Smith-O'Connor - M1ED" initials="" lastIdx="2" clrIdx="0"/>
  <p:cmAuthor id="1" name="Michael Horton - M1ED"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BFA"/>
    <a:srgbClr val="FEF4F4"/>
    <a:srgbClr val="F3F9FF"/>
    <a:srgbClr val="F6FCFB"/>
    <a:srgbClr val="F4F3FF"/>
    <a:srgbClr val="EDEBFF"/>
    <a:srgbClr val="FFF6EB"/>
    <a:srgbClr val="F8FCF6"/>
    <a:srgbClr val="5C2E00"/>
    <a:srgbClr val="E8F4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70" autoAdjust="0"/>
    <p:restoredTop sz="86441" autoAdjust="0"/>
  </p:normalViewPr>
  <p:slideViewPr>
    <p:cSldViewPr snapToGrid="0">
      <p:cViewPr>
        <p:scale>
          <a:sx n="114" d="100"/>
          <a:sy n="114" d="100"/>
        </p:scale>
        <p:origin x="1128" y="60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100" d="100"/>
          <a:sy n="100" d="100"/>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2" y="2"/>
            <a:ext cx="3038475" cy="465138"/>
          </a:xfrm>
          <a:prstGeom prst="rect">
            <a:avLst/>
          </a:prstGeom>
          <a:noFill/>
          <a:ln>
            <a:noFill/>
          </a:ln>
        </p:spPr>
        <p:txBody>
          <a:bodyPr spcFirstLastPara="1" wrap="square" lIns="93150" tIns="46575" rIns="93150" bIns="4657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70338" y="2"/>
            <a:ext cx="3038475" cy="465138"/>
          </a:xfrm>
          <a:prstGeom prst="rect">
            <a:avLst/>
          </a:prstGeom>
          <a:noFill/>
          <a:ln>
            <a:noFill/>
          </a:ln>
        </p:spPr>
        <p:txBody>
          <a:bodyPr spcFirstLastPara="1" wrap="square" lIns="93150" tIns="46575" rIns="93150" bIns="4657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701676" y="4416425"/>
            <a:ext cx="5607050" cy="4183063"/>
          </a:xfrm>
          <a:prstGeom prst="rect">
            <a:avLst/>
          </a:prstGeom>
          <a:noFill/>
          <a:ln>
            <a:noFill/>
          </a:ln>
        </p:spPr>
        <p:txBody>
          <a:bodyPr spcFirstLastPara="1" wrap="square" lIns="93150" tIns="46575" rIns="93150" bIns="46575" anchor="t" anchorCtr="0">
            <a:noAutofit/>
          </a:bodyPr>
          <a:lstStyle>
            <a:lvl1pPr marL="457200" marR="0" lvl="0" indent="-228600" algn="l" rtl="0">
              <a:lnSpc>
                <a:spcPct val="100000"/>
              </a:lnSpc>
              <a:spcBef>
                <a:spcPts val="48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1pPr>
            <a:lvl2pPr marL="914400" marR="0" lvl="1" indent="-228600" algn="l" rtl="0">
              <a:lnSpc>
                <a:spcPct val="100000"/>
              </a:lnSpc>
              <a:spcBef>
                <a:spcPts val="48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L="1371600" marR="0" lvl="2" indent="-228600" algn="l" rtl="0">
              <a:lnSpc>
                <a:spcPct val="100000"/>
              </a:lnSpc>
              <a:spcBef>
                <a:spcPts val="48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L="1828800" marR="0" lvl="3" indent="-228600" algn="l" rtl="0">
              <a:lnSpc>
                <a:spcPct val="100000"/>
              </a:lnSpc>
              <a:spcBef>
                <a:spcPts val="48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48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2" y="8829675"/>
            <a:ext cx="3038475" cy="465138"/>
          </a:xfrm>
          <a:prstGeom prst="rect">
            <a:avLst/>
          </a:prstGeom>
          <a:noFill/>
          <a:ln>
            <a:noFill/>
          </a:ln>
        </p:spPr>
        <p:txBody>
          <a:bodyPr spcFirstLastPara="1" wrap="square" lIns="93150" tIns="46575" rIns="93150" bIns="4657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70338" y="8829675"/>
            <a:ext cx="3038475" cy="465138"/>
          </a:xfrm>
          <a:prstGeom prst="rect">
            <a:avLst/>
          </a:prstGeom>
          <a:noFill/>
          <a:ln>
            <a:noFill/>
          </a:ln>
        </p:spPr>
        <p:txBody>
          <a:bodyPr spcFirstLastPara="1" wrap="square" lIns="93150" tIns="46575" rIns="93150"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Keep the Section 508 overview brief. This audience already understands the law, so use this slide to set the framing. Section 508 is not only a compliance issue. It is a workflow issue. The challenge is getting accessibility into the everyday points where decisions are made.</a:t>
            </a:r>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this slide to normalize change. Change can be leadership turnover, contract turnover, staffing shortages, retirements, a new program, new technology, or centralization. If accessibility depends on a few individuals or informal relationships, every change becomes a risk. A mature program builds practices, roles, templates, and governance that can survive those changes.</a:t>
            </a:r>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playbook is useful because it gives program managers a structured vocabulary. It is not only guidance. It is a way to have change-management conversations with leadership and stakeholders: What is our maturity? What are our goals? Where does accessibility fit into governance, design, acquisition, development, testing, and training?</a:t>
            </a:r>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maps directly to change management. Before changing a program, assess the current state. Look at program maturity, stakeholder readiness, current review points, contract realities, staffing, tools, and pain points. This is also the point to assess whether goals still make sense after a major change.</a:t>
            </a:r>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this slide to tell the NIH roadmap story. The phases are not just tasks. They are a change-management sequence. Awareness was placed early on purpose: it helps supervisors, administrators, and program owners understand why accessibility matters before asking them to change behavior. Then support, acquisition, guidance, and monitoring can build on that buy-in.</a:t>
            </a:r>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culture slide. The 508 program cannot be the only place where accessibility lives. Content creators and IT owners have to understand what they are responsible for. The program provides guidance, training, standards, tools, and review. But the work has to be owned where the content, applications, and services are created and managed.</a:t>
            </a:r>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Tell the late-review story. In many organizations, accessibility is still treated as a final review step. That creates frustration for everyone: the 508 office, developers, content owners, contracting teams, and users. The objective is not to make every person an accessibility expert. The objective is to make accessibility part of the expected work from the beginning.</a:t>
            </a:r>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C37604-92F1-30C0-0697-C035AC7069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6851B0-7CDC-60FC-A491-A48807A6B2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F05716-BF30-560E-8841-3CF694247263}"/>
              </a:ext>
            </a:extLst>
          </p:cNvPr>
          <p:cNvSpPr>
            <a:spLocks noGrp="1"/>
          </p:cNvSpPr>
          <p:nvPr>
            <p:ph type="body" idx="1"/>
          </p:nvPr>
        </p:nvSpPr>
        <p:spPr/>
        <p:txBody>
          <a:bodyPr/>
          <a:lstStyle/>
          <a:p>
            <a:r>
              <a:rPr lang="en-US" dirty="0"/>
              <a:t>Tell the late-review story. In many organizations, accessibility is still treated as a final review step. That creates frustration for everyone: the 508 office, developers, content owners, contracting teams, and users. The objective is not to make every person an accessibility expert. The objective is to make accessibility part of the expected work from the beginning.</a:t>
            </a:r>
          </a:p>
        </p:txBody>
      </p:sp>
      <p:sp>
        <p:nvSpPr>
          <p:cNvPr id="4" name="Slide Number Placeholder 3">
            <a:extLst>
              <a:ext uri="{FF2B5EF4-FFF2-40B4-BE49-F238E27FC236}">
                <a16:creationId xmlns:a16="http://schemas.microsoft.com/office/drawing/2014/main" id="{E5E89C21-7644-4000-9A1D-522671B3B1E1}"/>
              </a:ext>
            </a:extLst>
          </p:cNvPr>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21184121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culture slide. The 508 program cannot be the only place where accessibility lives. Content creators and IT owners have to understand what they are responsible for. The program provides guidance, training, standards, tools, and review. But the work has to be owned where the content, applications, and services are created and managed.</a:t>
            </a:r>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userDrawn="1">
  <p:cSld name="1_Title and Content (No Footer)">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731520" y="548640"/>
            <a:ext cx="10721705" cy="433945"/>
          </a:xfrm>
          <a:prstGeom prst="rect">
            <a:avLst/>
          </a:prstGeom>
          <a:noFill/>
          <a:ln>
            <a:noFill/>
          </a:ln>
        </p:spPr>
        <p:txBody>
          <a:bodyPr spcFirstLastPara="1" wrap="square" lIns="0" tIns="45700" rIns="0" bIns="0" anchor="t" anchorCtr="0">
            <a:spAutoFit/>
          </a:bodyPr>
          <a:lstStyle>
            <a:lvl1pPr marR="0" lvl="0" algn="l" rtl="0">
              <a:lnSpc>
                <a:spcPct val="90000"/>
              </a:lnSpc>
              <a:spcBef>
                <a:spcPts val="0"/>
              </a:spcBef>
              <a:spcAft>
                <a:spcPts val="0"/>
              </a:spcAft>
              <a:buClr>
                <a:srgbClr val="000000"/>
              </a:buClr>
              <a:buSzPts val="1400"/>
              <a:buFont typeface="Arial"/>
              <a:buNone/>
              <a:defRPr sz="2800" b="1" i="0" u="none" strike="noStrike" cap="none">
                <a:solidFill>
                  <a:srgbClr val="0B3F3A"/>
                </a:solidFill>
                <a:latin typeface="Arial"/>
                <a:ea typeface="Arial"/>
                <a:cs typeface="Arial"/>
                <a:sym typeface="Arial"/>
              </a:defRPr>
            </a:lvl1pPr>
            <a:lvl2pPr marR="0" lvl="1"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8" name="Google Shape;18;p3"/>
          <p:cNvSpPr txBox="1">
            <a:spLocks noGrp="1"/>
          </p:cNvSpPr>
          <p:nvPr>
            <p:ph type="body" idx="1"/>
          </p:nvPr>
        </p:nvSpPr>
        <p:spPr>
          <a:xfrm>
            <a:off x="731520" y="1188719"/>
            <a:ext cx="10721705" cy="498348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700"/>
              </a:spcBef>
              <a:spcAft>
                <a:spcPts val="0"/>
              </a:spcAft>
              <a:buClr>
                <a:srgbClr val="0E8775"/>
              </a:buClr>
              <a:buSzPts val="2800"/>
              <a:buFont typeface="Arial"/>
              <a:buChar char="•"/>
              <a:defRPr sz="2800" b="0" i="0" u="none" strike="noStrike" cap="none">
                <a:solidFill>
                  <a:schemeClr val="accent4"/>
                </a:solidFill>
                <a:latin typeface="Arial"/>
                <a:ea typeface="Arial"/>
                <a:cs typeface="Arial"/>
                <a:sym typeface="Arial"/>
              </a:defRPr>
            </a:lvl1pPr>
            <a:lvl2pPr marL="914400" marR="0" lvl="1" indent="-393700" algn="l" rtl="0">
              <a:lnSpc>
                <a:spcPct val="100000"/>
              </a:lnSpc>
              <a:spcBef>
                <a:spcPts val="700"/>
              </a:spcBef>
              <a:spcAft>
                <a:spcPts val="0"/>
              </a:spcAft>
              <a:buClr>
                <a:srgbClr val="0D8774"/>
              </a:buClr>
              <a:buSzPts val="2600"/>
              <a:buFont typeface="Arial" panose="020B0604020202020204" pitchFamily="34" charset="0"/>
              <a:buChar char="•"/>
              <a:defRPr sz="2400" b="0" i="0" u="none" strike="noStrike" cap="none">
                <a:solidFill>
                  <a:schemeClr val="accent4"/>
                </a:solidFill>
                <a:latin typeface="Arial"/>
                <a:ea typeface="Arial"/>
                <a:cs typeface="Arial"/>
                <a:sym typeface="Arial"/>
              </a:defRPr>
            </a:lvl2pPr>
            <a:lvl3pPr marL="1371600" marR="0" lvl="2" indent="-381000" algn="l" rtl="0">
              <a:lnSpc>
                <a:spcPct val="100000"/>
              </a:lnSpc>
              <a:spcBef>
                <a:spcPts val="650"/>
              </a:spcBef>
              <a:spcAft>
                <a:spcPts val="0"/>
              </a:spcAft>
              <a:buClr>
                <a:srgbClr val="0D8774"/>
              </a:buClr>
              <a:buSzPts val="2400"/>
              <a:buFont typeface="Arial" panose="020B0604020202020204" pitchFamily="34" charset="0"/>
              <a:buChar char="•"/>
              <a:defRPr sz="2000" b="0" i="0" u="none" strike="noStrike" cap="none">
                <a:solidFill>
                  <a:schemeClr val="accent4"/>
                </a:solidFill>
                <a:latin typeface="Arial"/>
                <a:ea typeface="Arial"/>
                <a:cs typeface="Arial"/>
                <a:sym typeface="Arial"/>
              </a:defRPr>
            </a:lvl3pPr>
            <a:lvl4pPr marL="1828800" marR="0" lvl="3" indent="-381000" algn="l" rtl="0">
              <a:lnSpc>
                <a:spcPct val="100000"/>
              </a:lnSpc>
              <a:spcBef>
                <a:spcPts val="600"/>
              </a:spcBef>
              <a:spcAft>
                <a:spcPts val="0"/>
              </a:spcAft>
              <a:buClr>
                <a:srgbClr val="0D8774"/>
              </a:buClr>
              <a:buSzPts val="2400"/>
              <a:buFont typeface="Arial" panose="020B0604020202020204" pitchFamily="34" charset="0"/>
              <a:buChar char="•"/>
              <a:defRPr sz="1800" b="0" i="0" u="none" strike="noStrike" cap="none">
                <a:solidFill>
                  <a:schemeClr val="accent4"/>
                </a:solidFill>
                <a:latin typeface="Arial"/>
                <a:ea typeface="Arial"/>
                <a:cs typeface="Arial"/>
                <a:sym typeface="Arial"/>
              </a:defRPr>
            </a:lvl4pPr>
            <a:lvl5pPr marL="2286000" marR="0" lvl="4" indent="-381000" algn="l" rtl="0">
              <a:lnSpc>
                <a:spcPct val="100000"/>
              </a:lnSpc>
              <a:spcBef>
                <a:spcPts val="720"/>
              </a:spcBef>
              <a:spcAft>
                <a:spcPts val="0"/>
              </a:spcAft>
              <a:buClr>
                <a:srgbClr val="0D8774"/>
              </a:buClr>
              <a:buSzPts val="2400"/>
              <a:buFont typeface="Arial" panose="020B0604020202020204" pitchFamily="34" charset="0"/>
              <a:buChar char="•"/>
              <a:defRPr sz="1800" b="0" i="0" u="none" strike="noStrike" cap="none">
                <a:solidFill>
                  <a:schemeClr val="accent4"/>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pPr lvl="0"/>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5/7/26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23673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5/7/26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078386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5/7/26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363541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5/7/26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894693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5/7/26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59604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5/7/26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610731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5/7/26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44074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reaker Title Only ">
  <p:cSld name="1_Breaker Title (No Footer)">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508001" y="2305250"/>
            <a:ext cx="11165841" cy="2247499"/>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0000"/>
              </a:buClr>
              <a:buSzPts val="1400"/>
              <a:buFont typeface="Arial"/>
              <a:buNone/>
              <a:defRPr sz="5000" b="1" i="0" u="none" strike="noStrike" cap="none">
                <a:solidFill>
                  <a:srgbClr val="0B3F3A"/>
                </a:solidFill>
                <a:latin typeface="Arial"/>
                <a:ea typeface="Arial"/>
                <a:cs typeface="Arial"/>
                <a:sym typeface="Arial"/>
              </a:defRPr>
            </a:lvl1pPr>
            <a:lvl2pPr marR="0" lvl="1"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2pPr>
            <a:lvl3pPr marR="0" lvl="2"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3pPr>
            <a:lvl4pPr marR="0" lvl="3"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4pPr>
            <a:lvl5pPr marR="0" lvl="4"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5pPr>
            <a:lvl6pPr marR="0" lvl="5"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6pPr>
            <a:lvl7pPr marR="0" lvl="6"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7pPr>
            <a:lvl8pPr marR="0" lvl="7"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8pPr>
            <a:lvl9pPr marR="0" lvl="8"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reaker Title Only " preserve="1">
  <p:cSld name="1_Title Only (No Footer)">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731520" y="548640"/>
            <a:ext cx="10725912" cy="429768"/>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000000"/>
              </a:buClr>
              <a:buSzPts val="1400"/>
              <a:buFont typeface="Arial"/>
              <a:buNone/>
              <a:defRPr sz="2800" b="1" i="0" u="none" strike="noStrike" cap="none">
                <a:solidFill>
                  <a:srgbClr val="0B3F3A"/>
                </a:solidFill>
                <a:latin typeface="Arial"/>
                <a:ea typeface="Arial"/>
                <a:cs typeface="Arial"/>
                <a:sym typeface="Arial"/>
              </a:defRPr>
            </a:lvl1pPr>
            <a:lvl2pPr marR="0" lvl="1"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2pPr>
            <a:lvl3pPr marR="0" lvl="2"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3pPr>
            <a:lvl4pPr marR="0" lvl="3"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4pPr>
            <a:lvl5pPr marR="0" lvl="4"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5pPr>
            <a:lvl6pPr marR="0" lvl="5"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6pPr>
            <a:lvl7pPr marR="0" lvl="6"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7pPr>
            <a:lvl8pPr marR="0" lvl="7"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8pPr>
            <a:lvl9pPr marR="0" lvl="8"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488456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MASTER">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6516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1"/>
            </a:lvl1pPr>
          </a:lstStyle>
          <a:p>
            <a:r>
              <a:rPr lang="en-US"/>
              <a:t>Click to edit Master title style</a:t>
            </a:r>
          </a:p>
        </p:txBody>
      </p:sp>
      <p:sp>
        <p:nvSpPr>
          <p:cNvPr id="3" name="Content Placeholder 2"/>
          <p:cNvSpPr>
            <a:spLocks noGrp="1"/>
          </p:cNvSpPr>
          <p:nvPr>
            <p:ph idx="1"/>
          </p:nvPr>
        </p:nvSpPr>
        <p:spPr/>
        <p:txBody>
          <a:bodyPr/>
          <a:lstStyle>
            <a:lvl1pPr marL="342891" indent="-342891">
              <a:buFont typeface="Arial" panose="020B0604020202020204" pitchFamily="34" charset="0"/>
              <a:buChar char="•"/>
              <a:defRPr sz="2800"/>
            </a:lvl1pPr>
            <a:lvl2pPr marL="800080" indent="-342891">
              <a:buFont typeface="Courier New" panose="02070309020205020404" pitchFamily="49" charset="0"/>
              <a:buChar char="o"/>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F79685-4897-46C5-A8D7-1B4058E40D5B}" type="datetime1">
              <a:rPr lang="en-US" smtClean="0">
                <a:solidFill>
                  <a:prstClr val="black">
                    <a:tint val="75000"/>
                  </a:prstClr>
                </a:solidFill>
              </a:rPr>
              <a:pPr/>
              <a:t>5/7/26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01C4F7-86BD-4846-8AFB-BA3D3A2A3D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9022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5/7/26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36374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5/7/26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73711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5/7/26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65749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5/7/26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2421794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Shape 9"/>
        <p:cNvGrpSpPr/>
        <p:nvPr/>
      </p:nvGrpSpPr>
      <p:grpSpPr>
        <a:xfrm>
          <a:off x="0" y="0"/>
          <a:ext cx="0" cy="0"/>
          <a:chOff x="0" y="0"/>
          <a:chExt cx="0" cy="0"/>
        </a:xfrm>
      </p:grpSpPr>
      <p:sp>
        <p:nvSpPr>
          <p:cNvPr id="10" name="Google Shape;10;p1"/>
          <p:cNvSpPr/>
          <p:nvPr/>
        </p:nvSpPr>
        <p:spPr>
          <a:xfrm>
            <a:off x="0" y="0"/>
            <a:ext cx="12192000" cy="182880"/>
          </a:xfrm>
          <a:prstGeom prst="rect">
            <a:avLst/>
          </a:prstGeom>
          <a:solidFill>
            <a:srgbClr val="0E877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61" r:id="rId3"/>
    <p:sldLayoutId id="2147483662" r:id="rId4"/>
    <p:sldLayoutId id="2147483675"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5/7/26</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5491546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sv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mailto:nihsection508help@od.nih.gov" TargetMode="External"/><Relationship Id="rId7" Type="http://schemas.openxmlformats.org/officeDocument/2006/relationships/hyperlink" Target="https://www.section508.gov/manage/playbooks/technology-accessibility-playbook/" TargetMode="External"/><Relationship Id="rId2" Type="http://schemas.openxmlformats.org/officeDocument/2006/relationships/hyperlink" Target="https://ocio.nih.gov/section-508" TargetMode="External"/><Relationship Id="rId1" Type="http://schemas.openxmlformats.org/officeDocument/2006/relationships/slideLayout" Target="../slideLayouts/slideLayout5.xml"/><Relationship Id="rId6" Type="http://schemas.openxmlformats.org/officeDocument/2006/relationships/hyperlink" Target="https://www.section508.gov/" TargetMode="External"/><Relationship Id="rId5" Type="http://schemas.openxmlformats.org/officeDocument/2006/relationships/hyperlink" Target="https://www.w3.org/TR/WCAG20/" TargetMode="External"/><Relationship Id="rId4" Type="http://schemas.openxmlformats.org/officeDocument/2006/relationships/hyperlink" Target="https://www.access-board.gov/ic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AutoShape 3">
            <a:extLst>
              <a:ext uri="{C183D7F6-B498-43B3-948B-1728B52AA6E4}">
                <adec:decorative xmlns:adec="http://schemas.microsoft.com/office/drawing/2017/decorative" val="1"/>
              </a:ext>
            </a:extLst>
          </p:cNvPr>
          <p:cNvSpPr/>
          <p:nvPr/>
        </p:nvSpPr>
        <p:spPr>
          <a:xfrm>
            <a:off x="6105824" y="817994"/>
            <a:ext cx="5409981" cy="0"/>
          </a:xfrm>
          <a:prstGeom prst="line">
            <a:avLst/>
          </a:prstGeom>
          <a:ln w="76200" cap="flat">
            <a:solidFill>
              <a:srgbClr val="174738"/>
            </a:solidFill>
            <a:prstDash val="solid"/>
            <a:headEnd type="none" w="sm" len="sm"/>
            <a:tailEnd type="none" w="sm" len="sm"/>
          </a:ln>
        </p:spPr>
        <p:txBody>
          <a:bodyPr/>
          <a:lstStyle/>
          <a:p>
            <a:pPr defTabSz="609630">
              <a:buClrTx/>
            </a:pPr>
            <a:endParaRPr lang="en-US" sz="1200" kern="1200">
              <a:solidFill>
                <a:prstClr val="black"/>
              </a:solidFill>
              <a:latin typeface="Calibri"/>
              <a:ea typeface="+mn-ea"/>
              <a:cs typeface="+mn-cs"/>
            </a:endParaRPr>
          </a:p>
        </p:txBody>
      </p:sp>
      <p:sp>
        <p:nvSpPr>
          <p:cNvPr id="4" name="AutoShape 4">
            <a:extLst>
              <a:ext uri="{C183D7F6-B498-43B3-948B-1728B52AA6E4}">
                <adec:decorative xmlns:adec="http://schemas.microsoft.com/office/drawing/2017/decorative" val="1"/>
              </a:ext>
            </a:extLst>
          </p:cNvPr>
          <p:cNvSpPr/>
          <p:nvPr/>
        </p:nvSpPr>
        <p:spPr>
          <a:xfrm>
            <a:off x="695843" y="6355194"/>
            <a:ext cx="5409981" cy="0"/>
          </a:xfrm>
          <a:prstGeom prst="line">
            <a:avLst/>
          </a:prstGeom>
          <a:ln w="76200" cap="flat">
            <a:solidFill>
              <a:srgbClr val="174738"/>
            </a:solidFill>
            <a:prstDash val="solid"/>
            <a:headEnd type="none" w="sm" len="sm"/>
            <a:tailEnd type="none" w="sm" len="sm"/>
          </a:ln>
        </p:spPr>
        <p:txBody>
          <a:bodyPr/>
          <a:lstStyle/>
          <a:p>
            <a:pPr defTabSz="609630">
              <a:buClrTx/>
            </a:pPr>
            <a:endParaRPr lang="en-US" sz="1200" kern="1200">
              <a:solidFill>
                <a:prstClr val="black"/>
              </a:solidFill>
              <a:latin typeface="Calibri"/>
              <a:ea typeface="+mn-ea"/>
              <a:cs typeface="+mn-cs"/>
            </a:endParaRPr>
          </a:p>
        </p:txBody>
      </p:sp>
      <p:sp>
        <p:nvSpPr>
          <p:cNvPr id="5" name="Freeform 5">
            <a:extLst>
              <a:ext uri="{C183D7F6-B498-43B3-948B-1728B52AA6E4}">
                <adec:decorative xmlns:adec="http://schemas.microsoft.com/office/drawing/2017/decorative" val="1"/>
              </a:ext>
            </a:extLst>
          </p:cNvPr>
          <p:cNvSpPr/>
          <p:nvPr/>
        </p:nvSpPr>
        <p:spPr>
          <a:xfrm>
            <a:off x="6412471" y="6182589"/>
            <a:ext cx="1979236" cy="294411"/>
          </a:xfrm>
          <a:custGeom>
            <a:avLst/>
            <a:gdLst/>
            <a:ahLst/>
            <a:cxnLst/>
            <a:rect l="l" t="t" r="r" b="b"/>
            <a:pathLst>
              <a:path w="2968854" h="441617">
                <a:moveTo>
                  <a:pt x="0" y="0"/>
                </a:moveTo>
                <a:lnTo>
                  <a:pt x="2968854" y="0"/>
                </a:lnTo>
                <a:lnTo>
                  <a:pt x="2968854" y="441616"/>
                </a:lnTo>
                <a:lnTo>
                  <a:pt x="0" y="441616"/>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pPr defTabSz="609630">
              <a:buClrTx/>
            </a:pPr>
            <a:endParaRPr lang="en-US" sz="1200" kern="1200">
              <a:solidFill>
                <a:prstClr val="black"/>
              </a:solidFill>
              <a:latin typeface="Calibri"/>
              <a:ea typeface="+mn-ea"/>
              <a:cs typeface="+mn-cs"/>
            </a:endParaRPr>
          </a:p>
        </p:txBody>
      </p:sp>
      <p:sp>
        <p:nvSpPr>
          <p:cNvPr id="6" name="TextBox 6"/>
          <p:cNvSpPr txBox="1">
            <a:spLocks noGrp="1"/>
          </p:cNvSpPr>
          <p:nvPr>
            <p:ph type="title" idx="4294967295"/>
          </p:nvPr>
        </p:nvSpPr>
        <p:spPr>
          <a:xfrm>
            <a:off x="1825026" y="4096577"/>
            <a:ext cx="8541948" cy="53764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609630" rtl="0" eaLnBrk="1" fontAlgn="auto" latinLnBrk="0" hangingPunct="1">
              <a:lnSpc>
                <a:spcPts val="4563"/>
              </a:lnSpc>
              <a:spcBef>
                <a:spcPct val="0"/>
              </a:spcBef>
              <a:spcAft>
                <a:spcPts val="0"/>
              </a:spcAft>
              <a:buClrTx/>
              <a:buSzTx/>
              <a:buFont typeface="Arial"/>
              <a:buNone/>
              <a:tabLst/>
              <a:defRPr/>
            </a:pPr>
            <a:r>
              <a:rPr kumimoji="0" lang="en-US" sz="3259" b="0" i="0" u="none" strike="noStrike" kern="1200" cap="none" spc="0" normalizeH="0" baseline="0" noProof="0" dirty="0">
                <a:ln>
                  <a:noFill/>
                </a:ln>
                <a:solidFill>
                  <a:srgbClr val="174738"/>
                </a:solidFill>
                <a:effectLst/>
                <a:uLnTx/>
                <a:uFillTx/>
                <a:latin typeface="Arial" panose="020B0604020202020204" pitchFamily="34" charset="0"/>
                <a:ea typeface="Quicksand"/>
                <a:cs typeface="Arial" panose="020B0604020202020204" pitchFamily="34" charset="0"/>
                <a:sym typeface="Quicksand"/>
              </a:rPr>
              <a:t>Managing Change, Sustaining Accessibility</a:t>
            </a:r>
          </a:p>
        </p:txBody>
      </p:sp>
      <p:sp>
        <p:nvSpPr>
          <p:cNvPr id="7" name="TextBox 7"/>
          <p:cNvSpPr txBox="1"/>
          <p:nvPr/>
        </p:nvSpPr>
        <p:spPr>
          <a:xfrm>
            <a:off x="3766502" y="4845640"/>
            <a:ext cx="4658997" cy="1083823"/>
          </a:xfrm>
          <a:prstGeom prst="rect">
            <a:avLst/>
          </a:prstGeom>
        </p:spPr>
        <p:txBody>
          <a:bodyPr lIns="0" tIns="0" rIns="0" bIns="0" rtlCol="0" anchor="t">
            <a:spAutoFit/>
          </a:bodyPr>
          <a:lstStyle/>
          <a:p>
            <a:pPr algn="ctr" defTabSz="609630">
              <a:lnSpc>
                <a:spcPts val="2931"/>
              </a:lnSpc>
              <a:spcBef>
                <a:spcPct val="0"/>
              </a:spcBef>
              <a:buClrTx/>
            </a:pPr>
            <a:r>
              <a:rPr lang="en-US" sz="2094" kern="1200" dirty="0">
                <a:solidFill>
                  <a:srgbClr val="174738"/>
                </a:solidFill>
                <a:latin typeface="Arial" panose="020B0604020202020204" pitchFamily="34" charset="0"/>
                <a:ea typeface="Quicksand"/>
                <a:cs typeface="Arial" panose="020B0604020202020204" pitchFamily="34" charset="0"/>
                <a:sym typeface="Quicksand"/>
              </a:rPr>
              <a:t>Antonio Haileselassie</a:t>
            </a:r>
          </a:p>
          <a:p>
            <a:pPr algn="ctr" defTabSz="609630">
              <a:lnSpc>
                <a:spcPts val="2931"/>
              </a:lnSpc>
              <a:spcBef>
                <a:spcPct val="0"/>
              </a:spcBef>
              <a:buClrTx/>
            </a:pPr>
            <a:r>
              <a:rPr lang="en-US" sz="2094" kern="1200" dirty="0">
                <a:solidFill>
                  <a:srgbClr val="174738"/>
                </a:solidFill>
                <a:latin typeface="Arial" panose="020B0604020202020204" pitchFamily="34" charset="0"/>
                <a:ea typeface="Quicksand"/>
                <a:cs typeface="Arial" panose="020B0604020202020204" pitchFamily="34" charset="0"/>
                <a:sym typeface="Quicksand"/>
              </a:rPr>
              <a:t>The National Institutes of Health</a:t>
            </a:r>
          </a:p>
          <a:p>
            <a:pPr algn="ctr" defTabSz="609630">
              <a:lnSpc>
                <a:spcPts val="2931"/>
              </a:lnSpc>
              <a:spcBef>
                <a:spcPct val="0"/>
              </a:spcBef>
              <a:buClrTx/>
            </a:pPr>
            <a:r>
              <a:rPr lang="en-US" sz="2094" kern="1200" dirty="0">
                <a:solidFill>
                  <a:srgbClr val="174738"/>
                </a:solidFill>
                <a:latin typeface="Arial" panose="020B0604020202020204" pitchFamily="34" charset="0"/>
                <a:ea typeface="Quicksand"/>
                <a:cs typeface="Arial" panose="020B0604020202020204" pitchFamily="34" charset="0"/>
                <a:sym typeface="Quicksand"/>
              </a:rPr>
              <a:t>May 21, 2026</a:t>
            </a:r>
          </a:p>
        </p:txBody>
      </p:sp>
      <p:sp>
        <p:nvSpPr>
          <p:cNvPr id="9" name="Freeform 9">
            <a:extLst>
              <a:ext uri="{C183D7F6-B498-43B3-948B-1728B52AA6E4}">
                <adec:decorative xmlns:adec="http://schemas.microsoft.com/office/drawing/2017/decorative" val="1"/>
              </a:ext>
            </a:extLst>
          </p:cNvPr>
          <p:cNvSpPr/>
          <p:nvPr/>
        </p:nvSpPr>
        <p:spPr>
          <a:xfrm>
            <a:off x="3764495" y="696189"/>
            <a:ext cx="1979236" cy="294411"/>
          </a:xfrm>
          <a:custGeom>
            <a:avLst/>
            <a:gdLst/>
            <a:ahLst/>
            <a:cxnLst/>
            <a:rect l="l" t="t" r="r" b="b"/>
            <a:pathLst>
              <a:path w="2968854" h="441617">
                <a:moveTo>
                  <a:pt x="0" y="0"/>
                </a:moveTo>
                <a:lnTo>
                  <a:pt x="2968854" y="0"/>
                </a:lnTo>
                <a:lnTo>
                  <a:pt x="2968854" y="441616"/>
                </a:lnTo>
                <a:lnTo>
                  <a:pt x="0" y="441616"/>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pPr defTabSz="609630">
              <a:buClrTx/>
            </a:pPr>
            <a:endParaRPr lang="en-US" sz="1200" kern="1200">
              <a:solidFill>
                <a:prstClr val="black"/>
              </a:solidFill>
              <a:latin typeface="Calibri"/>
              <a:ea typeface="+mn-ea"/>
              <a:cs typeface="+mn-cs"/>
            </a:endParaRPr>
          </a:p>
        </p:txBody>
      </p:sp>
      <p:pic>
        <p:nvPicPr>
          <p:cNvPr id="12" name="Google Shape;65;p14" descr="Interagency Accessibility Forum and logo">
            <a:extLst>
              <a:ext uri="{FF2B5EF4-FFF2-40B4-BE49-F238E27FC236}">
                <a16:creationId xmlns:a16="http://schemas.microsoft.com/office/drawing/2014/main" id="{BAD4C11B-E346-5030-FCA1-6ADEBC6C9D38}"/>
              </a:ext>
            </a:extLst>
          </p:cNvPr>
          <p:cNvPicPr preferRelativeResize="0">
            <a:picLocks/>
          </p:cNvPicPr>
          <p:nvPr/>
        </p:nvPicPr>
        <p:blipFill rotWithShape="1">
          <a:blip r:embed="rId3">
            <a:alphaModFix/>
          </a:blip>
          <a:srcRect l="67" r="67"/>
          <a:stretch/>
        </p:blipFill>
        <p:spPr>
          <a:xfrm>
            <a:off x="2749753" y="1804336"/>
            <a:ext cx="6712141" cy="2011525"/>
          </a:xfrm>
          <a:prstGeom prst="rect">
            <a:avLst/>
          </a:prstGeom>
          <a:noFill/>
          <a:ln>
            <a:noFill/>
          </a:ln>
        </p:spPr>
      </p:pic>
      <p:sp>
        <p:nvSpPr>
          <p:cNvPr id="13" name="Rectangle 12">
            <a:extLst>
              <a:ext uri="{FF2B5EF4-FFF2-40B4-BE49-F238E27FC236}">
                <a16:creationId xmlns:a16="http://schemas.microsoft.com/office/drawing/2014/main" id="{FA4BC9DF-D76C-BB37-8856-38539CB7819F}"/>
              </a:ext>
              <a:ext uri="{C183D7F6-B498-43B3-948B-1728B52AA6E4}">
                <adec:decorative xmlns:adec="http://schemas.microsoft.com/office/drawing/2017/decorative" val="1"/>
              </a:ext>
            </a:extLst>
          </p:cNvPr>
          <p:cNvSpPr/>
          <p:nvPr/>
        </p:nvSpPr>
        <p:spPr>
          <a:xfrm>
            <a:off x="0" y="6723"/>
            <a:ext cx="12192000" cy="155448"/>
          </a:xfrm>
          <a:prstGeom prst="rect">
            <a:avLst/>
          </a:prstGeom>
          <a:solidFill>
            <a:srgbClr val="377965"/>
          </a:solidFill>
          <a:ln>
            <a:solidFill>
              <a:srgbClr val="37796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buClrTx/>
            </a:pPr>
            <a:endParaRPr lang="en-US" sz="1200" kern="1200">
              <a:solidFill>
                <a:prstClr val="white"/>
              </a:solidFill>
              <a:latin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C858BE-2ADA-E531-2316-38ADBF5C5A6A}"/>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357CC911-D575-928C-3C47-30F38E4BD624}"/>
              </a:ext>
            </a:extLst>
          </p:cNvPr>
          <p:cNvSpPr>
            <a:spLocks noGrp="1"/>
          </p:cNvSpPr>
          <p:nvPr>
            <p:ph type="title" idx="4294967295"/>
          </p:nvPr>
        </p:nvSpPr>
        <p:spPr>
          <a:xfrm>
            <a:off x="502920" y="292608"/>
            <a:ext cx="10881360" cy="438912"/>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700" b="1" i="0" u="none" strike="noStrike" kern="0" cap="none" spc="0" normalizeH="0" baseline="0" noProof="0" dirty="0">
                <a:ln>
                  <a:noFill/>
                </a:ln>
                <a:solidFill>
                  <a:srgbClr val="174738"/>
                </a:solidFill>
                <a:effectLst/>
                <a:uLnTx/>
                <a:uFillTx/>
                <a:latin typeface="+mj-lt"/>
                <a:ea typeface="Aptos Display" pitchFamily="34" charset="-122"/>
                <a:cs typeface="Aptos Display" pitchFamily="34" charset="-120"/>
                <a:sym typeface="Arial"/>
              </a:rPr>
              <a:t>The Better Way: Accessibility at the Start</a:t>
            </a:r>
            <a:endParaRPr kumimoji="0" lang="en-US" sz="2700" b="0" i="0" u="none" strike="noStrike" kern="0" cap="none" spc="0" normalizeH="0" baseline="0" noProof="0" dirty="0">
              <a:ln>
                <a:noFill/>
              </a:ln>
              <a:solidFill>
                <a:srgbClr val="174738"/>
              </a:solidFill>
              <a:effectLst/>
              <a:uLnTx/>
              <a:uFillTx/>
              <a:latin typeface="+mj-lt"/>
              <a:ea typeface="Arial"/>
              <a:cs typeface="Arial"/>
              <a:sym typeface="Arial"/>
            </a:endParaRPr>
          </a:p>
        </p:txBody>
      </p:sp>
      <p:sp>
        <p:nvSpPr>
          <p:cNvPr id="3" name="Text 1">
            <a:extLst>
              <a:ext uri="{FF2B5EF4-FFF2-40B4-BE49-F238E27FC236}">
                <a16:creationId xmlns:a16="http://schemas.microsoft.com/office/drawing/2014/main" id="{51D0C17B-7FB1-A754-A7FC-671B625DFFB7}"/>
              </a:ext>
            </a:extLst>
          </p:cNvPr>
          <p:cNvSpPr/>
          <p:nvPr/>
        </p:nvSpPr>
        <p:spPr>
          <a:xfrm>
            <a:off x="530352" y="804672"/>
            <a:ext cx="10515600" cy="292608"/>
          </a:xfrm>
          <a:prstGeom prst="rect">
            <a:avLst/>
          </a:prstGeom>
          <a:noFill/>
          <a:ln/>
        </p:spPr>
        <p:txBody>
          <a:bodyPr wrap="square" lIns="0" tIns="0" rIns="0" bIns="0" rtlCol="0" anchor="ctr"/>
          <a:lstStyle/>
          <a:p>
            <a:pPr marL="0" indent="0">
              <a:buNone/>
            </a:pPr>
            <a:r>
              <a:rPr lang="en-US" sz="2000" i="1" dirty="0">
                <a:solidFill>
                  <a:srgbClr val="174738"/>
                </a:solidFill>
                <a:latin typeface="+mj-lt"/>
              </a:rPr>
              <a:t>Invest efforts in the beginning and save time and effort.</a:t>
            </a:r>
          </a:p>
        </p:txBody>
      </p:sp>
      <p:sp>
        <p:nvSpPr>
          <p:cNvPr id="4" name="Shape 2">
            <a:extLst>
              <a:ext uri="{FF2B5EF4-FFF2-40B4-BE49-F238E27FC236}">
                <a16:creationId xmlns:a16="http://schemas.microsoft.com/office/drawing/2014/main" id="{49736C2B-5097-9552-8115-37E84F8C654E}"/>
              </a:ext>
              <a:ext uri="{C183D7F6-B498-43B3-948B-1728B52AA6E4}">
                <adec:decorative xmlns:adec="http://schemas.microsoft.com/office/drawing/2017/decorative" val="1"/>
              </a:ext>
            </a:extLst>
          </p:cNvPr>
          <p:cNvSpPr/>
          <p:nvPr/>
        </p:nvSpPr>
        <p:spPr>
          <a:xfrm>
            <a:off x="502920" y="1143000"/>
            <a:ext cx="11155680" cy="0"/>
          </a:xfrm>
          <a:prstGeom prst="line">
            <a:avLst/>
          </a:prstGeom>
          <a:noFill/>
          <a:ln w="12700">
            <a:solidFill>
              <a:srgbClr val="D8DEE9"/>
            </a:solidFill>
            <a:prstDash val="solid"/>
          </a:ln>
        </p:spPr>
        <p:txBody>
          <a:bodyPr/>
          <a:lstStyle/>
          <a:p>
            <a:endParaRPr lang="en-US"/>
          </a:p>
        </p:txBody>
      </p:sp>
      <p:sp>
        <p:nvSpPr>
          <p:cNvPr id="5" name="Shape 3">
            <a:extLst>
              <a:ext uri="{FF2B5EF4-FFF2-40B4-BE49-F238E27FC236}">
                <a16:creationId xmlns:a16="http://schemas.microsoft.com/office/drawing/2014/main" id="{88ADBFD1-A614-C941-6BA3-C7CC918CB80E}"/>
              </a:ext>
              <a:ext uri="{C183D7F6-B498-43B3-948B-1728B52AA6E4}">
                <adec:decorative xmlns:adec="http://schemas.microsoft.com/office/drawing/2017/decorative" val="1"/>
              </a:ext>
            </a:extLst>
          </p:cNvPr>
          <p:cNvSpPr/>
          <p:nvPr/>
        </p:nvSpPr>
        <p:spPr>
          <a:xfrm>
            <a:off x="502920" y="6473952"/>
            <a:ext cx="11155680" cy="0"/>
          </a:xfrm>
          <a:prstGeom prst="line">
            <a:avLst/>
          </a:prstGeom>
          <a:noFill/>
          <a:ln w="12700">
            <a:solidFill>
              <a:srgbClr val="E2E8F0"/>
            </a:solidFill>
            <a:prstDash val="solid"/>
          </a:ln>
        </p:spPr>
        <p:txBody>
          <a:bodyPr/>
          <a:lstStyle/>
          <a:p>
            <a:endParaRPr lang="en-US"/>
          </a:p>
        </p:txBody>
      </p:sp>
      <p:sp>
        <p:nvSpPr>
          <p:cNvPr id="8" name="Shape 6">
            <a:extLst>
              <a:ext uri="{FF2B5EF4-FFF2-40B4-BE49-F238E27FC236}">
                <a16:creationId xmlns:a16="http://schemas.microsoft.com/office/drawing/2014/main" id="{5035282E-D734-DC74-0F97-70723CE41B42}"/>
              </a:ext>
              <a:ext uri="{C183D7F6-B498-43B3-948B-1728B52AA6E4}">
                <adec:decorative xmlns:adec="http://schemas.microsoft.com/office/drawing/2017/decorative" val="1"/>
              </a:ext>
            </a:extLst>
          </p:cNvPr>
          <p:cNvSpPr/>
          <p:nvPr/>
        </p:nvSpPr>
        <p:spPr>
          <a:xfrm>
            <a:off x="777240" y="2148840"/>
            <a:ext cx="1481328" cy="713232"/>
          </a:xfrm>
          <a:prstGeom prst="roundRect">
            <a:avLst>
              <a:gd name="adj" fmla="val 7692"/>
            </a:avLst>
          </a:prstGeom>
          <a:solidFill>
            <a:srgbClr val="F5F7FA"/>
          </a:solidFill>
          <a:ln w="15240">
            <a:solidFill>
              <a:srgbClr val="D8DEE9"/>
            </a:solidFill>
            <a:prstDash val="solid"/>
          </a:ln>
        </p:spPr>
        <p:txBody>
          <a:bodyPr/>
          <a:lstStyle/>
          <a:p>
            <a:endParaRPr lang="en-US"/>
          </a:p>
        </p:txBody>
      </p:sp>
      <p:sp>
        <p:nvSpPr>
          <p:cNvPr id="9" name="Text 7">
            <a:extLst>
              <a:ext uri="{FF2B5EF4-FFF2-40B4-BE49-F238E27FC236}">
                <a16:creationId xmlns:a16="http://schemas.microsoft.com/office/drawing/2014/main" id="{BF03E6CD-C38D-8514-1442-A4DC019C6B46}"/>
              </a:ext>
            </a:extLst>
          </p:cNvPr>
          <p:cNvSpPr/>
          <p:nvPr/>
        </p:nvSpPr>
        <p:spPr>
          <a:xfrm>
            <a:off x="868680" y="2390888"/>
            <a:ext cx="1298448" cy="182880"/>
          </a:xfrm>
          <a:prstGeom prst="rect">
            <a:avLst/>
          </a:prstGeom>
          <a:noFill/>
          <a:ln/>
        </p:spPr>
        <p:txBody>
          <a:bodyPr wrap="square" lIns="0" tIns="0" rIns="0" bIns="0" rtlCol="0" anchor="ctr"/>
          <a:lstStyle/>
          <a:p>
            <a:pPr marL="0" indent="0" algn="ctr">
              <a:buNone/>
            </a:pPr>
            <a:r>
              <a:rPr lang="en-US" b="1" dirty="0">
                <a:solidFill>
                  <a:srgbClr val="0F172A"/>
                </a:solidFill>
              </a:rPr>
              <a:t>Idea</a:t>
            </a:r>
            <a:endParaRPr lang="en-US" dirty="0"/>
          </a:p>
        </p:txBody>
      </p:sp>
      <p:sp>
        <p:nvSpPr>
          <p:cNvPr id="10" name="Shape 8" descr="Arrow pointing right to the next box">
            <a:extLst>
              <a:ext uri="{FF2B5EF4-FFF2-40B4-BE49-F238E27FC236}">
                <a16:creationId xmlns:a16="http://schemas.microsoft.com/office/drawing/2014/main" id="{90FCC16C-9A3E-E15D-BEC0-CD0DEDD1E04B}"/>
              </a:ext>
              <a:ext uri="{C183D7F6-B498-43B3-948B-1728B52AA6E4}">
                <adec:decorative xmlns:adec="http://schemas.microsoft.com/office/drawing/2017/decorative" val="0"/>
              </a:ext>
            </a:extLst>
          </p:cNvPr>
          <p:cNvSpPr/>
          <p:nvPr/>
        </p:nvSpPr>
        <p:spPr>
          <a:xfrm>
            <a:off x="2331720" y="2350008"/>
            <a:ext cx="320040" cy="320040"/>
          </a:xfrm>
          <a:prstGeom prst="chevron">
            <a:avLst/>
          </a:prstGeom>
          <a:solidFill>
            <a:schemeClr val="tx1">
              <a:lumMod val="65000"/>
              <a:lumOff val="35000"/>
            </a:schemeClr>
          </a:solidFill>
          <a:ln w="12700">
            <a:solidFill>
              <a:srgbClr val="D8DEE9"/>
            </a:solidFill>
            <a:prstDash val="solid"/>
          </a:ln>
        </p:spPr>
        <p:txBody>
          <a:bodyPr/>
          <a:lstStyle/>
          <a:p>
            <a:endParaRPr lang="en-US" dirty="0"/>
          </a:p>
        </p:txBody>
      </p:sp>
      <p:sp>
        <p:nvSpPr>
          <p:cNvPr id="11" name="Shape 9">
            <a:extLst>
              <a:ext uri="{FF2B5EF4-FFF2-40B4-BE49-F238E27FC236}">
                <a16:creationId xmlns:a16="http://schemas.microsoft.com/office/drawing/2014/main" id="{2EEE22F5-AA01-3FE6-50E1-C87006C6CA2D}"/>
              </a:ext>
              <a:ext uri="{C183D7F6-B498-43B3-948B-1728B52AA6E4}">
                <adec:decorative xmlns:adec="http://schemas.microsoft.com/office/drawing/2017/decorative" val="1"/>
              </a:ext>
            </a:extLst>
          </p:cNvPr>
          <p:cNvSpPr/>
          <p:nvPr/>
        </p:nvSpPr>
        <p:spPr>
          <a:xfrm>
            <a:off x="2651760" y="2148840"/>
            <a:ext cx="1481328" cy="713232"/>
          </a:xfrm>
          <a:prstGeom prst="roundRect">
            <a:avLst>
              <a:gd name="adj" fmla="val 7692"/>
            </a:avLst>
          </a:prstGeom>
          <a:solidFill>
            <a:srgbClr val="C6E4DC"/>
          </a:solidFill>
          <a:ln w="15240">
            <a:solidFill>
              <a:srgbClr val="174738"/>
            </a:solidFill>
            <a:prstDash val="solid"/>
          </a:ln>
        </p:spPr>
        <p:txBody>
          <a:bodyPr/>
          <a:lstStyle/>
          <a:p>
            <a:endParaRPr lang="en-US"/>
          </a:p>
        </p:txBody>
      </p:sp>
      <p:sp>
        <p:nvSpPr>
          <p:cNvPr id="12" name="Text 10">
            <a:extLst>
              <a:ext uri="{FF2B5EF4-FFF2-40B4-BE49-F238E27FC236}">
                <a16:creationId xmlns:a16="http://schemas.microsoft.com/office/drawing/2014/main" id="{F625BC6F-7D3E-D564-BB47-15B0751A0537}"/>
              </a:ext>
            </a:extLst>
          </p:cNvPr>
          <p:cNvSpPr/>
          <p:nvPr/>
        </p:nvSpPr>
        <p:spPr>
          <a:xfrm>
            <a:off x="2743200" y="2240819"/>
            <a:ext cx="1298448" cy="484632"/>
          </a:xfrm>
          <a:prstGeom prst="rect">
            <a:avLst/>
          </a:prstGeom>
          <a:noFill/>
          <a:ln/>
        </p:spPr>
        <p:txBody>
          <a:bodyPr wrap="square" lIns="0" tIns="0" rIns="0" bIns="0" rtlCol="0" anchor="ctr"/>
          <a:lstStyle/>
          <a:p>
            <a:pPr marL="0" indent="0" algn="ctr">
              <a:buNone/>
            </a:pPr>
            <a:r>
              <a:rPr lang="en-US" b="1" dirty="0">
                <a:solidFill>
                  <a:srgbClr val="0F172A"/>
                </a:solidFill>
              </a:rPr>
              <a:t>Requirements w/</a:t>
            </a:r>
          </a:p>
          <a:p>
            <a:pPr marL="0" indent="0" algn="ctr">
              <a:buNone/>
            </a:pPr>
            <a:r>
              <a:rPr lang="en-US" b="1" dirty="0">
                <a:solidFill>
                  <a:srgbClr val="0F172A"/>
                </a:solidFill>
              </a:rPr>
              <a:t>508 in Mind</a:t>
            </a:r>
            <a:endParaRPr lang="en-US" dirty="0"/>
          </a:p>
        </p:txBody>
      </p:sp>
      <p:sp>
        <p:nvSpPr>
          <p:cNvPr id="13" name="Shape 11" descr="Arrow pointing right to the next box">
            <a:extLst>
              <a:ext uri="{FF2B5EF4-FFF2-40B4-BE49-F238E27FC236}">
                <a16:creationId xmlns:a16="http://schemas.microsoft.com/office/drawing/2014/main" id="{88BA470E-ED40-80FE-4072-D6DC8C2BB90A}"/>
              </a:ext>
            </a:extLst>
          </p:cNvPr>
          <p:cNvSpPr/>
          <p:nvPr/>
        </p:nvSpPr>
        <p:spPr>
          <a:xfrm>
            <a:off x="4206240" y="2350008"/>
            <a:ext cx="320040" cy="320040"/>
          </a:xfrm>
          <a:prstGeom prst="chevron">
            <a:avLst/>
          </a:prstGeom>
          <a:solidFill>
            <a:schemeClr val="tx1">
              <a:lumMod val="65000"/>
              <a:lumOff val="35000"/>
            </a:schemeClr>
          </a:solidFill>
          <a:ln w="12700">
            <a:solidFill>
              <a:srgbClr val="D8DEE9"/>
            </a:solidFill>
            <a:prstDash val="solid"/>
          </a:ln>
        </p:spPr>
        <p:txBody>
          <a:bodyPr/>
          <a:lstStyle/>
          <a:p>
            <a:endParaRPr lang="en-US"/>
          </a:p>
        </p:txBody>
      </p:sp>
      <p:sp>
        <p:nvSpPr>
          <p:cNvPr id="14" name="Shape 12">
            <a:extLst>
              <a:ext uri="{FF2B5EF4-FFF2-40B4-BE49-F238E27FC236}">
                <a16:creationId xmlns:a16="http://schemas.microsoft.com/office/drawing/2014/main" id="{D95D5D74-3579-60DC-262B-0FB8FC25710D}"/>
              </a:ext>
              <a:ext uri="{C183D7F6-B498-43B3-948B-1728B52AA6E4}">
                <adec:decorative xmlns:adec="http://schemas.microsoft.com/office/drawing/2017/decorative" val="1"/>
              </a:ext>
            </a:extLst>
          </p:cNvPr>
          <p:cNvSpPr/>
          <p:nvPr/>
        </p:nvSpPr>
        <p:spPr>
          <a:xfrm>
            <a:off x="4526280" y="2148840"/>
            <a:ext cx="1481328" cy="713232"/>
          </a:xfrm>
          <a:prstGeom prst="roundRect">
            <a:avLst>
              <a:gd name="adj" fmla="val 7692"/>
            </a:avLst>
          </a:prstGeom>
          <a:solidFill>
            <a:srgbClr val="C6E4DC"/>
          </a:solidFill>
          <a:ln w="15240">
            <a:solidFill>
              <a:srgbClr val="174738"/>
            </a:solidFill>
            <a:prstDash val="solid"/>
          </a:ln>
        </p:spPr>
        <p:txBody>
          <a:bodyPr/>
          <a:lstStyle/>
          <a:p>
            <a:endParaRPr lang="en-US" dirty="0"/>
          </a:p>
        </p:txBody>
      </p:sp>
      <p:sp>
        <p:nvSpPr>
          <p:cNvPr id="15" name="Text 13">
            <a:extLst>
              <a:ext uri="{FF2B5EF4-FFF2-40B4-BE49-F238E27FC236}">
                <a16:creationId xmlns:a16="http://schemas.microsoft.com/office/drawing/2014/main" id="{3FA7EDE0-5761-292A-16A3-811FD340FEFE}"/>
              </a:ext>
            </a:extLst>
          </p:cNvPr>
          <p:cNvSpPr/>
          <p:nvPr/>
        </p:nvSpPr>
        <p:spPr>
          <a:xfrm>
            <a:off x="4617720" y="2390888"/>
            <a:ext cx="1298448" cy="182880"/>
          </a:xfrm>
          <a:prstGeom prst="rect">
            <a:avLst/>
          </a:prstGeom>
          <a:noFill/>
          <a:ln/>
        </p:spPr>
        <p:txBody>
          <a:bodyPr wrap="square" lIns="0" tIns="0" rIns="0" bIns="0" rtlCol="0" anchor="ctr"/>
          <a:lstStyle/>
          <a:p>
            <a:pPr marL="0" indent="0" algn="ctr">
              <a:buNone/>
            </a:pPr>
            <a:r>
              <a:rPr lang="en-US" b="1" dirty="0">
                <a:solidFill>
                  <a:srgbClr val="0F172A"/>
                </a:solidFill>
              </a:rPr>
              <a:t>Design w/</a:t>
            </a:r>
          </a:p>
          <a:p>
            <a:pPr marL="0" indent="0" algn="ctr">
              <a:buNone/>
            </a:pPr>
            <a:r>
              <a:rPr lang="en-US" b="1" dirty="0">
                <a:solidFill>
                  <a:srgbClr val="0F172A"/>
                </a:solidFill>
              </a:rPr>
              <a:t>508 Review</a:t>
            </a:r>
            <a:endParaRPr lang="en-US" dirty="0"/>
          </a:p>
        </p:txBody>
      </p:sp>
      <p:sp>
        <p:nvSpPr>
          <p:cNvPr id="16" name="Shape 14" descr="Arrow pointing right to the next box">
            <a:extLst>
              <a:ext uri="{FF2B5EF4-FFF2-40B4-BE49-F238E27FC236}">
                <a16:creationId xmlns:a16="http://schemas.microsoft.com/office/drawing/2014/main" id="{5D3637E4-7782-DE37-9BD1-70EA3A15CF3C}"/>
              </a:ext>
            </a:extLst>
          </p:cNvPr>
          <p:cNvSpPr/>
          <p:nvPr/>
        </p:nvSpPr>
        <p:spPr>
          <a:xfrm>
            <a:off x="6080760" y="2350008"/>
            <a:ext cx="320040" cy="320040"/>
          </a:xfrm>
          <a:prstGeom prst="chevron">
            <a:avLst/>
          </a:prstGeom>
          <a:solidFill>
            <a:schemeClr val="tx1">
              <a:lumMod val="65000"/>
              <a:lumOff val="35000"/>
            </a:schemeClr>
          </a:solidFill>
          <a:ln w="12700">
            <a:solidFill>
              <a:srgbClr val="D8DEE9"/>
            </a:solidFill>
            <a:prstDash val="solid"/>
          </a:ln>
        </p:spPr>
        <p:txBody>
          <a:bodyPr/>
          <a:lstStyle/>
          <a:p>
            <a:endParaRPr lang="en-US"/>
          </a:p>
        </p:txBody>
      </p:sp>
      <p:sp>
        <p:nvSpPr>
          <p:cNvPr id="17" name="Shape 15">
            <a:extLst>
              <a:ext uri="{FF2B5EF4-FFF2-40B4-BE49-F238E27FC236}">
                <a16:creationId xmlns:a16="http://schemas.microsoft.com/office/drawing/2014/main" id="{E67EBE94-3F6C-8EB8-CEA3-3A989FBCC112}"/>
              </a:ext>
              <a:ext uri="{C183D7F6-B498-43B3-948B-1728B52AA6E4}">
                <adec:decorative xmlns:adec="http://schemas.microsoft.com/office/drawing/2017/decorative" val="1"/>
              </a:ext>
            </a:extLst>
          </p:cNvPr>
          <p:cNvSpPr/>
          <p:nvPr/>
        </p:nvSpPr>
        <p:spPr>
          <a:xfrm>
            <a:off x="6400800" y="2148840"/>
            <a:ext cx="1481328" cy="713232"/>
          </a:xfrm>
          <a:prstGeom prst="roundRect">
            <a:avLst>
              <a:gd name="adj" fmla="val 7692"/>
            </a:avLst>
          </a:prstGeom>
          <a:solidFill>
            <a:srgbClr val="C6E4DC"/>
          </a:solidFill>
          <a:ln w="15240">
            <a:solidFill>
              <a:srgbClr val="174738"/>
            </a:solidFill>
            <a:prstDash val="solid"/>
          </a:ln>
        </p:spPr>
        <p:txBody>
          <a:bodyPr/>
          <a:lstStyle/>
          <a:p>
            <a:endParaRPr lang="en-US"/>
          </a:p>
        </p:txBody>
      </p:sp>
      <p:sp>
        <p:nvSpPr>
          <p:cNvPr id="18" name="Text 16">
            <a:extLst>
              <a:ext uri="{FF2B5EF4-FFF2-40B4-BE49-F238E27FC236}">
                <a16:creationId xmlns:a16="http://schemas.microsoft.com/office/drawing/2014/main" id="{9A6A32D3-9B15-66DD-4F9B-106E2178C0BB}"/>
              </a:ext>
            </a:extLst>
          </p:cNvPr>
          <p:cNvSpPr/>
          <p:nvPr/>
        </p:nvSpPr>
        <p:spPr>
          <a:xfrm>
            <a:off x="6492240" y="2390888"/>
            <a:ext cx="1298448" cy="182880"/>
          </a:xfrm>
          <a:prstGeom prst="rect">
            <a:avLst/>
          </a:prstGeom>
          <a:noFill/>
          <a:ln/>
        </p:spPr>
        <p:txBody>
          <a:bodyPr wrap="square" lIns="0" tIns="0" rIns="0" bIns="0" rtlCol="0" anchor="ctr"/>
          <a:lstStyle/>
          <a:p>
            <a:pPr marL="0" indent="0" algn="ctr">
              <a:buNone/>
            </a:pPr>
            <a:r>
              <a:rPr lang="en-US" b="1" dirty="0">
                <a:solidFill>
                  <a:srgbClr val="0F172A"/>
                </a:solidFill>
              </a:rPr>
              <a:t>Build w/ </a:t>
            </a:r>
          </a:p>
          <a:p>
            <a:pPr marL="0" indent="0" algn="ctr">
              <a:buNone/>
            </a:pPr>
            <a:r>
              <a:rPr lang="en-US" b="1" dirty="0">
                <a:solidFill>
                  <a:srgbClr val="0F172A"/>
                </a:solidFill>
              </a:rPr>
              <a:t>508 Testing</a:t>
            </a:r>
            <a:endParaRPr lang="en-US" dirty="0"/>
          </a:p>
        </p:txBody>
      </p:sp>
      <p:sp>
        <p:nvSpPr>
          <p:cNvPr id="19" name="Shape 17" descr="Arrow pointing right to the next box">
            <a:extLst>
              <a:ext uri="{FF2B5EF4-FFF2-40B4-BE49-F238E27FC236}">
                <a16:creationId xmlns:a16="http://schemas.microsoft.com/office/drawing/2014/main" id="{D475AA02-08A7-1EF2-4D1B-010D00855FAF}"/>
              </a:ext>
            </a:extLst>
          </p:cNvPr>
          <p:cNvSpPr/>
          <p:nvPr/>
        </p:nvSpPr>
        <p:spPr>
          <a:xfrm>
            <a:off x="7955280" y="2350008"/>
            <a:ext cx="320040" cy="320040"/>
          </a:xfrm>
          <a:prstGeom prst="chevron">
            <a:avLst/>
          </a:prstGeom>
          <a:solidFill>
            <a:schemeClr val="tx1">
              <a:lumMod val="65000"/>
              <a:lumOff val="35000"/>
            </a:schemeClr>
          </a:solidFill>
          <a:ln w="12700">
            <a:solidFill>
              <a:srgbClr val="D8DEE9"/>
            </a:solidFill>
            <a:prstDash val="solid"/>
          </a:ln>
        </p:spPr>
        <p:txBody>
          <a:bodyPr/>
          <a:lstStyle/>
          <a:p>
            <a:endParaRPr lang="en-US"/>
          </a:p>
        </p:txBody>
      </p:sp>
      <p:sp>
        <p:nvSpPr>
          <p:cNvPr id="20" name="Shape 18">
            <a:extLst>
              <a:ext uri="{FF2B5EF4-FFF2-40B4-BE49-F238E27FC236}">
                <a16:creationId xmlns:a16="http://schemas.microsoft.com/office/drawing/2014/main" id="{AFE28CBC-D904-4993-5626-07EAB37DBD9E}"/>
              </a:ext>
              <a:ext uri="{C183D7F6-B498-43B3-948B-1728B52AA6E4}">
                <adec:decorative xmlns:adec="http://schemas.microsoft.com/office/drawing/2017/decorative" val="1"/>
              </a:ext>
            </a:extLst>
          </p:cNvPr>
          <p:cNvSpPr/>
          <p:nvPr/>
        </p:nvSpPr>
        <p:spPr>
          <a:xfrm>
            <a:off x="8275320" y="2148840"/>
            <a:ext cx="1481328" cy="713232"/>
          </a:xfrm>
          <a:prstGeom prst="roundRect">
            <a:avLst>
              <a:gd name="adj" fmla="val 7692"/>
            </a:avLst>
          </a:prstGeom>
          <a:solidFill>
            <a:srgbClr val="FFF3E4"/>
          </a:solidFill>
          <a:ln w="15240">
            <a:solidFill>
              <a:srgbClr val="F4A261"/>
            </a:solidFill>
            <a:prstDash val="solid"/>
          </a:ln>
        </p:spPr>
        <p:txBody>
          <a:bodyPr/>
          <a:lstStyle/>
          <a:p>
            <a:endParaRPr lang="en-US"/>
          </a:p>
        </p:txBody>
      </p:sp>
      <p:sp>
        <p:nvSpPr>
          <p:cNvPr id="21" name="Text 19">
            <a:extLst>
              <a:ext uri="{FF2B5EF4-FFF2-40B4-BE49-F238E27FC236}">
                <a16:creationId xmlns:a16="http://schemas.microsoft.com/office/drawing/2014/main" id="{5266393E-AE1B-1703-6927-D3AC44EC4C44}"/>
              </a:ext>
            </a:extLst>
          </p:cNvPr>
          <p:cNvSpPr/>
          <p:nvPr/>
        </p:nvSpPr>
        <p:spPr>
          <a:xfrm>
            <a:off x="8366760" y="2390888"/>
            <a:ext cx="1298448" cy="182880"/>
          </a:xfrm>
          <a:prstGeom prst="rect">
            <a:avLst/>
          </a:prstGeom>
          <a:noFill/>
          <a:ln/>
        </p:spPr>
        <p:txBody>
          <a:bodyPr wrap="square" lIns="0" tIns="0" rIns="0" bIns="0" rtlCol="0" anchor="ctr"/>
          <a:lstStyle/>
          <a:p>
            <a:pPr marL="0" indent="0" algn="ctr">
              <a:buNone/>
            </a:pPr>
            <a:r>
              <a:rPr lang="en-US" b="1" dirty="0">
                <a:solidFill>
                  <a:srgbClr val="0F172A"/>
                </a:solidFill>
              </a:rPr>
              <a:t>Launch Review</a:t>
            </a:r>
            <a:endParaRPr lang="en-US" dirty="0"/>
          </a:p>
        </p:txBody>
      </p:sp>
      <p:sp>
        <p:nvSpPr>
          <p:cNvPr id="22" name="Shape 20" descr="Arrow pointing right to the next box">
            <a:extLst>
              <a:ext uri="{FF2B5EF4-FFF2-40B4-BE49-F238E27FC236}">
                <a16:creationId xmlns:a16="http://schemas.microsoft.com/office/drawing/2014/main" id="{F40EE266-19D7-BD77-2DD4-2FFDBA3ED975}"/>
              </a:ext>
            </a:extLst>
          </p:cNvPr>
          <p:cNvSpPr/>
          <p:nvPr/>
        </p:nvSpPr>
        <p:spPr>
          <a:xfrm>
            <a:off x="9829800" y="2350008"/>
            <a:ext cx="320040" cy="320040"/>
          </a:xfrm>
          <a:prstGeom prst="chevron">
            <a:avLst/>
          </a:prstGeom>
          <a:solidFill>
            <a:schemeClr val="tx1">
              <a:lumMod val="65000"/>
              <a:lumOff val="35000"/>
            </a:schemeClr>
          </a:solidFill>
          <a:ln w="12700">
            <a:solidFill>
              <a:srgbClr val="D8DEE9"/>
            </a:solidFill>
            <a:prstDash val="solid"/>
          </a:ln>
        </p:spPr>
        <p:txBody>
          <a:bodyPr/>
          <a:lstStyle/>
          <a:p>
            <a:endParaRPr lang="en-US"/>
          </a:p>
        </p:txBody>
      </p:sp>
      <p:sp>
        <p:nvSpPr>
          <p:cNvPr id="23" name="Shape 21">
            <a:extLst>
              <a:ext uri="{FF2B5EF4-FFF2-40B4-BE49-F238E27FC236}">
                <a16:creationId xmlns:a16="http://schemas.microsoft.com/office/drawing/2014/main" id="{A0A7952D-27B9-EA18-89DF-15862FD47780}"/>
              </a:ext>
              <a:ext uri="{C183D7F6-B498-43B3-948B-1728B52AA6E4}">
                <adec:decorative xmlns:adec="http://schemas.microsoft.com/office/drawing/2017/decorative" val="1"/>
              </a:ext>
            </a:extLst>
          </p:cNvPr>
          <p:cNvSpPr/>
          <p:nvPr/>
        </p:nvSpPr>
        <p:spPr>
          <a:xfrm>
            <a:off x="10149840" y="2148840"/>
            <a:ext cx="1481328" cy="713232"/>
          </a:xfrm>
          <a:prstGeom prst="roundRect">
            <a:avLst>
              <a:gd name="adj" fmla="val 7692"/>
            </a:avLst>
          </a:prstGeom>
          <a:solidFill>
            <a:schemeClr val="bg1">
              <a:lumMod val="95000"/>
            </a:schemeClr>
          </a:solidFill>
          <a:ln w="15240">
            <a:solidFill>
              <a:srgbClr val="B94A48"/>
            </a:solidFill>
            <a:prstDash val="solid"/>
          </a:ln>
        </p:spPr>
        <p:txBody>
          <a:bodyPr/>
          <a:lstStyle/>
          <a:p>
            <a:endParaRPr lang="en-US"/>
          </a:p>
        </p:txBody>
      </p:sp>
      <p:sp>
        <p:nvSpPr>
          <p:cNvPr id="24" name="Text 22">
            <a:extLst>
              <a:ext uri="{FF2B5EF4-FFF2-40B4-BE49-F238E27FC236}">
                <a16:creationId xmlns:a16="http://schemas.microsoft.com/office/drawing/2014/main" id="{CC6EC934-D1FC-E28C-1618-8A18E517D345}"/>
              </a:ext>
            </a:extLst>
          </p:cNvPr>
          <p:cNvSpPr/>
          <p:nvPr/>
        </p:nvSpPr>
        <p:spPr>
          <a:xfrm>
            <a:off x="10241280" y="2390888"/>
            <a:ext cx="1298448" cy="182880"/>
          </a:xfrm>
          <a:prstGeom prst="rect">
            <a:avLst/>
          </a:prstGeom>
          <a:noFill/>
          <a:ln/>
        </p:spPr>
        <p:txBody>
          <a:bodyPr wrap="square" lIns="0" tIns="0" rIns="0" bIns="0" rtlCol="0" anchor="ctr"/>
          <a:lstStyle/>
          <a:p>
            <a:pPr marL="0" indent="0" algn="ctr">
              <a:buNone/>
            </a:pPr>
            <a:r>
              <a:rPr lang="en-US" b="1" dirty="0">
                <a:solidFill>
                  <a:srgbClr val="0F172A"/>
                </a:solidFill>
              </a:rPr>
              <a:t>Less</a:t>
            </a:r>
          </a:p>
          <a:p>
            <a:pPr marL="0" indent="0" algn="ctr">
              <a:buNone/>
            </a:pPr>
            <a:r>
              <a:rPr lang="en-US" b="1" dirty="0">
                <a:solidFill>
                  <a:srgbClr val="0F172A"/>
                </a:solidFill>
              </a:rPr>
              <a:t>Remediation</a:t>
            </a:r>
          </a:p>
        </p:txBody>
      </p:sp>
      <p:sp>
        <p:nvSpPr>
          <p:cNvPr id="25" name="Text 23">
            <a:extLst>
              <a:ext uri="{FF2B5EF4-FFF2-40B4-BE49-F238E27FC236}">
                <a16:creationId xmlns:a16="http://schemas.microsoft.com/office/drawing/2014/main" id="{3C8B87C9-1BF3-ACB7-A50B-24082D6F2AF6}"/>
              </a:ext>
            </a:extLst>
          </p:cNvPr>
          <p:cNvSpPr/>
          <p:nvPr/>
        </p:nvSpPr>
        <p:spPr>
          <a:xfrm>
            <a:off x="914400" y="3657600"/>
            <a:ext cx="4937760" cy="320040"/>
          </a:xfrm>
          <a:prstGeom prst="rect">
            <a:avLst/>
          </a:prstGeom>
          <a:noFill/>
          <a:ln/>
        </p:spPr>
        <p:txBody>
          <a:bodyPr wrap="square" lIns="0" tIns="0" rIns="0" bIns="0" rtlCol="0" anchor="ctr"/>
          <a:lstStyle/>
          <a:p>
            <a:pPr marL="0" indent="0">
              <a:buNone/>
            </a:pPr>
            <a:r>
              <a:rPr lang="en-US" sz="1900" b="1" dirty="0">
                <a:solidFill>
                  <a:srgbClr val="174738"/>
                </a:solidFill>
              </a:rPr>
              <a:t>When accessibility shows up early, </a:t>
            </a:r>
          </a:p>
          <a:p>
            <a:pPr marL="0" indent="0">
              <a:buNone/>
            </a:pPr>
            <a:r>
              <a:rPr lang="en-US" sz="1900" b="1" dirty="0">
                <a:solidFill>
                  <a:srgbClr val="174738"/>
                </a:solidFill>
              </a:rPr>
              <a:t>the level of effort is reduced:</a:t>
            </a:r>
            <a:endParaRPr lang="en-US" sz="1900" dirty="0">
              <a:solidFill>
                <a:srgbClr val="174738"/>
              </a:solidFill>
            </a:endParaRPr>
          </a:p>
        </p:txBody>
      </p:sp>
      <p:sp>
        <p:nvSpPr>
          <p:cNvPr id="26" name="Text 24">
            <a:extLst>
              <a:ext uri="{FF2B5EF4-FFF2-40B4-BE49-F238E27FC236}">
                <a16:creationId xmlns:a16="http://schemas.microsoft.com/office/drawing/2014/main" id="{5F4DC8A9-08B0-2B1C-26EC-3406815C7A62}"/>
              </a:ext>
            </a:extLst>
          </p:cNvPr>
          <p:cNvSpPr/>
          <p:nvPr/>
        </p:nvSpPr>
        <p:spPr>
          <a:xfrm>
            <a:off x="914400" y="4096512"/>
            <a:ext cx="5029200" cy="1691640"/>
          </a:xfrm>
          <a:prstGeom prst="rect">
            <a:avLst/>
          </a:prstGeom>
          <a:noFill/>
          <a:ln/>
        </p:spPr>
        <p:txBody>
          <a:bodyPr wrap="square" lIns="635" tIns="635" rIns="635" bIns="635" rtlCol="0" anchor="ctr">
            <a:normAutofit/>
          </a:bodyPr>
          <a:lstStyle/>
          <a:p>
            <a:pPr marL="285750" indent="-285750">
              <a:buClr>
                <a:srgbClr val="174738"/>
              </a:buClr>
              <a:buFont typeface="Arial" panose="020B0604020202020204" pitchFamily="34" charset="0"/>
              <a:buChar char="•"/>
            </a:pPr>
            <a:r>
              <a:rPr lang="en-US" sz="1800" dirty="0">
                <a:solidFill>
                  <a:srgbClr val="0F172A"/>
                </a:solidFill>
              </a:rPr>
              <a:t>More efficient use of time and resources</a:t>
            </a:r>
          </a:p>
          <a:p>
            <a:pPr marL="285750" indent="-285750">
              <a:buClr>
                <a:srgbClr val="174738"/>
              </a:buClr>
              <a:buFont typeface="Arial" panose="020B0604020202020204" pitchFamily="34" charset="0"/>
              <a:buChar char="•"/>
            </a:pPr>
            <a:r>
              <a:rPr lang="en-US" sz="1800" dirty="0">
                <a:solidFill>
                  <a:srgbClr val="0F172A"/>
                </a:solidFill>
              </a:rPr>
              <a:t>Stronger delivery outcomes</a:t>
            </a:r>
          </a:p>
          <a:p>
            <a:pPr marL="285750" indent="-285750">
              <a:buClr>
                <a:srgbClr val="174738"/>
              </a:buClr>
              <a:buFont typeface="Arial" panose="020B0604020202020204" pitchFamily="34" charset="0"/>
              <a:buChar char="•"/>
            </a:pPr>
            <a:r>
              <a:rPr lang="en-US" sz="1800" dirty="0">
                <a:solidFill>
                  <a:srgbClr val="0F172A"/>
                </a:solidFill>
              </a:rPr>
              <a:t>Better-designed digital products and services</a:t>
            </a:r>
          </a:p>
          <a:p>
            <a:pPr marL="285750" indent="-285750">
              <a:buClr>
                <a:srgbClr val="174738"/>
              </a:buClr>
              <a:buFont typeface="Arial" panose="020B0604020202020204" pitchFamily="34" charset="0"/>
              <a:buChar char="•"/>
            </a:pPr>
            <a:r>
              <a:rPr lang="en-US" sz="1800" dirty="0">
                <a:solidFill>
                  <a:srgbClr val="0F172A"/>
                </a:solidFill>
              </a:rPr>
              <a:t>Greater confidence in compliance</a:t>
            </a:r>
          </a:p>
          <a:p>
            <a:pPr marL="285750" indent="-285750">
              <a:buClr>
                <a:srgbClr val="174738"/>
              </a:buClr>
              <a:buFont typeface="Arial" panose="020B0604020202020204" pitchFamily="34" charset="0"/>
              <a:buChar char="•"/>
            </a:pPr>
            <a:r>
              <a:rPr lang="en-US" sz="1800" dirty="0">
                <a:solidFill>
                  <a:srgbClr val="0F172A"/>
                </a:solidFill>
              </a:rPr>
              <a:t>More equitable access for all users</a:t>
            </a:r>
            <a:endParaRPr lang="en-US" sz="1800" dirty="0"/>
          </a:p>
        </p:txBody>
      </p:sp>
      <p:sp>
        <p:nvSpPr>
          <p:cNvPr id="30" name="Rectangle 29">
            <a:extLst>
              <a:ext uri="{FF2B5EF4-FFF2-40B4-BE49-F238E27FC236}">
                <a16:creationId xmlns:a16="http://schemas.microsoft.com/office/drawing/2014/main" id="{C9E5B380-9826-D73E-ED0F-D932E63750D6}"/>
              </a:ext>
              <a:ext uri="{C183D7F6-B498-43B3-948B-1728B52AA6E4}">
                <adec:decorative xmlns:adec="http://schemas.microsoft.com/office/drawing/2017/decorative" val="1"/>
              </a:ext>
            </a:extLst>
          </p:cNvPr>
          <p:cNvSpPr/>
          <p:nvPr/>
        </p:nvSpPr>
        <p:spPr>
          <a:xfrm>
            <a:off x="0" y="6723"/>
            <a:ext cx="12192000" cy="155448"/>
          </a:xfrm>
          <a:prstGeom prst="rect">
            <a:avLst/>
          </a:prstGeom>
          <a:solidFill>
            <a:srgbClr val="377965"/>
          </a:solidFill>
          <a:ln>
            <a:solidFill>
              <a:srgbClr val="37796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buClrTx/>
            </a:pPr>
            <a:endParaRPr lang="en-US" sz="1200" kern="1200">
              <a:solidFill>
                <a:prstClr val="white"/>
              </a:solidFill>
              <a:latin typeface="Calibri"/>
            </a:endParaRPr>
          </a:p>
        </p:txBody>
      </p:sp>
      <p:sp>
        <p:nvSpPr>
          <p:cNvPr id="34" name="Shape 25">
            <a:extLst>
              <a:ext uri="{FF2B5EF4-FFF2-40B4-BE49-F238E27FC236}">
                <a16:creationId xmlns:a16="http://schemas.microsoft.com/office/drawing/2014/main" id="{02834A95-CFBF-7FDE-F164-B4A673CCAF06}"/>
              </a:ext>
              <a:ext uri="{C183D7F6-B498-43B3-948B-1728B52AA6E4}">
                <adec:decorative xmlns:adec="http://schemas.microsoft.com/office/drawing/2017/decorative" val="1"/>
              </a:ext>
            </a:extLst>
          </p:cNvPr>
          <p:cNvSpPr/>
          <p:nvPr/>
        </p:nvSpPr>
        <p:spPr>
          <a:xfrm>
            <a:off x="6745490" y="3574636"/>
            <a:ext cx="4289613" cy="1043751"/>
          </a:xfrm>
          <a:prstGeom prst="roundRect">
            <a:avLst>
              <a:gd name="adj" fmla="val 5161"/>
            </a:avLst>
          </a:prstGeom>
          <a:solidFill>
            <a:srgbClr val="174738"/>
          </a:solidFill>
          <a:ln w="12700">
            <a:solidFill>
              <a:srgbClr val="183A59"/>
            </a:solidFill>
            <a:prstDash val="solid"/>
          </a:ln>
        </p:spPr>
        <p:txBody>
          <a:bodyPr/>
          <a:lstStyle/>
          <a:p>
            <a:endParaRPr lang="en-US"/>
          </a:p>
        </p:txBody>
      </p:sp>
      <p:sp>
        <p:nvSpPr>
          <p:cNvPr id="35" name="Text 27">
            <a:extLst>
              <a:ext uri="{FF2B5EF4-FFF2-40B4-BE49-F238E27FC236}">
                <a16:creationId xmlns:a16="http://schemas.microsoft.com/office/drawing/2014/main" id="{9AAB9ADB-D0A7-CE13-F991-54484C885D7C}"/>
              </a:ext>
            </a:extLst>
          </p:cNvPr>
          <p:cNvSpPr/>
          <p:nvPr/>
        </p:nvSpPr>
        <p:spPr>
          <a:xfrm>
            <a:off x="7019811" y="3758314"/>
            <a:ext cx="3749040" cy="576073"/>
          </a:xfrm>
          <a:prstGeom prst="rect">
            <a:avLst/>
          </a:prstGeom>
          <a:noFill/>
          <a:ln/>
        </p:spPr>
        <p:txBody>
          <a:bodyPr wrap="square" lIns="0" tIns="0" rIns="0" bIns="0" rtlCol="0" anchor="ctr">
            <a:noAutofit/>
          </a:bodyPr>
          <a:lstStyle/>
          <a:p>
            <a:pPr marL="0" indent="0" algn="ctr">
              <a:buNone/>
            </a:pPr>
            <a:r>
              <a:rPr lang="en-US" sz="2000" b="1" dirty="0">
                <a:solidFill>
                  <a:srgbClr val="E8F4F1"/>
                </a:solidFill>
              </a:rPr>
              <a:t>Move toward “Accessibility from the Start” Culture</a:t>
            </a:r>
            <a:endParaRPr lang="en-US" sz="2000" dirty="0">
              <a:solidFill>
                <a:srgbClr val="E8F4F1"/>
              </a:solidFill>
            </a:endParaRPr>
          </a:p>
        </p:txBody>
      </p:sp>
      <p:sp>
        <p:nvSpPr>
          <p:cNvPr id="36" name="Text 4">
            <a:extLst>
              <a:ext uri="{FF2B5EF4-FFF2-40B4-BE49-F238E27FC236}">
                <a16:creationId xmlns:a16="http://schemas.microsoft.com/office/drawing/2014/main" id="{6B9CDDF4-5145-594C-3146-02DC7FCB13F7}"/>
              </a:ext>
              <a:ext uri="{C183D7F6-B498-43B3-948B-1728B52AA6E4}">
                <adec:decorative xmlns:adec="http://schemas.microsoft.com/office/drawing/2017/decorative" val="0"/>
              </a:ext>
            </a:extLst>
          </p:cNvPr>
          <p:cNvSpPr/>
          <p:nvPr/>
        </p:nvSpPr>
        <p:spPr>
          <a:xfrm>
            <a:off x="1764789" y="6572539"/>
            <a:ext cx="7680960" cy="182880"/>
          </a:xfrm>
          <a:prstGeom prst="rect">
            <a:avLst/>
          </a:prstGeom>
          <a:noFill/>
          <a:ln/>
        </p:spPr>
        <p:txBody>
          <a:bodyPr wrap="square" lIns="0" tIns="0" rIns="0" bIns="0" rtlCol="0" anchor="ctr"/>
          <a:lstStyle/>
          <a:p>
            <a:pPr marL="0" indent="0" algn="ctr">
              <a:buNone/>
            </a:pPr>
            <a:r>
              <a:rPr lang="en-US" sz="1050" dirty="0">
                <a:solidFill>
                  <a:schemeClr val="tx1"/>
                </a:solidFill>
              </a:rPr>
              <a:t>Interagency Accessibility Forum  | Managing Change, Sustaining Accessibility  |  The National Institutes of Health </a:t>
            </a:r>
          </a:p>
        </p:txBody>
      </p:sp>
      <p:sp>
        <p:nvSpPr>
          <p:cNvPr id="7" name="Text 5">
            <a:extLst>
              <a:ext uri="{FF2B5EF4-FFF2-40B4-BE49-F238E27FC236}">
                <a16:creationId xmlns:a16="http://schemas.microsoft.com/office/drawing/2014/main" id="{5EF809AC-9EB9-77FE-44EC-4AA215FCD101}"/>
              </a:ext>
              <a:ext uri="{C183D7F6-B498-43B3-948B-1728B52AA6E4}">
                <adec:decorative xmlns:adec="http://schemas.microsoft.com/office/drawing/2017/decorative" val="0"/>
              </a:ext>
            </a:extLst>
          </p:cNvPr>
          <p:cNvSpPr/>
          <p:nvPr/>
        </p:nvSpPr>
        <p:spPr>
          <a:xfrm>
            <a:off x="11384280" y="6547104"/>
            <a:ext cx="320040" cy="182880"/>
          </a:xfrm>
          <a:prstGeom prst="rect">
            <a:avLst/>
          </a:prstGeom>
          <a:noFill/>
          <a:ln/>
        </p:spPr>
        <p:txBody>
          <a:bodyPr wrap="square" lIns="0" tIns="0" rIns="0" bIns="0" rtlCol="0" anchor="ctr"/>
          <a:lstStyle/>
          <a:p>
            <a:pPr marL="0" indent="0" algn="r">
              <a:buNone/>
            </a:pPr>
            <a:r>
              <a:rPr lang="en-US" sz="750" dirty="0">
                <a:solidFill>
                  <a:srgbClr val="64748B"/>
                </a:solidFill>
              </a:rPr>
              <a:t>10</a:t>
            </a:r>
            <a:endParaRPr lang="en-US" sz="750" dirty="0"/>
          </a:p>
        </p:txBody>
      </p:sp>
    </p:spTree>
    <p:extLst>
      <p:ext uri="{BB962C8B-B14F-4D97-AF65-F5344CB8AC3E}">
        <p14:creationId xmlns:p14="http://schemas.microsoft.com/office/powerpoint/2010/main" val="35532037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0" y="165100"/>
            <a:ext cx="6103938" cy="568325"/>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100" b="1" i="0" u="none" strike="noStrike" kern="0" cap="none" spc="0" normalizeH="0" baseline="0" noProof="0" dirty="0">
                <a:ln>
                  <a:noFill/>
                </a:ln>
                <a:solidFill>
                  <a:srgbClr val="174738"/>
                </a:solidFill>
                <a:effectLst/>
                <a:uLnTx/>
                <a:uFillTx/>
                <a:latin typeface="+mj-lt"/>
                <a:ea typeface="Arial"/>
                <a:cs typeface="Arial"/>
                <a:sym typeface="Arial"/>
              </a:rPr>
              <a:t>From a Checkpoint to a Culture</a:t>
            </a:r>
          </a:p>
        </p:txBody>
      </p:sp>
      <p:sp>
        <p:nvSpPr>
          <p:cNvPr id="3" name="TextBox 2"/>
          <p:cNvSpPr txBox="1"/>
          <p:nvPr/>
        </p:nvSpPr>
        <p:spPr>
          <a:xfrm>
            <a:off x="411480" y="658368"/>
            <a:ext cx="5670142" cy="400110"/>
          </a:xfrm>
          <a:prstGeom prst="rect">
            <a:avLst/>
          </a:prstGeom>
          <a:noFill/>
        </p:spPr>
        <p:txBody>
          <a:bodyPr wrap="none">
            <a:spAutoFit/>
          </a:bodyPr>
          <a:lstStyle/>
          <a:p>
            <a:r>
              <a:rPr sz="2000" i="1" dirty="0">
                <a:solidFill>
                  <a:srgbClr val="174738"/>
                </a:solidFill>
                <a:latin typeface="+mj-lt"/>
              </a:rPr>
              <a:t>Building a Culture of Accessibility From the</a:t>
            </a:r>
            <a:r>
              <a:rPr lang="en-US" sz="2000" i="1" dirty="0">
                <a:solidFill>
                  <a:srgbClr val="174738"/>
                </a:solidFill>
                <a:latin typeface="+mj-lt"/>
              </a:rPr>
              <a:t> </a:t>
            </a:r>
            <a:r>
              <a:rPr sz="2000" i="1" dirty="0">
                <a:solidFill>
                  <a:srgbClr val="174738"/>
                </a:solidFill>
                <a:latin typeface="+mj-lt"/>
              </a:rPr>
              <a:t>Start</a:t>
            </a:r>
          </a:p>
        </p:txBody>
      </p:sp>
      <p:sp>
        <p:nvSpPr>
          <p:cNvPr id="4" name="Rectangle 3">
            <a:extLst>
              <a:ext uri="{C183D7F6-B498-43B3-948B-1728B52AA6E4}">
                <adec:decorative xmlns:adec="http://schemas.microsoft.com/office/drawing/2017/decorative" val="1"/>
              </a:ext>
            </a:extLst>
          </p:cNvPr>
          <p:cNvSpPr/>
          <p:nvPr/>
        </p:nvSpPr>
        <p:spPr>
          <a:xfrm>
            <a:off x="411480" y="1005840"/>
            <a:ext cx="6355080" cy="13716"/>
          </a:xfrm>
          <a:prstGeom prst="rect">
            <a:avLst/>
          </a:prstGeom>
          <a:solidFill>
            <a:srgbClr val="17473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 name="TextBox 4"/>
          <p:cNvSpPr txBox="1"/>
          <p:nvPr/>
        </p:nvSpPr>
        <p:spPr>
          <a:xfrm>
            <a:off x="411480" y="1170432"/>
            <a:ext cx="6126480" cy="640080"/>
          </a:xfrm>
          <a:prstGeom prst="rect">
            <a:avLst/>
          </a:prstGeom>
          <a:noFill/>
        </p:spPr>
        <p:txBody>
          <a:bodyPr wrap="square">
            <a:spAutoFit/>
          </a:bodyPr>
          <a:lstStyle/>
          <a:p>
            <a:r>
              <a:rPr sz="1800" dirty="0">
                <a:solidFill>
                  <a:srgbClr val="1E1E1E"/>
                </a:solidFill>
                <a:latin typeface="+mn-lt"/>
              </a:rPr>
              <a:t>Change efforts succeed when accessibility is part of how we work, every day and in every decision.</a:t>
            </a:r>
          </a:p>
        </p:txBody>
      </p:sp>
      <p:sp>
        <p:nvSpPr>
          <p:cNvPr id="8" name="TextBox 7"/>
          <p:cNvSpPr txBox="1"/>
          <p:nvPr/>
        </p:nvSpPr>
        <p:spPr>
          <a:xfrm>
            <a:off x="411480" y="1956816"/>
            <a:ext cx="6153912" cy="646331"/>
          </a:xfrm>
          <a:prstGeom prst="rect">
            <a:avLst/>
          </a:prstGeom>
          <a:noFill/>
        </p:spPr>
        <p:txBody>
          <a:bodyPr wrap="square">
            <a:spAutoFit/>
          </a:bodyPr>
          <a:lstStyle/>
          <a:p>
            <a:r>
              <a:rPr sz="1800" b="1" dirty="0">
                <a:solidFill>
                  <a:srgbClr val="133778"/>
                </a:solidFill>
                <a:latin typeface="Aptos"/>
              </a:rPr>
              <a:t>Shared Responsibility</a:t>
            </a:r>
          </a:p>
          <a:p>
            <a:pPr>
              <a:spcBef>
                <a:spcPts val="0"/>
              </a:spcBef>
            </a:pPr>
            <a:r>
              <a:rPr sz="1800" dirty="0">
                <a:solidFill>
                  <a:srgbClr val="1E1E1E"/>
                </a:solidFill>
                <a:latin typeface="Aptos"/>
              </a:rPr>
              <a:t>Accessibility is everyone's job</a:t>
            </a:r>
            <a:r>
              <a:rPr lang="en-US" sz="1800" dirty="0">
                <a:solidFill>
                  <a:srgbClr val="1E1E1E"/>
                </a:solidFill>
                <a:latin typeface="Aptos"/>
              </a:rPr>
              <a:t>.</a:t>
            </a:r>
            <a:endParaRPr sz="1400" dirty="0">
              <a:solidFill>
                <a:srgbClr val="1E1E1E"/>
              </a:solidFill>
              <a:latin typeface="Aptos"/>
            </a:endParaRPr>
          </a:p>
        </p:txBody>
      </p:sp>
      <p:sp>
        <p:nvSpPr>
          <p:cNvPr id="9" name="Rectangle 8">
            <a:extLst>
              <a:ext uri="{C183D7F6-B498-43B3-948B-1728B52AA6E4}">
                <adec:decorative xmlns:adec="http://schemas.microsoft.com/office/drawing/2017/decorative" val="1"/>
              </a:ext>
            </a:extLst>
          </p:cNvPr>
          <p:cNvSpPr/>
          <p:nvPr/>
        </p:nvSpPr>
        <p:spPr>
          <a:xfrm>
            <a:off x="411480" y="2724912"/>
            <a:ext cx="6309360" cy="9144"/>
          </a:xfrm>
          <a:prstGeom prst="rect">
            <a:avLst/>
          </a:prstGeom>
          <a:solidFill>
            <a:srgbClr val="D2D2D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2" name="TextBox 11"/>
          <p:cNvSpPr txBox="1"/>
          <p:nvPr/>
        </p:nvSpPr>
        <p:spPr>
          <a:xfrm>
            <a:off x="411480" y="2779776"/>
            <a:ext cx="6309360" cy="646331"/>
          </a:xfrm>
          <a:prstGeom prst="rect">
            <a:avLst/>
          </a:prstGeom>
          <a:noFill/>
        </p:spPr>
        <p:txBody>
          <a:bodyPr wrap="square">
            <a:spAutoFit/>
          </a:bodyPr>
          <a:lstStyle/>
          <a:p>
            <a:r>
              <a:rPr sz="1800" b="1" dirty="0">
                <a:solidFill>
                  <a:srgbClr val="174738"/>
                </a:solidFill>
                <a:latin typeface="Aptos"/>
              </a:rPr>
              <a:t>Think Early</a:t>
            </a:r>
          </a:p>
          <a:p>
            <a:pPr>
              <a:spcBef>
                <a:spcPts val="0"/>
              </a:spcBef>
            </a:pPr>
            <a:r>
              <a:rPr sz="1800" dirty="0">
                <a:solidFill>
                  <a:srgbClr val="1E1E1E"/>
                </a:solidFill>
                <a:latin typeface="Aptos"/>
              </a:rPr>
              <a:t>Consider accessibility at the start of every project and change.</a:t>
            </a:r>
          </a:p>
        </p:txBody>
      </p:sp>
      <p:sp>
        <p:nvSpPr>
          <p:cNvPr id="13" name="Rectangle 12">
            <a:extLst>
              <a:ext uri="{C183D7F6-B498-43B3-948B-1728B52AA6E4}">
                <adec:decorative xmlns:adec="http://schemas.microsoft.com/office/drawing/2017/decorative" val="1"/>
              </a:ext>
            </a:extLst>
          </p:cNvPr>
          <p:cNvSpPr/>
          <p:nvPr/>
        </p:nvSpPr>
        <p:spPr>
          <a:xfrm>
            <a:off x="411480" y="3547872"/>
            <a:ext cx="6309360" cy="9144"/>
          </a:xfrm>
          <a:prstGeom prst="rect">
            <a:avLst/>
          </a:prstGeom>
          <a:solidFill>
            <a:srgbClr val="D2D2D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6" name="TextBox 15"/>
          <p:cNvSpPr txBox="1"/>
          <p:nvPr/>
        </p:nvSpPr>
        <p:spPr>
          <a:xfrm>
            <a:off x="411480" y="3602736"/>
            <a:ext cx="6153912" cy="646331"/>
          </a:xfrm>
          <a:prstGeom prst="rect">
            <a:avLst/>
          </a:prstGeom>
          <a:noFill/>
        </p:spPr>
        <p:txBody>
          <a:bodyPr wrap="square">
            <a:spAutoFit/>
          </a:bodyPr>
          <a:lstStyle/>
          <a:p>
            <a:r>
              <a:rPr sz="1800" b="1" dirty="0">
                <a:solidFill>
                  <a:srgbClr val="71499F"/>
                </a:solidFill>
                <a:latin typeface="Aptos"/>
              </a:rPr>
              <a:t>Lead by Example</a:t>
            </a:r>
          </a:p>
          <a:p>
            <a:pPr>
              <a:spcBef>
                <a:spcPts val="0"/>
              </a:spcBef>
            </a:pPr>
            <a:r>
              <a:rPr lang="en-US" sz="1800" dirty="0">
                <a:solidFill>
                  <a:srgbClr val="1E1E1E"/>
                </a:solidFill>
                <a:latin typeface="Aptos"/>
              </a:rPr>
              <a:t>Use “C</a:t>
            </a:r>
            <a:r>
              <a:rPr sz="1800" dirty="0">
                <a:solidFill>
                  <a:srgbClr val="1E1E1E"/>
                </a:solidFill>
                <a:latin typeface="Aptos"/>
              </a:rPr>
              <a:t>hampion</a:t>
            </a:r>
            <a:r>
              <a:rPr lang="en-US" sz="1800" dirty="0">
                <a:solidFill>
                  <a:srgbClr val="1E1E1E"/>
                </a:solidFill>
                <a:latin typeface="Aptos"/>
              </a:rPr>
              <a:t>s of</a:t>
            </a:r>
            <a:r>
              <a:rPr sz="1800" dirty="0">
                <a:solidFill>
                  <a:srgbClr val="1E1E1E"/>
                </a:solidFill>
                <a:latin typeface="Aptos"/>
              </a:rPr>
              <a:t> </a:t>
            </a:r>
            <a:r>
              <a:rPr lang="en-US" sz="1800" dirty="0">
                <a:solidFill>
                  <a:srgbClr val="1E1E1E"/>
                </a:solidFill>
                <a:latin typeface="Aptos"/>
              </a:rPr>
              <a:t>A</a:t>
            </a:r>
            <a:r>
              <a:rPr sz="1800" dirty="0">
                <a:solidFill>
                  <a:srgbClr val="1E1E1E"/>
                </a:solidFill>
                <a:latin typeface="Aptos"/>
              </a:rPr>
              <a:t>ccessibility</a:t>
            </a:r>
            <a:r>
              <a:rPr lang="en-US" sz="1800" dirty="0">
                <a:solidFill>
                  <a:srgbClr val="1E1E1E"/>
                </a:solidFill>
                <a:latin typeface="Aptos"/>
              </a:rPr>
              <a:t>“ and </a:t>
            </a:r>
            <a:r>
              <a:rPr sz="1800" dirty="0">
                <a:solidFill>
                  <a:srgbClr val="1E1E1E"/>
                </a:solidFill>
                <a:latin typeface="Aptos"/>
              </a:rPr>
              <a:t>model the behavior</a:t>
            </a:r>
            <a:r>
              <a:rPr sz="1400" dirty="0">
                <a:solidFill>
                  <a:srgbClr val="1E1E1E"/>
                </a:solidFill>
                <a:latin typeface="Aptos"/>
              </a:rPr>
              <a:t>.</a:t>
            </a:r>
          </a:p>
        </p:txBody>
      </p:sp>
      <p:sp>
        <p:nvSpPr>
          <p:cNvPr id="17" name="Rectangle 16">
            <a:extLst>
              <a:ext uri="{C183D7F6-B498-43B3-948B-1728B52AA6E4}">
                <adec:decorative xmlns:adec="http://schemas.microsoft.com/office/drawing/2017/decorative" val="1"/>
              </a:ext>
            </a:extLst>
          </p:cNvPr>
          <p:cNvSpPr/>
          <p:nvPr/>
        </p:nvSpPr>
        <p:spPr>
          <a:xfrm>
            <a:off x="411480" y="4370832"/>
            <a:ext cx="6309360" cy="9144"/>
          </a:xfrm>
          <a:prstGeom prst="rect">
            <a:avLst/>
          </a:prstGeom>
          <a:solidFill>
            <a:srgbClr val="D2D2D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0" name="TextBox 19"/>
          <p:cNvSpPr txBox="1"/>
          <p:nvPr/>
        </p:nvSpPr>
        <p:spPr>
          <a:xfrm>
            <a:off x="411480" y="4425696"/>
            <a:ext cx="6522720" cy="646331"/>
          </a:xfrm>
          <a:prstGeom prst="rect">
            <a:avLst/>
          </a:prstGeom>
          <a:noFill/>
        </p:spPr>
        <p:txBody>
          <a:bodyPr wrap="square">
            <a:spAutoFit/>
          </a:bodyPr>
          <a:lstStyle/>
          <a:p>
            <a:r>
              <a:rPr sz="1800" b="1" dirty="0">
                <a:solidFill>
                  <a:srgbClr val="2961BF"/>
                </a:solidFill>
                <a:latin typeface="Aptos"/>
              </a:rPr>
              <a:t>Measure What Matters</a:t>
            </a:r>
          </a:p>
          <a:p>
            <a:pPr>
              <a:spcBef>
                <a:spcPts val="0"/>
              </a:spcBef>
            </a:pPr>
            <a:r>
              <a:rPr sz="1800" dirty="0">
                <a:solidFill>
                  <a:srgbClr val="1E1E1E"/>
                </a:solidFill>
                <a:latin typeface="Aptos"/>
              </a:rPr>
              <a:t>Track progress, drive continuous improvement</a:t>
            </a:r>
            <a:r>
              <a:rPr lang="en-US" sz="1800" dirty="0">
                <a:solidFill>
                  <a:srgbClr val="1E1E1E"/>
                </a:solidFill>
                <a:latin typeface="Aptos"/>
              </a:rPr>
              <a:t>, avoid “gotchas”.</a:t>
            </a:r>
            <a:endParaRPr sz="1800" dirty="0">
              <a:solidFill>
                <a:srgbClr val="1E1E1E"/>
              </a:solidFill>
              <a:latin typeface="Aptos"/>
            </a:endParaRPr>
          </a:p>
        </p:txBody>
      </p:sp>
      <p:sp>
        <p:nvSpPr>
          <p:cNvPr id="21" name="Rectangle 20">
            <a:extLst>
              <a:ext uri="{C183D7F6-B498-43B3-948B-1728B52AA6E4}">
                <adec:decorative xmlns:adec="http://schemas.microsoft.com/office/drawing/2017/decorative" val="1"/>
              </a:ext>
            </a:extLst>
          </p:cNvPr>
          <p:cNvSpPr/>
          <p:nvPr/>
        </p:nvSpPr>
        <p:spPr>
          <a:xfrm>
            <a:off x="411480" y="5193792"/>
            <a:ext cx="6309360" cy="9144"/>
          </a:xfrm>
          <a:prstGeom prst="rect">
            <a:avLst/>
          </a:prstGeom>
          <a:solidFill>
            <a:srgbClr val="D2D2D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4" name="TextBox 23"/>
          <p:cNvSpPr txBox="1"/>
          <p:nvPr/>
        </p:nvSpPr>
        <p:spPr>
          <a:xfrm>
            <a:off x="411480" y="5248656"/>
            <a:ext cx="6153912" cy="646331"/>
          </a:xfrm>
          <a:prstGeom prst="rect">
            <a:avLst/>
          </a:prstGeom>
          <a:noFill/>
        </p:spPr>
        <p:txBody>
          <a:bodyPr wrap="square">
            <a:spAutoFit/>
          </a:bodyPr>
          <a:lstStyle/>
          <a:p>
            <a:r>
              <a:rPr sz="1800" b="1" dirty="0">
                <a:solidFill>
                  <a:srgbClr val="377965"/>
                </a:solidFill>
                <a:latin typeface="Aptos"/>
              </a:rPr>
              <a:t>People First</a:t>
            </a:r>
          </a:p>
          <a:p>
            <a:pPr>
              <a:spcBef>
                <a:spcPts val="0"/>
              </a:spcBef>
            </a:pPr>
            <a:r>
              <a:rPr sz="1800" dirty="0">
                <a:solidFill>
                  <a:srgbClr val="1E1E1E"/>
                </a:solidFill>
                <a:latin typeface="Aptos"/>
              </a:rPr>
              <a:t>Design for real people and real needs</a:t>
            </a:r>
            <a:r>
              <a:rPr sz="1400" dirty="0">
                <a:solidFill>
                  <a:srgbClr val="1E1E1E"/>
                </a:solidFill>
                <a:latin typeface="Aptos"/>
              </a:rPr>
              <a:t>.</a:t>
            </a:r>
          </a:p>
        </p:txBody>
      </p:sp>
      <p:grpSp>
        <p:nvGrpSpPr>
          <p:cNvPr id="6" name="Group 2">
            <a:extLst>
              <a:ext uri="{FF2B5EF4-FFF2-40B4-BE49-F238E27FC236}">
                <a16:creationId xmlns:a16="http://schemas.microsoft.com/office/drawing/2014/main" id="{0A6E7D82-BAF4-CFFA-CEAA-1015099EEF3C}"/>
              </a:ext>
              <a:ext uri="{C183D7F6-B498-43B3-948B-1728B52AA6E4}">
                <adec:decorative xmlns:adec="http://schemas.microsoft.com/office/drawing/2017/decorative" val="1"/>
              </a:ext>
            </a:extLst>
          </p:cNvPr>
          <p:cNvGrpSpPr/>
          <p:nvPr/>
        </p:nvGrpSpPr>
        <p:grpSpPr>
          <a:xfrm>
            <a:off x="9379325" y="294889"/>
            <a:ext cx="2812675" cy="6556387"/>
            <a:chOff x="0" y="0"/>
            <a:chExt cx="1104621" cy="2705159"/>
          </a:xfrm>
          <a:solidFill>
            <a:srgbClr val="E8F4F1"/>
          </a:solidFill>
        </p:grpSpPr>
        <p:sp>
          <p:nvSpPr>
            <p:cNvPr id="7" name="Freeform 3">
              <a:extLst>
                <a:ext uri="{FF2B5EF4-FFF2-40B4-BE49-F238E27FC236}">
                  <a16:creationId xmlns:a16="http://schemas.microsoft.com/office/drawing/2014/main" id="{26E87A2E-5921-68DF-FA08-2C8DB7E9D088}"/>
                </a:ext>
              </a:extLst>
            </p:cNvPr>
            <p:cNvSpPr/>
            <p:nvPr/>
          </p:nvSpPr>
          <p:spPr>
            <a:xfrm>
              <a:off x="0" y="0"/>
              <a:ext cx="1104621" cy="2705159"/>
            </a:xfrm>
            <a:custGeom>
              <a:avLst/>
              <a:gdLst/>
              <a:ahLst/>
              <a:cxnLst/>
              <a:rect l="l" t="t" r="r" b="b"/>
              <a:pathLst>
                <a:path w="1104621" h="2705159">
                  <a:moveTo>
                    <a:pt x="0" y="0"/>
                  </a:moveTo>
                  <a:lnTo>
                    <a:pt x="1104621" y="0"/>
                  </a:lnTo>
                  <a:lnTo>
                    <a:pt x="1104621" y="2705159"/>
                  </a:lnTo>
                  <a:lnTo>
                    <a:pt x="0" y="2705159"/>
                  </a:lnTo>
                  <a:close/>
                </a:path>
              </a:pathLst>
            </a:custGeom>
            <a:grpFill/>
          </p:spPr>
          <p:txBody>
            <a:bodyPr/>
            <a:lstStyle/>
            <a:p>
              <a:endParaRPr lang="en-US">
                <a:solidFill>
                  <a:srgbClr val="E8F4F1"/>
                </a:solidFill>
              </a:endParaRPr>
            </a:p>
          </p:txBody>
        </p:sp>
        <p:sp>
          <p:nvSpPr>
            <p:cNvPr id="10" name="TextBox 4">
              <a:extLst>
                <a:ext uri="{FF2B5EF4-FFF2-40B4-BE49-F238E27FC236}">
                  <a16:creationId xmlns:a16="http://schemas.microsoft.com/office/drawing/2014/main" id="{A5B466AB-5C15-1A6A-312D-B9056653BF2B}"/>
                </a:ext>
              </a:extLst>
            </p:cNvPr>
            <p:cNvSpPr txBox="1"/>
            <p:nvPr/>
          </p:nvSpPr>
          <p:spPr>
            <a:xfrm>
              <a:off x="0" y="-47625"/>
              <a:ext cx="1104621" cy="2752784"/>
            </a:xfrm>
            <a:prstGeom prst="rect">
              <a:avLst/>
            </a:prstGeom>
            <a:grpFill/>
          </p:spPr>
          <p:txBody>
            <a:bodyPr lIns="50800" tIns="50800" rIns="50800" bIns="50800" rtlCol="0" anchor="ctr"/>
            <a:lstStyle/>
            <a:p>
              <a:pPr algn="ctr">
                <a:lnSpc>
                  <a:spcPts val="3693"/>
                </a:lnSpc>
              </a:pPr>
              <a:endParaRPr>
                <a:solidFill>
                  <a:srgbClr val="E8F4F1"/>
                </a:solidFill>
              </a:endParaRPr>
            </a:p>
          </p:txBody>
        </p:sp>
      </p:grpSp>
      <p:pic>
        <p:nvPicPr>
          <p:cNvPr id="25" name="Picture 24" descr="Picture of an accessibility checklist flyer. The list is titled Accessibility is Our Culture. The flyer then lists &quot;everyone is responsible, think early, work together, measure and improve, and people first.&quot;"/>
          <p:cNvPicPr>
            <a:picLocks noChangeAspect="1"/>
          </p:cNvPicPr>
          <p:nvPr/>
        </p:nvPicPr>
        <p:blipFill>
          <a:blip r:embed="rId3"/>
          <a:stretch>
            <a:fillRect/>
          </a:stretch>
        </p:blipFill>
        <p:spPr>
          <a:xfrm>
            <a:off x="7689029" y="715383"/>
            <a:ext cx="3860115" cy="5317505"/>
          </a:xfrm>
          <a:prstGeom prst="rect">
            <a:avLst/>
          </a:prstGeom>
        </p:spPr>
      </p:pic>
      <p:sp>
        <p:nvSpPr>
          <p:cNvPr id="14" name="Text 4">
            <a:extLst>
              <a:ext uri="{FF2B5EF4-FFF2-40B4-BE49-F238E27FC236}">
                <a16:creationId xmlns:a16="http://schemas.microsoft.com/office/drawing/2014/main" id="{37DA38F5-3D5A-449F-0A44-97BE563A361D}"/>
              </a:ext>
              <a:ext uri="{C183D7F6-B498-43B3-948B-1728B52AA6E4}">
                <adec:decorative xmlns:adec="http://schemas.microsoft.com/office/drawing/2017/decorative" val="0"/>
              </a:ext>
            </a:extLst>
          </p:cNvPr>
          <p:cNvSpPr/>
          <p:nvPr/>
        </p:nvSpPr>
        <p:spPr>
          <a:xfrm>
            <a:off x="1764789" y="6572539"/>
            <a:ext cx="7680960" cy="182880"/>
          </a:xfrm>
          <a:prstGeom prst="rect">
            <a:avLst/>
          </a:prstGeom>
          <a:noFill/>
          <a:ln/>
        </p:spPr>
        <p:txBody>
          <a:bodyPr wrap="square" lIns="0" tIns="0" rIns="0" bIns="0" rtlCol="0" anchor="ctr"/>
          <a:lstStyle/>
          <a:p>
            <a:pPr marL="0" indent="0" algn="ctr">
              <a:buNone/>
            </a:pPr>
            <a:r>
              <a:rPr lang="en-US" sz="1050" dirty="0">
                <a:solidFill>
                  <a:schemeClr val="tx1"/>
                </a:solidFill>
              </a:rPr>
              <a:t>Interagency Accessibility Forum  | Managing Change, Sustaining Accessibility  |  The National Institutes of Health </a:t>
            </a:r>
          </a:p>
        </p:txBody>
      </p:sp>
      <p:sp>
        <p:nvSpPr>
          <p:cNvPr id="15" name="Shape 3">
            <a:extLst>
              <a:ext uri="{FF2B5EF4-FFF2-40B4-BE49-F238E27FC236}">
                <a16:creationId xmlns:a16="http://schemas.microsoft.com/office/drawing/2014/main" id="{79514B17-2F60-06F2-404B-3809BCB147A7}"/>
              </a:ext>
              <a:ext uri="{C183D7F6-B498-43B3-948B-1728B52AA6E4}">
                <adec:decorative xmlns:adec="http://schemas.microsoft.com/office/drawing/2017/decorative" val="1"/>
              </a:ext>
            </a:extLst>
          </p:cNvPr>
          <p:cNvSpPr/>
          <p:nvPr/>
        </p:nvSpPr>
        <p:spPr>
          <a:xfrm>
            <a:off x="502920" y="6473952"/>
            <a:ext cx="11155680" cy="0"/>
          </a:xfrm>
          <a:prstGeom prst="line">
            <a:avLst/>
          </a:prstGeom>
          <a:noFill/>
          <a:ln w="12700">
            <a:solidFill>
              <a:srgbClr val="E2E8F0"/>
            </a:solidFill>
            <a:prstDash val="solid"/>
          </a:ln>
        </p:spPr>
        <p:txBody>
          <a:bodyPr/>
          <a:lstStyle/>
          <a:p>
            <a:endParaRPr lang="en-US"/>
          </a:p>
        </p:txBody>
      </p:sp>
      <p:sp>
        <p:nvSpPr>
          <p:cNvPr id="19" name="Text 5">
            <a:extLst>
              <a:ext uri="{FF2B5EF4-FFF2-40B4-BE49-F238E27FC236}">
                <a16:creationId xmlns:a16="http://schemas.microsoft.com/office/drawing/2014/main" id="{F38D876F-5C45-44E4-54FD-FCC5C2DFA900}"/>
              </a:ext>
            </a:extLst>
          </p:cNvPr>
          <p:cNvSpPr/>
          <p:nvPr/>
        </p:nvSpPr>
        <p:spPr>
          <a:xfrm>
            <a:off x="11384280" y="6547104"/>
            <a:ext cx="320040" cy="182880"/>
          </a:xfrm>
          <a:prstGeom prst="rect">
            <a:avLst/>
          </a:prstGeom>
          <a:noFill/>
          <a:ln/>
        </p:spPr>
        <p:txBody>
          <a:bodyPr wrap="square" lIns="0" tIns="0" rIns="0" bIns="0" rtlCol="0" anchor="ctr"/>
          <a:lstStyle/>
          <a:p>
            <a:pPr marL="0" indent="0" algn="r">
              <a:buNone/>
            </a:pPr>
            <a:r>
              <a:rPr lang="en-US" sz="750" dirty="0">
                <a:solidFill>
                  <a:srgbClr val="64748B"/>
                </a:solidFill>
              </a:rPr>
              <a:t>11</a:t>
            </a:r>
            <a:endParaRPr lang="en-US" sz="7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3F539-939E-E230-5E97-94BFDFE8328D}"/>
              </a:ext>
            </a:extLst>
          </p:cNvPr>
          <p:cNvSpPr>
            <a:spLocks noGrp="1"/>
          </p:cNvSpPr>
          <p:nvPr>
            <p:ph type="title"/>
          </p:nvPr>
        </p:nvSpPr>
        <p:spPr>
          <a:xfrm>
            <a:off x="609600" y="0"/>
            <a:ext cx="10972800" cy="1143000"/>
          </a:xfrm>
        </p:spPr>
        <p:txBody>
          <a:bodyPr vert="horz" lIns="91440" tIns="45720" rIns="91440" bIns="45720" rtlCol="0" anchor="ctr">
            <a:normAutofit/>
          </a:bodyPr>
          <a:lstStyle/>
          <a:p>
            <a:r>
              <a:rPr lang="en-US" sz="3100" dirty="0">
                <a:solidFill>
                  <a:srgbClr val="174738"/>
                </a:solidFill>
                <a:latin typeface="+mj-lt"/>
              </a:rPr>
              <a:t>Resources</a:t>
            </a:r>
          </a:p>
        </p:txBody>
      </p:sp>
      <p:sp>
        <p:nvSpPr>
          <p:cNvPr id="3" name="Content Placeholder 2">
            <a:extLst>
              <a:ext uri="{FF2B5EF4-FFF2-40B4-BE49-F238E27FC236}">
                <a16:creationId xmlns:a16="http://schemas.microsoft.com/office/drawing/2014/main" id="{39037F72-18AD-AE10-F663-3A1834F26E66}"/>
              </a:ext>
            </a:extLst>
          </p:cNvPr>
          <p:cNvSpPr>
            <a:spLocks noGrp="1"/>
          </p:cNvSpPr>
          <p:nvPr>
            <p:ph idx="1"/>
          </p:nvPr>
        </p:nvSpPr>
        <p:spPr>
          <a:xfrm>
            <a:off x="609600" y="1166018"/>
            <a:ext cx="10972800" cy="5048344"/>
          </a:xfrm>
        </p:spPr>
        <p:txBody>
          <a:bodyPr vert="horz" lIns="91440" tIns="45720" rIns="91440" bIns="45720" rtlCol="0" anchor="t">
            <a:normAutofit/>
          </a:bodyPr>
          <a:lstStyle/>
          <a:p>
            <a:pPr marL="342265" indent="-342265">
              <a:spcBef>
                <a:spcPts val="675"/>
              </a:spcBef>
            </a:pPr>
            <a:r>
              <a:rPr lang="en-US" dirty="0">
                <a:ea typeface="+mn-lt"/>
                <a:cs typeface="+mn-lt"/>
                <a:hlinkClick r:id="rId2"/>
              </a:rPr>
              <a:t>NIH Section 508 Page</a:t>
            </a:r>
            <a:endParaRPr lang="en-US" dirty="0">
              <a:ea typeface="+mn-lt"/>
              <a:cs typeface="+mn-lt"/>
              <a:hlinkClick r:id="rId3"/>
            </a:endParaRPr>
          </a:p>
          <a:p>
            <a:pPr marL="342265" indent="-342265">
              <a:spcBef>
                <a:spcPts val="675"/>
              </a:spcBef>
            </a:pPr>
            <a:r>
              <a:rPr lang="en-US" dirty="0">
                <a:ea typeface="+mn-lt"/>
                <a:cs typeface="+mn-lt"/>
                <a:hlinkClick r:id="rId3"/>
              </a:rPr>
              <a:t>NIH Section 508 Helpdesk</a:t>
            </a:r>
            <a:endParaRPr lang="en-US" dirty="0">
              <a:ea typeface="+mn-lt"/>
              <a:cs typeface="+mn-lt"/>
            </a:endParaRPr>
          </a:p>
          <a:p>
            <a:pPr marL="342265" indent="-342265">
              <a:spcBef>
                <a:spcPts val="675"/>
              </a:spcBef>
            </a:pPr>
            <a:r>
              <a:rPr lang="en-US" dirty="0">
                <a:ea typeface="+mn-lt"/>
                <a:cs typeface="+mn-lt"/>
                <a:hlinkClick r:id="rId4"/>
              </a:rPr>
              <a:t>Section 508 Technical Standards</a:t>
            </a:r>
            <a:r>
              <a:rPr lang="en-US" dirty="0">
                <a:ea typeface="+mn-lt"/>
                <a:cs typeface="+mn-lt"/>
              </a:rPr>
              <a:t> </a:t>
            </a:r>
          </a:p>
          <a:p>
            <a:pPr marL="342265" indent="-342265">
              <a:spcBef>
                <a:spcPts val="675"/>
              </a:spcBef>
            </a:pPr>
            <a:r>
              <a:rPr lang="en-US" dirty="0">
                <a:ea typeface="+mn-lt"/>
                <a:cs typeface="+mn-lt"/>
                <a:hlinkClick r:id="rId5"/>
              </a:rPr>
              <a:t>Web Content Accessibility Guidelines</a:t>
            </a:r>
            <a:endParaRPr lang="en-US" dirty="0">
              <a:ea typeface="+mn-lt"/>
              <a:cs typeface="+mn-lt"/>
            </a:endParaRPr>
          </a:p>
          <a:p>
            <a:pPr marL="342265" indent="-342265">
              <a:spcBef>
                <a:spcPts val="675"/>
              </a:spcBef>
            </a:pPr>
            <a:r>
              <a:rPr lang="en-US" dirty="0">
                <a:ea typeface="+mn-lt"/>
                <a:cs typeface="+mn-lt"/>
                <a:hlinkClick r:id="rId6"/>
              </a:rPr>
              <a:t>Section508.gov</a:t>
            </a:r>
            <a:r>
              <a:rPr lang="en-US" dirty="0">
                <a:ea typeface="+mn-lt"/>
                <a:cs typeface="+mn-lt"/>
              </a:rPr>
              <a:t> </a:t>
            </a:r>
          </a:p>
          <a:p>
            <a:pPr marL="342265" indent="-342265">
              <a:spcBef>
                <a:spcPts val="675"/>
              </a:spcBef>
            </a:pPr>
            <a:r>
              <a:rPr lang="en-US" dirty="0">
                <a:ea typeface="+mn-lt"/>
                <a:cs typeface="+mn-lt"/>
                <a:hlinkClick r:id="rId7"/>
              </a:rPr>
              <a:t>Technology Accessibility Playbook</a:t>
            </a:r>
            <a:endParaRPr lang="en-US" dirty="0">
              <a:ea typeface="+mn-lt"/>
              <a:cs typeface="+mn-lt"/>
            </a:endParaRPr>
          </a:p>
        </p:txBody>
      </p:sp>
      <p:sp>
        <p:nvSpPr>
          <p:cNvPr id="4" name="Shape 3">
            <a:extLst>
              <a:ext uri="{FF2B5EF4-FFF2-40B4-BE49-F238E27FC236}">
                <a16:creationId xmlns:a16="http://schemas.microsoft.com/office/drawing/2014/main" id="{A6B90EB4-5289-3CC3-C98F-B717037F2DE7}"/>
              </a:ext>
              <a:ext uri="{C183D7F6-B498-43B3-948B-1728B52AA6E4}">
                <adec:decorative xmlns:adec="http://schemas.microsoft.com/office/drawing/2017/decorative" val="1"/>
              </a:ext>
            </a:extLst>
          </p:cNvPr>
          <p:cNvSpPr/>
          <p:nvPr/>
        </p:nvSpPr>
        <p:spPr>
          <a:xfrm>
            <a:off x="502920" y="6473952"/>
            <a:ext cx="11155680" cy="0"/>
          </a:xfrm>
          <a:prstGeom prst="line">
            <a:avLst/>
          </a:prstGeom>
          <a:noFill/>
          <a:ln w="12700">
            <a:solidFill>
              <a:srgbClr val="E2E8F0"/>
            </a:solidFill>
            <a:prstDash val="solid"/>
          </a:ln>
        </p:spPr>
        <p:txBody>
          <a:bodyPr/>
          <a:lstStyle/>
          <a:p>
            <a:endParaRPr lang="en-US"/>
          </a:p>
        </p:txBody>
      </p:sp>
      <p:sp>
        <p:nvSpPr>
          <p:cNvPr id="7" name="Text 4">
            <a:extLst>
              <a:ext uri="{FF2B5EF4-FFF2-40B4-BE49-F238E27FC236}">
                <a16:creationId xmlns:a16="http://schemas.microsoft.com/office/drawing/2014/main" id="{1BDB3D39-2D0D-3D98-A3CC-665F9C8F6E5A}"/>
              </a:ext>
              <a:ext uri="{C183D7F6-B498-43B3-948B-1728B52AA6E4}">
                <adec:decorative xmlns:adec="http://schemas.microsoft.com/office/drawing/2017/decorative" val="0"/>
              </a:ext>
            </a:extLst>
          </p:cNvPr>
          <p:cNvSpPr/>
          <p:nvPr/>
        </p:nvSpPr>
        <p:spPr>
          <a:xfrm>
            <a:off x="1764789" y="6572539"/>
            <a:ext cx="7680960" cy="182880"/>
          </a:xfrm>
          <a:prstGeom prst="rect">
            <a:avLst/>
          </a:prstGeom>
          <a:noFill/>
          <a:ln/>
        </p:spPr>
        <p:txBody>
          <a:bodyPr wrap="square" lIns="0" tIns="0" rIns="0" bIns="0" rtlCol="0" anchor="ctr"/>
          <a:lstStyle/>
          <a:p>
            <a:pPr marL="0" indent="0" algn="ctr">
              <a:buNone/>
            </a:pPr>
            <a:r>
              <a:rPr lang="en-US" sz="1050" dirty="0">
                <a:solidFill>
                  <a:schemeClr val="tx1"/>
                </a:solidFill>
              </a:rPr>
              <a:t>Interagency Accessibility Forum  | Managing Change, Sustaining Accessibility  |  The National Institutes of Health </a:t>
            </a:r>
          </a:p>
        </p:txBody>
      </p:sp>
      <p:sp>
        <p:nvSpPr>
          <p:cNvPr id="9" name="Text 5">
            <a:extLst>
              <a:ext uri="{FF2B5EF4-FFF2-40B4-BE49-F238E27FC236}">
                <a16:creationId xmlns:a16="http://schemas.microsoft.com/office/drawing/2014/main" id="{4BA56256-FF96-C242-F965-4B0DA8DB1FA2}"/>
              </a:ext>
            </a:extLst>
          </p:cNvPr>
          <p:cNvSpPr/>
          <p:nvPr/>
        </p:nvSpPr>
        <p:spPr>
          <a:xfrm>
            <a:off x="11384280" y="6547104"/>
            <a:ext cx="320040" cy="182880"/>
          </a:xfrm>
          <a:prstGeom prst="rect">
            <a:avLst/>
          </a:prstGeom>
          <a:noFill/>
          <a:ln/>
        </p:spPr>
        <p:txBody>
          <a:bodyPr wrap="square" lIns="0" tIns="0" rIns="0" bIns="0" rtlCol="0" anchor="ctr"/>
          <a:lstStyle/>
          <a:p>
            <a:pPr marL="0" indent="0" algn="r">
              <a:buNone/>
            </a:pPr>
            <a:r>
              <a:rPr lang="en-US" sz="750" dirty="0">
                <a:solidFill>
                  <a:srgbClr val="64748B"/>
                </a:solidFill>
              </a:rPr>
              <a:t>12</a:t>
            </a:r>
            <a:endParaRPr lang="en-US" sz="750" dirty="0"/>
          </a:p>
        </p:txBody>
      </p:sp>
      <p:sp>
        <p:nvSpPr>
          <p:cNvPr id="6" name="Slide Number Placeholder 3">
            <a:extLst>
              <a:ext uri="{FF2B5EF4-FFF2-40B4-BE49-F238E27FC236}">
                <a16:creationId xmlns:a16="http://schemas.microsoft.com/office/drawing/2014/main" id="{D01C0DD7-8F9C-07C2-E215-4A816C89705F}"/>
              </a:ext>
            </a:extLst>
          </p:cNvPr>
          <p:cNvSpPr txBox="1">
            <a:spLocks/>
          </p:cNvSpPr>
          <p:nvPr/>
        </p:nvSpPr>
        <p:spPr>
          <a:xfrm>
            <a:off x="9375912" y="6400037"/>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2D8905D-F8F2-4D41-8587-3DEF9503E1ED}" type="slidenum">
              <a:rPr lang="en-US" sz="1200" smtClean="0">
                <a:solidFill>
                  <a:schemeClr val="bg1"/>
                </a:solidFill>
              </a:rPr>
              <a:pPr algn="r"/>
              <a:t>12</a:t>
            </a:fld>
            <a:endParaRPr lang="en-US" sz="1200">
              <a:solidFill>
                <a:schemeClr val="bg1"/>
              </a:solidFill>
            </a:endParaRPr>
          </a:p>
        </p:txBody>
      </p:sp>
    </p:spTree>
    <p:extLst>
      <p:ext uri="{BB962C8B-B14F-4D97-AF65-F5344CB8AC3E}">
        <p14:creationId xmlns:p14="http://schemas.microsoft.com/office/powerpoint/2010/main" val="3775475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BC6D7B7B-8B86-098D-A8AA-C5A03E4E21CD}"/>
              </a:ext>
              <a:ext uri="{C183D7F6-B498-43B3-948B-1728B52AA6E4}">
                <adec:decorative xmlns:adec="http://schemas.microsoft.com/office/drawing/2017/decorative" val="1"/>
              </a:ext>
            </a:extLst>
          </p:cNvPr>
          <p:cNvPicPr>
            <a:picLocks noChangeAspect="1"/>
          </p:cNvPicPr>
          <p:nvPr/>
        </p:nvPicPr>
        <p:blipFill>
          <a:blip r:embed="rId3">
            <a:duotone>
              <a:prstClr val="black"/>
              <a:srgbClr val="E8F4F1">
                <a:tint val="45000"/>
                <a:satMod val="400000"/>
              </a:srgbClr>
            </a:duotone>
            <a:alphaModFix/>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9241" y="6723"/>
            <a:ext cx="12185522" cy="6858000"/>
          </a:xfrm>
          <a:prstGeom prst="rect">
            <a:avLst/>
          </a:prstGeom>
        </p:spPr>
      </p:pic>
      <p:grpSp>
        <p:nvGrpSpPr>
          <p:cNvPr id="17" name="Group 2">
            <a:extLst>
              <a:ext uri="{FF2B5EF4-FFF2-40B4-BE49-F238E27FC236}">
                <a16:creationId xmlns:a16="http://schemas.microsoft.com/office/drawing/2014/main" id="{41C166B8-01FA-68FD-DEE3-DA29004DDDA4}"/>
              </a:ext>
              <a:ext uri="{C183D7F6-B498-43B3-948B-1728B52AA6E4}">
                <adec:decorative xmlns:adec="http://schemas.microsoft.com/office/drawing/2017/decorative" val="1"/>
              </a:ext>
            </a:extLst>
          </p:cNvPr>
          <p:cNvGrpSpPr/>
          <p:nvPr/>
        </p:nvGrpSpPr>
        <p:grpSpPr>
          <a:xfrm>
            <a:off x="0" y="179657"/>
            <a:ext cx="12192000" cy="1321038"/>
            <a:chOff x="0" y="-47625"/>
            <a:chExt cx="4816593" cy="1127325"/>
          </a:xfrm>
          <a:solidFill>
            <a:srgbClr val="E8F4F1"/>
          </a:solidFill>
        </p:grpSpPr>
        <p:sp>
          <p:nvSpPr>
            <p:cNvPr id="18" name="Freeform 3">
              <a:extLst>
                <a:ext uri="{FF2B5EF4-FFF2-40B4-BE49-F238E27FC236}">
                  <a16:creationId xmlns:a16="http://schemas.microsoft.com/office/drawing/2014/main" id="{1C811CF5-E232-63BC-EBED-98A83F815B4B}"/>
                </a:ext>
              </a:extLst>
            </p:cNvPr>
            <p:cNvSpPr/>
            <p:nvPr/>
          </p:nvSpPr>
          <p:spPr>
            <a:xfrm>
              <a:off x="0" y="0"/>
              <a:ext cx="4816592" cy="1079700"/>
            </a:xfrm>
            <a:custGeom>
              <a:avLst/>
              <a:gdLst/>
              <a:ahLst/>
              <a:cxnLst/>
              <a:rect l="l" t="t" r="r" b="b"/>
              <a:pathLst>
                <a:path w="4816592" h="1079700">
                  <a:moveTo>
                    <a:pt x="0" y="0"/>
                  </a:moveTo>
                  <a:lnTo>
                    <a:pt x="4816592" y="0"/>
                  </a:lnTo>
                  <a:lnTo>
                    <a:pt x="4816592" y="1079700"/>
                  </a:lnTo>
                  <a:lnTo>
                    <a:pt x="0" y="1079700"/>
                  </a:lnTo>
                  <a:close/>
                </a:path>
              </a:pathLst>
            </a:custGeom>
            <a:grpFill/>
          </p:spPr>
          <p:txBody>
            <a:bodyPr/>
            <a:lstStyle/>
            <a:p>
              <a:endParaRPr lang="en-US"/>
            </a:p>
          </p:txBody>
        </p:sp>
        <p:sp>
          <p:nvSpPr>
            <p:cNvPr id="19" name="TextBox 4">
              <a:extLst>
                <a:ext uri="{FF2B5EF4-FFF2-40B4-BE49-F238E27FC236}">
                  <a16:creationId xmlns:a16="http://schemas.microsoft.com/office/drawing/2014/main" id="{E4B7898B-4179-DA24-9A6F-5FEB6909503F}"/>
                </a:ext>
              </a:extLst>
            </p:cNvPr>
            <p:cNvSpPr txBox="1"/>
            <p:nvPr/>
          </p:nvSpPr>
          <p:spPr>
            <a:xfrm>
              <a:off x="0" y="-47625"/>
              <a:ext cx="4816593" cy="820973"/>
            </a:xfrm>
            <a:prstGeom prst="rect">
              <a:avLst/>
            </a:prstGeom>
            <a:grpFill/>
          </p:spPr>
          <p:txBody>
            <a:bodyPr lIns="50800" tIns="50800" rIns="50800" bIns="50800" rtlCol="0" anchor="ctr"/>
            <a:lstStyle/>
            <a:p>
              <a:pPr algn="ctr">
                <a:lnSpc>
                  <a:spcPts val="3693"/>
                </a:lnSpc>
              </a:pPr>
              <a:endParaRPr/>
            </a:p>
          </p:txBody>
        </p:sp>
      </p:grpSp>
      <p:sp>
        <p:nvSpPr>
          <p:cNvPr id="2" name="Text 0"/>
          <p:cNvSpPr>
            <a:spLocks noGrp="1"/>
          </p:cNvSpPr>
          <p:nvPr>
            <p:ph type="title" idx="4294967295"/>
          </p:nvPr>
        </p:nvSpPr>
        <p:spPr>
          <a:xfrm>
            <a:off x="347472" y="326763"/>
            <a:ext cx="10881360" cy="438912"/>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700" b="1" i="0" u="none" strike="noStrike" kern="0" cap="none" spc="0" normalizeH="0" baseline="0" noProof="0" dirty="0">
                <a:ln>
                  <a:noFill/>
                </a:ln>
                <a:solidFill>
                  <a:srgbClr val="174738"/>
                </a:solidFill>
                <a:effectLst/>
                <a:uLnTx/>
                <a:uFillTx/>
                <a:latin typeface="+mj-lt"/>
                <a:ea typeface="Aptos Display" pitchFamily="34" charset="-122"/>
                <a:cs typeface="Aptos Display" pitchFamily="34" charset="-120"/>
                <a:sym typeface="Arial"/>
              </a:rPr>
              <a:t>Section 508 in a minute</a:t>
            </a:r>
            <a:endParaRPr kumimoji="0" lang="en-US" sz="2700" b="0" i="0" u="none" strike="noStrike" kern="0" cap="none" spc="0" normalizeH="0" baseline="0" noProof="0" dirty="0">
              <a:ln>
                <a:noFill/>
              </a:ln>
              <a:solidFill>
                <a:srgbClr val="174738"/>
              </a:solidFill>
              <a:effectLst/>
              <a:uLnTx/>
              <a:uFillTx/>
              <a:latin typeface="+mj-lt"/>
              <a:ea typeface="Arial"/>
              <a:cs typeface="Arial"/>
              <a:sym typeface="Arial"/>
            </a:endParaRPr>
          </a:p>
        </p:txBody>
      </p:sp>
      <p:sp>
        <p:nvSpPr>
          <p:cNvPr id="3" name="Text 1"/>
          <p:cNvSpPr/>
          <p:nvPr/>
        </p:nvSpPr>
        <p:spPr>
          <a:xfrm>
            <a:off x="347469" y="750507"/>
            <a:ext cx="10515600" cy="292608"/>
          </a:xfrm>
          <a:prstGeom prst="rect">
            <a:avLst/>
          </a:prstGeom>
          <a:noFill/>
          <a:ln/>
        </p:spPr>
        <p:txBody>
          <a:bodyPr wrap="square" lIns="0" tIns="0" rIns="0" bIns="0" rtlCol="0" anchor="ctr"/>
          <a:lstStyle/>
          <a:p>
            <a:pPr marL="0" indent="0">
              <a:buNone/>
            </a:pPr>
            <a:r>
              <a:rPr lang="en-US" sz="2000" i="1" dirty="0">
                <a:solidFill>
                  <a:srgbClr val="174738"/>
                </a:solidFill>
                <a:latin typeface="+mj-lt"/>
              </a:rPr>
              <a:t>If everyone is enabled, then no one is disabled</a:t>
            </a:r>
          </a:p>
        </p:txBody>
      </p:sp>
      <p:sp>
        <p:nvSpPr>
          <p:cNvPr id="4" name="Shape 2">
            <a:extLst>
              <a:ext uri="{C183D7F6-B498-43B3-948B-1728B52AA6E4}">
                <adec:decorative xmlns:adec="http://schemas.microsoft.com/office/drawing/2017/decorative" val="1"/>
              </a:ext>
            </a:extLst>
          </p:cNvPr>
          <p:cNvSpPr/>
          <p:nvPr/>
        </p:nvSpPr>
        <p:spPr>
          <a:xfrm>
            <a:off x="0" y="2127070"/>
            <a:ext cx="12191997" cy="0"/>
          </a:xfrm>
          <a:prstGeom prst="line">
            <a:avLst/>
          </a:prstGeom>
          <a:noFill/>
          <a:ln w="12700">
            <a:solidFill>
              <a:srgbClr val="D8DEE9"/>
            </a:solidFill>
            <a:prstDash val="solid"/>
          </a:ln>
        </p:spPr>
        <p:txBody>
          <a:bodyPr/>
          <a:lstStyle/>
          <a:p>
            <a:endParaRPr lang="en-US"/>
          </a:p>
        </p:txBody>
      </p:sp>
      <p:sp>
        <p:nvSpPr>
          <p:cNvPr id="5" name="Shape 3">
            <a:extLst>
              <a:ext uri="{C183D7F6-B498-43B3-948B-1728B52AA6E4}">
                <adec:decorative xmlns:adec="http://schemas.microsoft.com/office/drawing/2017/decorative" val="1"/>
              </a:ext>
            </a:extLst>
          </p:cNvPr>
          <p:cNvSpPr/>
          <p:nvPr/>
        </p:nvSpPr>
        <p:spPr>
          <a:xfrm>
            <a:off x="502920" y="6473952"/>
            <a:ext cx="11155680" cy="0"/>
          </a:xfrm>
          <a:prstGeom prst="line">
            <a:avLst/>
          </a:prstGeom>
          <a:noFill/>
          <a:ln w="12700">
            <a:solidFill>
              <a:srgbClr val="E2E8F0"/>
            </a:solidFill>
            <a:prstDash val="solid"/>
          </a:ln>
        </p:spPr>
        <p:txBody>
          <a:bodyPr/>
          <a:lstStyle/>
          <a:p>
            <a:endParaRPr lang="en-US"/>
          </a:p>
        </p:txBody>
      </p:sp>
      <p:sp>
        <p:nvSpPr>
          <p:cNvPr id="23" name="Rectangle 22">
            <a:extLst>
              <a:ext uri="{FF2B5EF4-FFF2-40B4-BE49-F238E27FC236}">
                <a16:creationId xmlns:a16="http://schemas.microsoft.com/office/drawing/2014/main" id="{60AAD164-D076-5B50-219A-DB32C1C5AD96}"/>
              </a:ext>
              <a:ext uri="{C183D7F6-B498-43B3-948B-1728B52AA6E4}">
                <adec:decorative xmlns:adec="http://schemas.microsoft.com/office/drawing/2017/decorative" val="1"/>
              </a:ext>
            </a:extLst>
          </p:cNvPr>
          <p:cNvSpPr/>
          <p:nvPr/>
        </p:nvSpPr>
        <p:spPr>
          <a:xfrm>
            <a:off x="-2763" y="1141701"/>
            <a:ext cx="12185522" cy="6490998"/>
          </a:xfrm>
          <a:prstGeom prst="rect">
            <a:avLst/>
          </a:prstGeom>
          <a:gradFill flip="none" rotWithShape="1">
            <a:gsLst>
              <a:gs pos="10000">
                <a:schemeClr val="accent3"/>
              </a:gs>
              <a:gs pos="36000">
                <a:srgbClr val="E8F4F1"/>
              </a:gs>
              <a:gs pos="78000">
                <a:schemeClr val="accent1">
                  <a:lumMod val="30000"/>
                  <a:lumOff val="70000"/>
                  <a:alpha val="0"/>
                </a:schemeClr>
              </a:gs>
            </a:gsLst>
            <a:lin ang="5400000" scaled="1"/>
            <a:tileRect/>
          </a:gradFill>
          <a:ln>
            <a:noFill/>
          </a:ln>
          <a:effectLst>
            <a:reflection blurRad="6350" stA="52000" endA="300" endPos="350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hape 6">
            <a:extLst>
              <a:ext uri="{C183D7F6-B498-43B3-948B-1728B52AA6E4}">
                <adec:decorative xmlns:adec="http://schemas.microsoft.com/office/drawing/2017/decorative" val="1"/>
              </a:ext>
            </a:extLst>
          </p:cNvPr>
          <p:cNvSpPr/>
          <p:nvPr/>
        </p:nvSpPr>
        <p:spPr>
          <a:xfrm>
            <a:off x="548640" y="1698865"/>
            <a:ext cx="3337560" cy="2124847"/>
          </a:xfrm>
          <a:prstGeom prst="roundRect">
            <a:avLst>
              <a:gd name="adj" fmla="val 4211"/>
            </a:avLst>
          </a:prstGeom>
          <a:solidFill>
            <a:srgbClr val="EAF4FF"/>
          </a:solidFill>
          <a:ln w="12700">
            <a:solidFill>
              <a:srgbClr val="EAF4FF"/>
            </a:solidFill>
            <a:prstDash val="solid"/>
          </a:ln>
          <a:effectLst>
            <a:glow rad="228600">
              <a:schemeClr val="accent1">
                <a:satMod val="175000"/>
                <a:alpha val="40000"/>
              </a:schemeClr>
            </a:glow>
            <a:outerShdw blurRad="50800" dist="50800" dir="5400000" algn="ctr" rotWithShape="0">
              <a:schemeClr val="tx1">
                <a:lumMod val="65000"/>
                <a:lumOff val="35000"/>
              </a:schemeClr>
            </a:outerShdw>
            <a:softEdge rad="31750"/>
          </a:effectLst>
        </p:spPr>
        <p:txBody>
          <a:bodyPr/>
          <a:lstStyle/>
          <a:p>
            <a:endParaRPr lang="en-US"/>
          </a:p>
        </p:txBody>
      </p:sp>
      <p:sp>
        <p:nvSpPr>
          <p:cNvPr id="9" name="Text 7"/>
          <p:cNvSpPr/>
          <p:nvPr/>
        </p:nvSpPr>
        <p:spPr>
          <a:xfrm>
            <a:off x="694944" y="1863458"/>
            <a:ext cx="3044952" cy="274320"/>
          </a:xfrm>
          <a:prstGeom prst="rect">
            <a:avLst/>
          </a:prstGeom>
          <a:noFill/>
          <a:ln/>
        </p:spPr>
        <p:txBody>
          <a:bodyPr wrap="square" lIns="0" tIns="0" rIns="0" bIns="0" rtlCol="0" anchor="ctr"/>
          <a:lstStyle/>
          <a:p>
            <a:pPr marL="0" indent="0" algn="ctr">
              <a:buNone/>
            </a:pPr>
            <a:r>
              <a:rPr lang="en-US" sz="2000" b="1" dirty="0">
                <a:solidFill>
                  <a:srgbClr val="2B6CB0"/>
                </a:solidFill>
              </a:rPr>
              <a:t>Required</a:t>
            </a:r>
            <a:endParaRPr lang="en-US" sz="2000" dirty="0"/>
          </a:p>
        </p:txBody>
      </p:sp>
      <p:sp>
        <p:nvSpPr>
          <p:cNvPr id="10" name="Text 8" descr="Box titled &quot;Required&quot;&#10;Box content reads, &quot;Section 508 requires federal agencies to make ICT they develop, procure, maintain, or use accessible to employees and members of the public with disabilities.&quot;"/>
          <p:cNvSpPr/>
          <p:nvPr/>
        </p:nvSpPr>
        <p:spPr>
          <a:xfrm>
            <a:off x="694944" y="2229217"/>
            <a:ext cx="3044952" cy="1566005"/>
          </a:xfrm>
          <a:prstGeom prst="rect">
            <a:avLst/>
          </a:prstGeom>
          <a:noFill/>
          <a:ln/>
        </p:spPr>
        <p:txBody>
          <a:bodyPr wrap="square" lIns="0" tIns="0" rIns="0" bIns="0" rtlCol="0" anchor="t">
            <a:noAutofit/>
          </a:bodyPr>
          <a:lstStyle/>
          <a:p>
            <a:pPr marL="0" indent="0" algn="ctr">
              <a:buNone/>
            </a:pPr>
            <a:r>
              <a:rPr lang="en-US" sz="1600" dirty="0">
                <a:solidFill>
                  <a:srgbClr val="334155"/>
                </a:solidFill>
              </a:rPr>
              <a:t>Section 508 requires federal agencies to make ICT they develop, procure, maintain, or use accessible to employees and members of the public with disabilities.</a:t>
            </a:r>
            <a:endParaRPr lang="en-US" sz="1600" dirty="0"/>
          </a:p>
        </p:txBody>
      </p:sp>
      <p:sp>
        <p:nvSpPr>
          <p:cNvPr id="11" name="Shape 9">
            <a:extLst>
              <a:ext uri="{C183D7F6-B498-43B3-948B-1728B52AA6E4}">
                <adec:decorative xmlns:adec="http://schemas.microsoft.com/office/drawing/2017/decorative" val="1"/>
              </a:ext>
            </a:extLst>
          </p:cNvPr>
          <p:cNvSpPr/>
          <p:nvPr/>
        </p:nvSpPr>
        <p:spPr>
          <a:xfrm>
            <a:off x="4297680" y="1698866"/>
            <a:ext cx="3337560" cy="2124848"/>
          </a:xfrm>
          <a:prstGeom prst="roundRect">
            <a:avLst>
              <a:gd name="adj" fmla="val 4211"/>
            </a:avLst>
          </a:prstGeom>
          <a:solidFill>
            <a:srgbClr val="E7F6F4"/>
          </a:solidFill>
          <a:ln w="12700">
            <a:solidFill>
              <a:srgbClr val="E7F6F4"/>
            </a:solidFill>
            <a:prstDash val="solid"/>
          </a:ln>
          <a:effectLst>
            <a:glow rad="228600">
              <a:schemeClr val="accent4">
                <a:satMod val="175000"/>
                <a:alpha val="40000"/>
              </a:schemeClr>
            </a:glow>
          </a:effectLst>
        </p:spPr>
        <p:txBody>
          <a:bodyPr/>
          <a:lstStyle/>
          <a:p>
            <a:endParaRPr lang="en-US" dirty="0"/>
          </a:p>
        </p:txBody>
      </p:sp>
      <p:sp>
        <p:nvSpPr>
          <p:cNvPr id="12" name="Text 10"/>
          <p:cNvSpPr/>
          <p:nvPr/>
        </p:nvSpPr>
        <p:spPr>
          <a:xfrm>
            <a:off x="4443984" y="1863458"/>
            <a:ext cx="3044952" cy="274320"/>
          </a:xfrm>
          <a:prstGeom prst="rect">
            <a:avLst/>
          </a:prstGeom>
          <a:noFill/>
          <a:ln/>
        </p:spPr>
        <p:txBody>
          <a:bodyPr wrap="square" lIns="0" tIns="0" rIns="0" bIns="0" rtlCol="0" anchor="ctr"/>
          <a:lstStyle/>
          <a:p>
            <a:pPr marL="0" indent="0" algn="ctr">
              <a:buNone/>
            </a:pPr>
            <a:r>
              <a:rPr lang="en-US" sz="2000" b="1" dirty="0">
                <a:solidFill>
                  <a:srgbClr val="174738"/>
                </a:solidFill>
              </a:rPr>
              <a:t>Practical</a:t>
            </a:r>
            <a:endParaRPr lang="en-US" sz="2000" dirty="0">
              <a:solidFill>
                <a:srgbClr val="174738"/>
              </a:solidFill>
            </a:endParaRPr>
          </a:p>
        </p:txBody>
      </p:sp>
      <p:sp>
        <p:nvSpPr>
          <p:cNvPr id="13" name="Text 11" descr="Box titled &quot;Practical&quot; &#10;Box content reads, &quot;It applies to the digital work people touch every day: websites, documents, software, applications, official communications, and acquired technology.&quot;"/>
          <p:cNvSpPr/>
          <p:nvPr/>
        </p:nvSpPr>
        <p:spPr>
          <a:xfrm>
            <a:off x="4443984" y="2229218"/>
            <a:ext cx="3044952" cy="1566004"/>
          </a:xfrm>
          <a:prstGeom prst="rect">
            <a:avLst/>
          </a:prstGeom>
          <a:noFill/>
          <a:ln/>
        </p:spPr>
        <p:txBody>
          <a:bodyPr wrap="square" lIns="0" tIns="0" rIns="0" bIns="0" rtlCol="0" anchor="t">
            <a:normAutofit/>
          </a:bodyPr>
          <a:lstStyle/>
          <a:p>
            <a:pPr marL="0" indent="0" algn="ctr">
              <a:buNone/>
            </a:pPr>
            <a:r>
              <a:rPr lang="en-US" sz="1600" dirty="0">
                <a:solidFill>
                  <a:srgbClr val="334155"/>
                </a:solidFill>
              </a:rPr>
              <a:t>It applies to the digital work people touch every day: websites, documents, software, applications, official communications, and acquired technology.</a:t>
            </a:r>
            <a:endParaRPr lang="en-US" sz="1600" dirty="0"/>
          </a:p>
        </p:txBody>
      </p:sp>
      <p:sp>
        <p:nvSpPr>
          <p:cNvPr id="14" name="Shape 12">
            <a:extLst>
              <a:ext uri="{C183D7F6-B498-43B3-948B-1728B52AA6E4}">
                <adec:decorative xmlns:adec="http://schemas.microsoft.com/office/drawing/2017/decorative" val="1"/>
              </a:ext>
            </a:extLst>
          </p:cNvPr>
          <p:cNvSpPr/>
          <p:nvPr/>
        </p:nvSpPr>
        <p:spPr>
          <a:xfrm>
            <a:off x="8046720" y="1698865"/>
            <a:ext cx="3337560" cy="2124849"/>
          </a:xfrm>
          <a:prstGeom prst="roundRect">
            <a:avLst>
              <a:gd name="adj" fmla="val 4211"/>
            </a:avLst>
          </a:prstGeom>
          <a:solidFill>
            <a:srgbClr val="FFF3E4"/>
          </a:solidFill>
          <a:ln w="12700">
            <a:solidFill>
              <a:srgbClr val="FFF3E4"/>
            </a:solidFill>
            <a:prstDash val="solid"/>
          </a:ln>
          <a:effectLst>
            <a:glow rad="228600">
              <a:schemeClr val="accent4">
                <a:satMod val="175000"/>
                <a:alpha val="40000"/>
              </a:schemeClr>
            </a:glow>
          </a:effectLst>
        </p:spPr>
        <p:txBody>
          <a:bodyPr/>
          <a:lstStyle/>
          <a:p>
            <a:endParaRPr lang="en-US"/>
          </a:p>
        </p:txBody>
      </p:sp>
      <p:sp>
        <p:nvSpPr>
          <p:cNvPr id="15" name="Text 13"/>
          <p:cNvSpPr/>
          <p:nvPr/>
        </p:nvSpPr>
        <p:spPr>
          <a:xfrm>
            <a:off x="8193024" y="1863458"/>
            <a:ext cx="3044952" cy="274320"/>
          </a:xfrm>
          <a:prstGeom prst="rect">
            <a:avLst/>
          </a:prstGeom>
          <a:noFill/>
          <a:ln/>
        </p:spPr>
        <p:txBody>
          <a:bodyPr wrap="square" lIns="0" tIns="0" rIns="0" bIns="0" rtlCol="0" anchor="ctr"/>
          <a:lstStyle/>
          <a:p>
            <a:pPr marL="0" indent="0" algn="ctr">
              <a:buNone/>
            </a:pPr>
            <a:r>
              <a:rPr lang="en-US" sz="2000" b="1" dirty="0">
                <a:solidFill>
                  <a:srgbClr val="AD5700"/>
                </a:solidFill>
              </a:rPr>
              <a:t>Human</a:t>
            </a:r>
            <a:endParaRPr lang="en-US" sz="2000" dirty="0"/>
          </a:p>
        </p:txBody>
      </p:sp>
      <p:sp>
        <p:nvSpPr>
          <p:cNvPr id="16" name="Text 14"/>
          <p:cNvSpPr/>
          <p:nvPr/>
        </p:nvSpPr>
        <p:spPr>
          <a:xfrm>
            <a:off x="8193024" y="2229218"/>
            <a:ext cx="3044952" cy="1566004"/>
          </a:xfrm>
          <a:prstGeom prst="rect">
            <a:avLst/>
          </a:prstGeom>
          <a:noFill/>
          <a:ln/>
        </p:spPr>
        <p:txBody>
          <a:bodyPr wrap="square" lIns="0" tIns="0" rIns="0" bIns="0" rtlCol="0" anchor="t">
            <a:normAutofit/>
          </a:bodyPr>
          <a:lstStyle/>
          <a:p>
            <a:pPr marL="0" indent="0" algn="ctr">
              <a:buNone/>
            </a:pPr>
            <a:r>
              <a:rPr lang="en-US" sz="1600" dirty="0">
                <a:solidFill>
                  <a:srgbClr val="334155"/>
                </a:solidFill>
              </a:rPr>
              <a:t>Accessibility connects government ICT with assistive technology and makes services work for people with different abilities, contexts, and needs.</a:t>
            </a:r>
            <a:endParaRPr lang="en-US" sz="1600" dirty="0"/>
          </a:p>
        </p:txBody>
      </p:sp>
      <p:sp>
        <p:nvSpPr>
          <p:cNvPr id="24" name="Rectangle 23">
            <a:extLst>
              <a:ext uri="{FF2B5EF4-FFF2-40B4-BE49-F238E27FC236}">
                <a16:creationId xmlns:a16="http://schemas.microsoft.com/office/drawing/2014/main" id="{216623C2-D0B7-4AD5-7F07-21E55287CD2D}"/>
              </a:ext>
              <a:ext uri="{C183D7F6-B498-43B3-948B-1728B52AA6E4}">
                <adec:decorative xmlns:adec="http://schemas.microsoft.com/office/drawing/2017/decorative" val="1"/>
              </a:ext>
            </a:extLst>
          </p:cNvPr>
          <p:cNvSpPr/>
          <p:nvPr/>
        </p:nvSpPr>
        <p:spPr>
          <a:xfrm>
            <a:off x="0" y="6723"/>
            <a:ext cx="12192000" cy="155448"/>
          </a:xfrm>
          <a:prstGeom prst="rect">
            <a:avLst/>
          </a:prstGeom>
          <a:solidFill>
            <a:srgbClr val="377965"/>
          </a:solidFill>
          <a:ln>
            <a:solidFill>
              <a:srgbClr val="37796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buClrTx/>
            </a:pPr>
            <a:endParaRPr lang="en-US" sz="1200" kern="1200">
              <a:solidFill>
                <a:prstClr val="white"/>
              </a:solidFill>
              <a:latin typeface="Calibri"/>
            </a:endParaRPr>
          </a:p>
        </p:txBody>
      </p:sp>
      <p:sp>
        <p:nvSpPr>
          <p:cNvPr id="6" name="Text 4">
            <a:extLst>
              <a:ext uri="{C183D7F6-B498-43B3-948B-1728B52AA6E4}">
                <adec:decorative xmlns:adec="http://schemas.microsoft.com/office/drawing/2017/decorative" val="0"/>
              </a:ext>
            </a:extLst>
          </p:cNvPr>
          <p:cNvSpPr/>
          <p:nvPr/>
        </p:nvSpPr>
        <p:spPr>
          <a:xfrm>
            <a:off x="1764789" y="6572539"/>
            <a:ext cx="7680960" cy="182880"/>
          </a:xfrm>
          <a:prstGeom prst="rect">
            <a:avLst/>
          </a:prstGeom>
          <a:noFill/>
          <a:ln/>
        </p:spPr>
        <p:txBody>
          <a:bodyPr wrap="square" lIns="0" tIns="0" rIns="0" bIns="0" rtlCol="0" anchor="ctr"/>
          <a:lstStyle/>
          <a:p>
            <a:pPr marL="0" indent="0" algn="ctr">
              <a:buNone/>
            </a:pPr>
            <a:r>
              <a:rPr lang="en-US" sz="1050" dirty="0">
                <a:solidFill>
                  <a:schemeClr val="tx1"/>
                </a:solidFill>
              </a:rPr>
              <a:t>Interagency Accessibility Forum  |  Managing Change, Sustaining Accessibility |  The National Institutes of Health </a:t>
            </a:r>
          </a:p>
        </p:txBody>
      </p:sp>
      <p:sp>
        <p:nvSpPr>
          <p:cNvPr id="7" name="Text 5"/>
          <p:cNvSpPr/>
          <p:nvPr/>
        </p:nvSpPr>
        <p:spPr>
          <a:xfrm>
            <a:off x="11384280" y="6547104"/>
            <a:ext cx="320040" cy="182880"/>
          </a:xfrm>
          <a:prstGeom prst="rect">
            <a:avLst/>
          </a:prstGeom>
          <a:noFill/>
          <a:ln/>
        </p:spPr>
        <p:txBody>
          <a:bodyPr wrap="square" lIns="0" tIns="0" rIns="0" bIns="0" rtlCol="0" anchor="ctr"/>
          <a:lstStyle/>
          <a:p>
            <a:pPr marL="0" indent="0" algn="r">
              <a:buNone/>
            </a:pPr>
            <a:r>
              <a:rPr lang="en-US" sz="750" dirty="0">
                <a:solidFill>
                  <a:srgbClr val="64748B"/>
                </a:solidFill>
              </a:rPr>
              <a:t>2</a:t>
            </a:r>
            <a:endParaRPr lang="en-US" sz="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a:spLocks noGrp="1"/>
          </p:cNvSpPr>
          <p:nvPr>
            <p:ph type="title" idx="4294967295"/>
          </p:nvPr>
        </p:nvSpPr>
        <p:spPr>
          <a:xfrm>
            <a:off x="502920" y="292608"/>
            <a:ext cx="10881360" cy="438912"/>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700" b="1" i="0" u="none" strike="noStrike" kern="0" cap="none" spc="0" normalizeH="0" baseline="0" noProof="0" dirty="0">
                <a:ln>
                  <a:noFill/>
                </a:ln>
                <a:solidFill>
                  <a:srgbClr val="174738"/>
                </a:solidFill>
                <a:effectLst/>
                <a:uLnTx/>
                <a:uFillTx/>
                <a:latin typeface="+mj-lt"/>
                <a:ea typeface="Arial"/>
                <a:cs typeface="Arial"/>
                <a:sym typeface="Arial"/>
              </a:rPr>
              <a:t>Change Management and Section 508</a:t>
            </a:r>
            <a:endParaRPr kumimoji="0" lang="en-US" sz="2700" b="0" i="0" u="none" strike="noStrike" kern="0" cap="none" spc="0" normalizeH="0" baseline="0" noProof="0" dirty="0">
              <a:ln>
                <a:noFill/>
              </a:ln>
              <a:solidFill>
                <a:srgbClr val="174738"/>
              </a:solidFill>
              <a:effectLst/>
              <a:uLnTx/>
              <a:uFillTx/>
              <a:latin typeface="+mj-lt"/>
              <a:ea typeface="Arial"/>
              <a:cs typeface="Arial"/>
              <a:sym typeface="Arial"/>
            </a:endParaRPr>
          </a:p>
        </p:txBody>
      </p:sp>
      <p:sp>
        <p:nvSpPr>
          <p:cNvPr id="3" name="Text 1"/>
          <p:cNvSpPr/>
          <p:nvPr/>
        </p:nvSpPr>
        <p:spPr>
          <a:xfrm>
            <a:off x="777240" y="937260"/>
            <a:ext cx="10515600" cy="630935"/>
          </a:xfrm>
          <a:prstGeom prst="rect">
            <a:avLst/>
          </a:prstGeom>
          <a:noFill/>
          <a:ln/>
        </p:spPr>
        <p:txBody>
          <a:bodyPr wrap="square" lIns="0" tIns="0" rIns="0" bIns="0" rtlCol="0" anchor="ctr"/>
          <a:lstStyle/>
          <a:p>
            <a:pPr marL="285750" indent="-285750">
              <a:buFont typeface="Arial" panose="020B0604020202020204" pitchFamily="34" charset="0"/>
              <a:buChar char="•"/>
            </a:pPr>
            <a:r>
              <a:rPr lang="en-US" sz="1800" dirty="0">
                <a:solidFill>
                  <a:srgbClr val="174738"/>
                </a:solidFill>
              </a:rPr>
              <a:t>Change management is how organizations plan for and adapt to change.</a:t>
            </a:r>
          </a:p>
          <a:p>
            <a:pPr marL="285750" indent="-285750">
              <a:buFont typeface="Arial" panose="020B0604020202020204" pitchFamily="34" charset="0"/>
              <a:buChar char="•"/>
            </a:pPr>
            <a:r>
              <a:rPr lang="en-US" sz="1800" dirty="0">
                <a:solidFill>
                  <a:srgbClr val="174738"/>
                </a:solidFill>
              </a:rPr>
              <a:t>Section 508 programs must be resilient because the environment keeps moving</a:t>
            </a:r>
          </a:p>
          <a:p>
            <a:pPr marL="285750" indent="-285750">
              <a:buFont typeface="Arial" panose="020B0604020202020204" pitchFamily="34" charset="0"/>
              <a:buChar char="•"/>
            </a:pPr>
            <a:r>
              <a:rPr lang="en-US" sz="1800" dirty="0">
                <a:solidFill>
                  <a:srgbClr val="174738"/>
                </a:solidFill>
              </a:rPr>
              <a:t>Manage change in a way that keeps accessibility from dropping out of the process.</a:t>
            </a:r>
          </a:p>
        </p:txBody>
      </p:sp>
      <p:sp>
        <p:nvSpPr>
          <p:cNvPr id="4" name="Shape 2">
            <a:extLst>
              <a:ext uri="{C183D7F6-B498-43B3-948B-1728B52AA6E4}">
                <adec:decorative xmlns:adec="http://schemas.microsoft.com/office/drawing/2017/decorative" val="1"/>
              </a:ext>
            </a:extLst>
          </p:cNvPr>
          <p:cNvSpPr/>
          <p:nvPr/>
        </p:nvSpPr>
        <p:spPr>
          <a:xfrm>
            <a:off x="502920" y="1787680"/>
            <a:ext cx="11155680" cy="0"/>
          </a:xfrm>
          <a:prstGeom prst="line">
            <a:avLst/>
          </a:prstGeom>
          <a:noFill/>
          <a:ln w="12700">
            <a:solidFill>
              <a:srgbClr val="D8DEE9"/>
            </a:solidFill>
            <a:prstDash val="solid"/>
          </a:ln>
        </p:spPr>
        <p:txBody>
          <a:bodyPr/>
          <a:lstStyle/>
          <a:p>
            <a:endParaRPr lang="en-US"/>
          </a:p>
        </p:txBody>
      </p:sp>
      <p:sp>
        <p:nvSpPr>
          <p:cNvPr id="5" name="Shape 3">
            <a:extLst>
              <a:ext uri="{C183D7F6-B498-43B3-948B-1728B52AA6E4}">
                <adec:decorative xmlns:adec="http://schemas.microsoft.com/office/drawing/2017/decorative" val="1"/>
              </a:ext>
            </a:extLst>
          </p:cNvPr>
          <p:cNvSpPr/>
          <p:nvPr/>
        </p:nvSpPr>
        <p:spPr>
          <a:xfrm>
            <a:off x="502920" y="6473952"/>
            <a:ext cx="11155680" cy="0"/>
          </a:xfrm>
          <a:prstGeom prst="line">
            <a:avLst/>
          </a:prstGeom>
          <a:noFill/>
          <a:ln w="12700">
            <a:solidFill>
              <a:srgbClr val="E2E8F0"/>
            </a:solidFill>
            <a:prstDash val="solid"/>
          </a:ln>
        </p:spPr>
        <p:txBody>
          <a:bodyPr/>
          <a:lstStyle/>
          <a:p>
            <a:endParaRPr lang="en-US"/>
          </a:p>
        </p:txBody>
      </p:sp>
      <p:sp>
        <p:nvSpPr>
          <p:cNvPr id="8" name="Shape 6">
            <a:extLst>
              <a:ext uri="{C183D7F6-B498-43B3-948B-1728B52AA6E4}">
                <adec:decorative xmlns:adec="http://schemas.microsoft.com/office/drawing/2017/decorative" val="1"/>
              </a:ext>
            </a:extLst>
          </p:cNvPr>
          <p:cNvSpPr/>
          <p:nvPr/>
        </p:nvSpPr>
        <p:spPr>
          <a:xfrm>
            <a:off x="868680" y="2011678"/>
            <a:ext cx="4800600" cy="841248"/>
          </a:xfrm>
          <a:prstGeom prst="roundRect">
            <a:avLst>
              <a:gd name="adj" fmla="val 8696"/>
            </a:avLst>
          </a:prstGeom>
          <a:solidFill>
            <a:srgbClr val="EBF5FF"/>
          </a:solidFill>
          <a:ln w="25400">
            <a:solidFill>
              <a:schemeClr val="bg2">
                <a:lumMod val="50000"/>
              </a:schemeClr>
            </a:solidFill>
            <a:prstDash val="solid"/>
          </a:ln>
          <a:effectLst>
            <a:outerShdw blurRad="50800" dist="38100" dir="2700000" algn="tl" rotWithShape="0">
              <a:prstClr val="black">
                <a:alpha val="40000"/>
              </a:prstClr>
            </a:outerShdw>
            <a:softEdge rad="12700"/>
          </a:effectLst>
        </p:spPr>
        <p:txBody>
          <a:bodyPr/>
          <a:lstStyle/>
          <a:p>
            <a:endParaRPr lang="en-US"/>
          </a:p>
        </p:txBody>
      </p:sp>
      <p:sp>
        <p:nvSpPr>
          <p:cNvPr id="9" name="Text 7"/>
          <p:cNvSpPr/>
          <p:nvPr/>
        </p:nvSpPr>
        <p:spPr>
          <a:xfrm>
            <a:off x="1069848" y="2267710"/>
            <a:ext cx="4389120" cy="228600"/>
          </a:xfrm>
          <a:prstGeom prst="rect">
            <a:avLst/>
          </a:prstGeom>
          <a:noFill/>
          <a:ln/>
        </p:spPr>
        <p:txBody>
          <a:bodyPr wrap="square" lIns="0" tIns="0" rIns="0" bIns="0" rtlCol="0" anchor="ctr"/>
          <a:lstStyle/>
          <a:p>
            <a:pPr marL="0" indent="0">
              <a:buNone/>
            </a:pPr>
            <a:r>
              <a:rPr lang="en-US" sz="2000" b="1" dirty="0">
                <a:solidFill>
                  <a:schemeClr val="bg2">
                    <a:lumMod val="50000"/>
                  </a:schemeClr>
                </a:solidFill>
              </a:rPr>
              <a:t>New program manager</a:t>
            </a:r>
            <a:endParaRPr lang="en-US" sz="2000" dirty="0">
              <a:solidFill>
                <a:schemeClr val="bg2">
                  <a:lumMod val="50000"/>
                </a:schemeClr>
              </a:solidFill>
            </a:endParaRPr>
          </a:p>
        </p:txBody>
      </p:sp>
      <p:sp>
        <p:nvSpPr>
          <p:cNvPr id="10" name="Shape 8">
            <a:extLst>
              <a:ext uri="{C183D7F6-B498-43B3-948B-1728B52AA6E4}">
                <adec:decorative xmlns:adec="http://schemas.microsoft.com/office/drawing/2017/decorative" val="1"/>
              </a:ext>
            </a:extLst>
          </p:cNvPr>
          <p:cNvSpPr/>
          <p:nvPr/>
        </p:nvSpPr>
        <p:spPr>
          <a:xfrm>
            <a:off x="6355080" y="2011678"/>
            <a:ext cx="4800600" cy="841248"/>
          </a:xfrm>
          <a:prstGeom prst="roundRect">
            <a:avLst>
              <a:gd name="adj" fmla="val 8696"/>
            </a:avLst>
          </a:prstGeom>
          <a:solidFill>
            <a:srgbClr val="E7F6F4"/>
          </a:solidFill>
          <a:ln w="12700">
            <a:solidFill>
              <a:srgbClr val="174738"/>
            </a:solidFill>
            <a:prstDash val="solid"/>
          </a:ln>
          <a:effectLst>
            <a:outerShdw blurRad="50800" dist="38100" dir="2700000" algn="tl" rotWithShape="0">
              <a:prstClr val="black">
                <a:alpha val="40000"/>
              </a:prstClr>
            </a:outerShdw>
          </a:effectLst>
        </p:spPr>
        <p:txBody>
          <a:bodyPr/>
          <a:lstStyle/>
          <a:p>
            <a:endParaRPr lang="en-US" dirty="0">
              <a:solidFill>
                <a:srgbClr val="174738"/>
              </a:solidFill>
            </a:endParaRPr>
          </a:p>
        </p:txBody>
      </p:sp>
      <p:sp>
        <p:nvSpPr>
          <p:cNvPr id="11" name="Text 9"/>
          <p:cNvSpPr/>
          <p:nvPr/>
        </p:nvSpPr>
        <p:spPr>
          <a:xfrm>
            <a:off x="6556248" y="2267710"/>
            <a:ext cx="4389120" cy="228600"/>
          </a:xfrm>
          <a:prstGeom prst="rect">
            <a:avLst/>
          </a:prstGeom>
          <a:noFill/>
          <a:ln/>
        </p:spPr>
        <p:txBody>
          <a:bodyPr wrap="square" lIns="0" tIns="0" rIns="0" bIns="0" rtlCol="0" anchor="ctr"/>
          <a:lstStyle/>
          <a:p>
            <a:pPr marL="0" indent="0">
              <a:buNone/>
            </a:pPr>
            <a:r>
              <a:rPr lang="en-US" sz="2000" b="1" dirty="0">
                <a:solidFill>
                  <a:srgbClr val="174738"/>
                </a:solidFill>
              </a:rPr>
              <a:t>New program or mission priority</a:t>
            </a:r>
            <a:endParaRPr lang="en-US" sz="2000" dirty="0">
              <a:solidFill>
                <a:srgbClr val="174738"/>
              </a:solidFill>
            </a:endParaRPr>
          </a:p>
        </p:txBody>
      </p:sp>
      <p:sp>
        <p:nvSpPr>
          <p:cNvPr id="12" name="Shape 10">
            <a:extLst>
              <a:ext uri="{C183D7F6-B498-43B3-948B-1728B52AA6E4}">
                <adec:decorative xmlns:adec="http://schemas.microsoft.com/office/drawing/2017/decorative" val="1"/>
              </a:ext>
            </a:extLst>
          </p:cNvPr>
          <p:cNvSpPr/>
          <p:nvPr/>
        </p:nvSpPr>
        <p:spPr>
          <a:xfrm>
            <a:off x="868680" y="3246118"/>
            <a:ext cx="4800600" cy="841248"/>
          </a:xfrm>
          <a:prstGeom prst="roundRect">
            <a:avLst>
              <a:gd name="adj" fmla="val 8696"/>
            </a:avLst>
          </a:prstGeom>
          <a:solidFill>
            <a:srgbClr val="FFFDFB"/>
          </a:solidFill>
          <a:ln w="12700">
            <a:solidFill>
              <a:srgbClr val="8A4A00"/>
            </a:solidFill>
            <a:prstDash val="solid"/>
          </a:ln>
          <a:effectLst>
            <a:outerShdw blurRad="50800" dist="38100" dir="2700000" algn="tl" rotWithShape="0">
              <a:prstClr val="black">
                <a:alpha val="40000"/>
              </a:prstClr>
            </a:outerShdw>
          </a:effectLst>
        </p:spPr>
        <p:txBody>
          <a:bodyPr/>
          <a:lstStyle/>
          <a:p>
            <a:endParaRPr lang="en-US"/>
          </a:p>
        </p:txBody>
      </p:sp>
      <p:sp>
        <p:nvSpPr>
          <p:cNvPr id="13" name="Text 11"/>
          <p:cNvSpPr/>
          <p:nvPr/>
        </p:nvSpPr>
        <p:spPr>
          <a:xfrm>
            <a:off x="1069848" y="3502150"/>
            <a:ext cx="4599432" cy="228600"/>
          </a:xfrm>
          <a:prstGeom prst="rect">
            <a:avLst/>
          </a:prstGeom>
          <a:noFill/>
          <a:ln/>
        </p:spPr>
        <p:txBody>
          <a:bodyPr wrap="square" lIns="0" tIns="0" rIns="0" bIns="0" rtlCol="0" anchor="ctr"/>
          <a:lstStyle/>
          <a:p>
            <a:pPr marL="0" indent="0">
              <a:buNone/>
            </a:pPr>
            <a:r>
              <a:rPr lang="en-US" sz="2000" b="1" dirty="0">
                <a:solidFill>
                  <a:srgbClr val="8A4A00"/>
                </a:solidFill>
              </a:rPr>
              <a:t>Contract changes or new contractors</a:t>
            </a:r>
            <a:endParaRPr lang="en-US" sz="2000" dirty="0"/>
          </a:p>
        </p:txBody>
      </p:sp>
      <p:sp>
        <p:nvSpPr>
          <p:cNvPr id="14" name="Shape 12">
            <a:extLst>
              <a:ext uri="{C183D7F6-B498-43B3-948B-1728B52AA6E4}">
                <adec:decorative xmlns:adec="http://schemas.microsoft.com/office/drawing/2017/decorative" val="1"/>
              </a:ext>
            </a:extLst>
          </p:cNvPr>
          <p:cNvSpPr/>
          <p:nvPr/>
        </p:nvSpPr>
        <p:spPr>
          <a:xfrm>
            <a:off x="6355080" y="3246118"/>
            <a:ext cx="4800600" cy="841248"/>
          </a:xfrm>
          <a:prstGeom prst="roundRect">
            <a:avLst>
              <a:gd name="adj" fmla="val 8696"/>
            </a:avLst>
          </a:prstGeom>
          <a:solidFill>
            <a:srgbClr val="FEF0F0"/>
          </a:solidFill>
          <a:ln w="12700">
            <a:solidFill>
              <a:srgbClr val="B94A48"/>
            </a:solidFill>
            <a:prstDash val="solid"/>
          </a:ln>
          <a:effectLst>
            <a:outerShdw blurRad="50800" dist="38100" dir="2700000" algn="tl" rotWithShape="0">
              <a:prstClr val="black">
                <a:alpha val="40000"/>
              </a:prstClr>
            </a:outerShdw>
          </a:effectLst>
        </p:spPr>
        <p:txBody>
          <a:bodyPr/>
          <a:lstStyle/>
          <a:p>
            <a:endParaRPr lang="en-US"/>
          </a:p>
        </p:txBody>
      </p:sp>
      <p:sp>
        <p:nvSpPr>
          <p:cNvPr id="15" name="Text 13"/>
          <p:cNvSpPr/>
          <p:nvPr/>
        </p:nvSpPr>
        <p:spPr>
          <a:xfrm>
            <a:off x="6556248" y="3502150"/>
            <a:ext cx="4389120" cy="228600"/>
          </a:xfrm>
          <a:prstGeom prst="rect">
            <a:avLst/>
          </a:prstGeom>
          <a:noFill/>
          <a:ln/>
        </p:spPr>
        <p:txBody>
          <a:bodyPr wrap="square" lIns="0" tIns="0" rIns="0" bIns="0" rtlCol="0" anchor="ctr"/>
          <a:lstStyle/>
          <a:p>
            <a:pPr marL="0" indent="0">
              <a:buNone/>
            </a:pPr>
            <a:r>
              <a:rPr lang="en-US" sz="2000" b="1" dirty="0">
                <a:solidFill>
                  <a:srgbClr val="B94A48"/>
                </a:solidFill>
              </a:rPr>
              <a:t>Reduction in force or staffing gaps</a:t>
            </a:r>
            <a:endParaRPr lang="en-US" sz="2000" dirty="0"/>
          </a:p>
        </p:txBody>
      </p:sp>
      <p:sp>
        <p:nvSpPr>
          <p:cNvPr id="16" name="Shape 14">
            <a:extLst>
              <a:ext uri="{C183D7F6-B498-43B3-948B-1728B52AA6E4}">
                <adec:decorative xmlns:adec="http://schemas.microsoft.com/office/drawing/2017/decorative" val="1"/>
              </a:ext>
            </a:extLst>
          </p:cNvPr>
          <p:cNvSpPr/>
          <p:nvPr/>
        </p:nvSpPr>
        <p:spPr>
          <a:xfrm>
            <a:off x="868680" y="4480558"/>
            <a:ext cx="4800600" cy="841248"/>
          </a:xfrm>
          <a:prstGeom prst="roundRect">
            <a:avLst>
              <a:gd name="adj" fmla="val 8696"/>
            </a:avLst>
          </a:prstGeom>
          <a:solidFill>
            <a:srgbClr val="F0EEFF"/>
          </a:solidFill>
          <a:ln w="12700">
            <a:solidFill>
              <a:srgbClr val="431076"/>
            </a:solidFill>
            <a:prstDash val="solid"/>
          </a:ln>
          <a:effectLst>
            <a:outerShdw blurRad="50800" dist="38100" dir="2700000" algn="tl" rotWithShape="0">
              <a:prstClr val="black">
                <a:alpha val="40000"/>
              </a:prstClr>
            </a:outerShdw>
          </a:effectLst>
        </p:spPr>
        <p:txBody>
          <a:bodyPr/>
          <a:lstStyle/>
          <a:p>
            <a:endParaRPr lang="en-US"/>
          </a:p>
        </p:txBody>
      </p:sp>
      <p:sp>
        <p:nvSpPr>
          <p:cNvPr id="17" name="Text 15"/>
          <p:cNvSpPr/>
          <p:nvPr/>
        </p:nvSpPr>
        <p:spPr>
          <a:xfrm>
            <a:off x="1069848" y="4736590"/>
            <a:ext cx="4389120" cy="228600"/>
          </a:xfrm>
          <a:prstGeom prst="rect">
            <a:avLst/>
          </a:prstGeom>
          <a:noFill/>
          <a:ln/>
        </p:spPr>
        <p:txBody>
          <a:bodyPr wrap="square" lIns="0" tIns="0" rIns="0" bIns="0" rtlCol="0" anchor="ctr"/>
          <a:lstStyle/>
          <a:p>
            <a:pPr marL="0" indent="0">
              <a:buNone/>
            </a:pPr>
            <a:r>
              <a:rPr lang="en-US" sz="2000" b="1" dirty="0">
                <a:solidFill>
                  <a:srgbClr val="431076"/>
                </a:solidFill>
              </a:rPr>
              <a:t>Resignations and retirements</a:t>
            </a:r>
            <a:endParaRPr lang="en-US" sz="2000" dirty="0">
              <a:solidFill>
                <a:srgbClr val="431076"/>
              </a:solidFill>
            </a:endParaRPr>
          </a:p>
        </p:txBody>
      </p:sp>
      <p:sp>
        <p:nvSpPr>
          <p:cNvPr id="18" name="Shape 16">
            <a:extLst>
              <a:ext uri="{C183D7F6-B498-43B3-948B-1728B52AA6E4}">
                <adec:decorative xmlns:adec="http://schemas.microsoft.com/office/drawing/2017/decorative" val="1"/>
              </a:ext>
            </a:extLst>
          </p:cNvPr>
          <p:cNvSpPr/>
          <p:nvPr/>
        </p:nvSpPr>
        <p:spPr>
          <a:xfrm>
            <a:off x="6355080" y="4480558"/>
            <a:ext cx="4800600" cy="841248"/>
          </a:xfrm>
          <a:prstGeom prst="roundRect">
            <a:avLst>
              <a:gd name="adj" fmla="val 8696"/>
            </a:avLst>
          </a:prstGeom>
          <a:solidFill>
            <a:srgbClr val="F8FCF6"/>
          </a:solidFill>
          <a:ln w="12700">
            <a:solidFill>
              <a:srgbClr val="377965"/>
            </a:solidFill>
            <a:prstDash val="solid"/>
          </a:ln>
          <a:effectLst>
            <a:outerShdw blurRad="50800" dist="38100" dir="2700000" algn="tl" rotWithShape="0">
              <a:prstClr val="black">
                <a:alpha val="40000"/>
              </a:prstClr>
            </a:outerShdw>
          </a:effectLst>
        </p:spPr>
        <p:txBody>
          <a:bodyPr/>
          <a:lstStyle/>
          <a:p>
            <a:endParaRPr lang="en-US"/>
          </a:p>
        </p:txBody>
      </p:sp>
      <p:sp>
        <p:nvSpPr>
          <p:cNvPr id="19" name="Text 17"/>
          <p:cNvSpPr/>
          <p:nvPr/>
        </p:nvSpPr>
        <p:spPr>
          <a:xfrm>
            <a:off x="6556248" y="4736590"/>
            <a:ext cx="4389120" cy="228600"/>
          </a:xfrm>
          <a:prstGeom prst="rect">
            <a:avLst/>
          </a:prstGeom>
          <a:noFill/>
          <a:ln/>
        </p:spPr>
        <p:txBody>
          <a:bodyPr wrap="square" lIns="0" tIns="0" rIns="0" bIns="0" rtlCol="0" anchor="ctr"/>
          <a:lstStyle/>
          <a:p>
            <a:pPr marL="0" indent="0">
              <a:buNone/>
            </a:pPr>
            <a:r>
              <a:rPr lang="en-US" sz="2000" b="1" dirty="0">
                <a:solidFill>
                  <a:srgbClr val="174738"/>
                </a:solidFill>
              </a:rPr>
              <a:t>Centralization or reorganization</a:t>
            </a:r>
            <a:endParaRPr lang="en-US" sz="2000" dirty="0">
              <a:solidFill>
                <a:srgbClr val="174738"/>
              </a:solidFill>
            </a:endParaRPr>
          </a:p>
        </p:txBody>
      </p:sp>
      <p:sp>
        <p:nvSpPr>
          <p:cNvPr id="20" name="Text 18"/>
          <p:cNvSpPr/>
          <p:nvPr/>
        </p:nvSpPr>
        <p:spPr>
          <a:xfrm>
            <a:off x="868680" y="5692139"/>
            <a:ext cx="10332720" cy="411480"/>
          </a:xfrm>
          <a:prstGeom prst="rect">
            <a:avLst/>
          </a:prstGeom>
          <a:noFill/>
          <a:ln/>
        </p:spPr>
        <p:txBody>
          <a:bodyPr wrap="square" lIns="0" tIns="0" rIns="0" bIns="0" rtlCol="0" anchor="ctr">
            <a:normAutofit/>
          </a:bodyPr>
          <a:lstStyle/>
          <a:p>
            <a:pPr marL="0" indent="0" algn="ctr">
              <a:buNone/>
            </a:pPr>
            <a:r>
              <a:rPr lang="en-US" sz="1900" b="1" dirty="0">
                <a:solidFill>
                  <a:srgbClr val="174738"/>
                </a:solidFill>
              </a:rPr>
              <a:t>Change does not have to be a setback; it can be an opportunity to improve</a:t>
            </a:r>
            <a:r>
              <a:rPr lang="en-US" sz="2000" dirty="0">
                <a:solidFill>
                  <a:srgbClr val="174738"/>
                </a:solidFill>
              </a:rPr>
              <a:t>.</a:t>
            </a:r>
          </a:p>
        </p:txBody>
      </p:sp>
      <p:sp>
        <p:nvSpPr>
          <p:cNvPr id="22" name="Freeform 19">
            <a:extLst>
              <a:ext uri="{FF2B5EF4-FFF2-40B4-BE49-F238E27FC236}">
                <a16:creationId xmlns:a16="http://schemas.microsoft.com/office/drawing/2014/main" id="{4090CF43-2128-A90D-3DF2-1F3AB7F38B04}"/>
              </a:ext>
              <a:ext uri="{C183D7F6-B498-43B3-948B-1728B52AA6E4}">
                <adec:decorative xmlns:adec="http://schemas.microsoft.com/office/drawing/2017/decorative" val="1"/>
              </a:ext>
            </a:extLst>
          </p:cNvPr>
          <p:cNvSpPr/>
          <p:nvPr/>
        </p:nvSpPr>
        <p:spPr>
          <a:xfrm>
            <a:off x="5548478" y="6172840"/>
            <a:ext cx="790244" cy="117549"/>
          </a:xfrm>
          <a:custGeom>
            <a:avLst/>
            <a:gdLst/>
            <a:ahLst/>
            <a:cxnLst/>
            <a:rect l="l" t="t" r="r" b="b"/>
            <a:pathLst>
              <a:path w="1679997" h="249900">
                <a:moveTo>
                  <a:pt x="0" y="0"/>
                </a:moveTo>
                <a:lnTo>
                  <a:pt x="1679998" y="0"/>
                </a:lnTo>
                <a:lnTo>
                  <a:pt x="1679998" y="249900"/>
                </a:lnTo>
                <a:lnTo>
                  <a:pt x="0" y="249900"/>
                </a:lnTo>
                <a:lnTo>
                  <a:pt x="0" y="0"/>
                </a:lnTo>
                <a:close/>
              </a:path>
            </a:pathLst>
          </a:custGeom>
          <a:blipFill>
            <a:blip>
              <a:extLst>
                <a:ext uri="{96DAC541-7B7A-43D3-8B79-37D633B846F1}">
                  <asvg:svgBlip xmlns:asvg="http://schemas.microsoft.com/office/drawing/2016/SVG/main" r:embed="rId3"/>
                </a:ext>
              </a:extLst>
            </a:blip>
            <a:stretch>
              <a:fillRect/>
            </a:stretch>
          </a:blipFill>
          <a:ln>
            <a:noFill/>
          </a:ln>
        </p:spPr>
        <p:txBody>
          <a:bodyPr/>
          <a:lstStyle/>
          <a:p>
            <a:endParaRPr lang="en-US"/>
          </a:p>
        </p:txBody>
      </p:sp>
      <p:sp>
        <p:nvSpPr>
          <p:cNvPr id="23" name="Rectangle 22">
            <a:extLst>
              <a:ext uri="{FF2B5EF4-FFF2-40B4-BE49-F238E27FC236}">
                <a16:creationId xmlns:a16="http://schemas.microsoft.com/office/drawing/2014/main" id="{D10C1AAC-8340-EC73-BC2F-7215360E839E}"/>
              </a:ext>
              <a:ext uri="{C183D7F6-B498-43B3-948B-1728B52AA6E4}">
                <adec:decorative xmlns:adec="http://schemas.microsoft.com/office/drawing/2017/decorative" val="1"/>
              </a:ext>
            </a:extLst>
          </p:cNvPr>
          <p:cNvSpPr/>
          <p:nvPr/>
        </p:nvSpPr>
        <p:spPr>
          <a:xfrm>
            <a:off x="0" y="6723"/>
            <a:ext cx="12192000" cy="155448"/>
          </a:xfrm>
          <a:prstGeom prst="rect">
            <a:avLst/>
          </a:prstGeom>
          <a:solidFill>
            <a:srgbClr val="377965"/>
          </a:solidFill>
          <a:ln>
            <a:solidFill>
              <a:srgbClr val="37796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buClrTx/>
            </a:pPr>
            <a:endParaRPr lang="en-US" sz="1200" kern="1200">
              <a:solidFill>
                <a:prstClr val="white"/>
              </a:solidFill>
              <a:latin typeface="Calibri"/>
            </a:endParaRPr>
          </a:p>
        </p:txBody>
      </p:sp>
      <p:sp>
        <p:nvSpPr>
          <p:cNvPr id="21" name="Text 4">
            <a:extLst>
              <a:ext uri="{FF2B5EF4-FFF2-40B4-BE49-F238E27FC236}">
                <a16:creationId xmlns:a16="http://schemas.microsoft.com/office/drawing/2014/main" id="{7E7E1E2A-EC20-860C-DF1B-1760AB2C8852}"/>
              </a:ext>
              <a:ext uri="{C183D7F6-B498-43B3-948B-1728B52AA6E4}">
                <adec:decorative xmlns:adec="http://schemas.microsoft.com/office/drawing/2017/decorative" val="0"/>
              </a:ext>
            </a:extLst>
          </p:cNvPr>
          <p:cNvSpPr/>
          <p:nvPr/>
        </p:nvSpPr>
        <p:spPr>
          <a:xfrm>
            <a:off x="1764789" y="6572539"/>
            <a:ext cx="7680960" cy="182880"/>
          </a:xfrm>
          <a:prstGeom prst="rect">
            <a:avLst/>
          </a:prstGeom>
          <a:noFill/>
          <a:ln/>
        </p:spPr>
        <p:txBody>
          <a:bodyPr wrap="square" lIns="0" tIns="0" rIns="0" bIns="0" rtlCol="0" anchor="ctr"/>
          <a:lstStyle/>
          <a:p>
            <a:pPr marL="0" indent="0" algn="ctr">
              <a:buNone/>
            </a:pPr>
            <a:r>
              <a:rPr lang="en-US" sz="1050" dirty="0">
                <a:solidFill>
                  <a:schemeClr val="tx1"/>
                </a:solidFill>
              </a:rPr>
              <a:t>Interagency Accessibility Forum  |  Managing Change, Sustaining Accessibility |  The National Institutes of Health </a:t>
            </a:r>
          </a:p>
        </p:txBody>
      </p:sp>
      <p:sp>
        <p:nvSpPr>
          <p:cNvPr id="7" name="Text 5"/>
          <p:cNvSpPr/>
          <p:nvPr/>
        </p:nvSpPr>
        <p:spPr>
          <a:xfrm>
            <a:off x="11384280" y="6547104"/>
            <a:ext cx="320040" cy="182880"/>
          </a:xfrm>
          <a:prstGeom prst="rect">
            <a:avLst/>
          </a:prstGeom>
          <a:noFill/>
          <a:ln/>
        </p:spPr>
        <p:txBody>
          <a:bodyPr wrap="square" lIns="0" tIns="0" rIns="0" bIns="0" rtlCol="0" anchor="ctr"/>
          <a:lstStyle/>
          <a:p>
            <a:pPr marL="0" indent="0" algn="r">
              <a:buNone/>
            </a:pPr>
            <a:r>
              <a:rPr lang="en-US" sz="750" dirty="0">
                <a:solidFill>
                  <a:srgbClr val="64748B"/>
                </a:solidFill>
              </a:rPr>
              <a:t>3</a:t>
            </a:r>
            <a:endParaRPr lang="en-US" sz="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a:spLocks noGrp="1"/>
          </p:cNvSpPr>
          <p:nvPr>
            <p:ph type="title" idx="4294967295"/>
          </p:nvPr>
        </p:nvSpPr>
        <p:spPr>
          <a:xfrm>
            <a:off x="502920" y="292608"/>
            <a:ext cx="10881360" cy="438912"/>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700" b="1" i="0" u="none" strike="noStrike" kern="0" cap="none" spc="0" normalizeH="0" baseline="0" noProof="0" dirty="0">
                <a:ln>
                  <a:noFill/>
                </a:ln>
                <a:solidFill>
                  <a:srgbClr val="174738"/>
                </a:solidFill>
                <a:effectLst/>
                <a:uLnTx/>
                <a:uFillTx/>
                <a:latin typeface="+mj-lt"/>
                <a:ea typeface="Arial"/>
                <a:cs typeface="Arial"/>
                <a:sym typeface="Arial"/>
              </a:rPr>
              <a:t>Challenges of Change</a:t>
            </a:r>
          </a:p>
        </p:txBody>
      </p:sp>
      <p:sp>
        <p:nvSpPr>
          <p:cNvPr id="3" name="Text 1"/>
          <p:cNvSpPr/>
          <p:nvPr/>
        </p:nvSpPr>
        <p:spPr>
          <a:xfrm>
            <a:off x="530352" y="804672"/>
            <a:ext cx="10515600" cy="292608"/>
          </a:xfrm>
          <a:prstGeom prst="rect">
            <a:avLst/>
          </a:prstGeom>
          <a:noFill/>
          <a:ln/>
        </p:spPr>
        <p:txBody>
          <a:bodyPr wrap="square" lIns="0" tIns="0" rIns="0" bIns="0" rtlCol="0" anchor="ctr">
            <a:normAutofit fontScale="62500" lnSpcReduction="20000"/>
          </a:bodyPr>
          <a:lstStyle/>
          <a:p>
            <a:pPr marL="0" indent="0" algn="l">
              <a:buNone/>
            </a:pPr>
            <a:r>
              <a:rPr sz="3200" i="1" dirty="0">
                <a:solidFill>
                  <a:srgbClr val="174738"/>
                </a:solidFill>
                <a:latin typeface="+mj-lt"/>
              </a:rPr>
              <a:t>Without clear ownership, role clarity, and knowledge, change can weaken accessibility </a:t>
            </a:r>
            <a:r>
              <a:rPr sz="2000" i="1" dirty="0">
                <a:solidFill>
                  <a:srgbClr val="174738"/>
                </a:solidFill>
                <a:latin typeface="+mj-lt"/>
              </a:rPr>
              <a:t>.</a:t>
            </a:r>
            <a:endParaRPr lang="en-US" sz="2000" i="1" dirty="0">
              <a:solidFill>
                <a:srgbClr val="174738"/>
              </a:solidFill>
              <a:latin typeface="+mj-lt"/>
            </a:endParaRPr>
          </a:p>
        </p:txBody>
      </p:sp>
      <p:sp>
        <p:nvSpPr>
          <p:cNvPr id="4" name="Shape 2">
            <a:extLst>
              <a:ext uri="{C183D7F6-B498-43B3-948B-1728B52AA6E4}">
                <adec:decorative xmlns:adec="http://schemas.microsoft.com/office/drawing/2017/decorative" val="1"/>
              </a:ext>
            </a:extLst>
          </p:cNvPr>
          <p:cNvSpPr/>
          <p:nvPr/>
        </p:nvSpPr>
        <p:spPr>
          <a:xfrm>
            <a:off x="502920" y="1143000"/>
            <a:ext cx="11155680" cy="0"/>
          </a:xfrm>
          <a:prstGeom prst="line">
            <a:avLst/>
          </a:prstGeom>
          <a:noFill/>
          <a:ln w="12700">
            <a:solidFill>
              <a:srgbClr val="D8DEE9"/>
            </a:solidFill>
            <a:prstDash val="solid"/>
          </a:ln>
        </p:spPr>
        <p:txBody>
          <a:bodyPr/>
          <a:lstStyle/>
          <a:p>
            <a:endParaRPr lang="en-US"/>
          </a:p>
        </p:txBody>
      </p:sp>
      <p:sp>
        <p:nvSpPr>
          <p:cNvPr id="5" name="Shape 3">
            <a:extLst>
              <a:ext uri="{C183D7F6-B498-43B3-948B-1728B52AA6E4}">
                <adec:decorative xmlns:adec="http://schemas.microsoft.com/office/drawing/2017/decorative" val="1"/>
              </a:ext>
            </a:extLst>
          </p:cNvPr>
          <p:cNvSpPr/>
          <p:nvPr/>
        </p:nvSpPr>
        <p:spPr>
          <a:xfrm>
            <a:off x="502920" y="6473952"/>
            <a:ext cx="11155680" cy="0"/>
          </a:xfrm>
          <a:prstGeom prst="line">
            <a:avLst/>
          </a:prstGeom>
          <a:noFill/>
          <a:ln w="12700">
            <a:solidFill>
              <a:srgbClr val="E2E8F0"/>
            </a:solidFill>
            <a:prstDash val="solid"/>
          </a:ln>
        </p:spPr>
        <p:txBody>
          <a:bodyPr/>
          <a:lstStyle/>
          <a:p>
            <a:endParaRPr lang="en-US"/>
          </a:p>
        </p:txBody>
      </p:sp>
      <p:sp>
        <p:nvSpPr>
          <p:cNvPr id="8" name="Shape 6">
            <a:extLst>
              <a:ext uri="{C183D7F6-B498-43B3-948B-1728B52AA6E4}">
                <adec:decorative xmlns:adec="http://schemas.microsoft.com/office/drawing/2017/decorative" val="1"/>
              </a:ext>
            </a:extLst>
          </p:cNvPr>
          <p:cNvSpPr/>
          <p:nvPr/>
        </p:nvSpPr>
        <p:spPr>
          <a:xfrm>
            <a:off x="868680" y="1554479"/>
            <a:ext cx="4846320" cy="4288381"/>
          </a:xfrm>
          <a:prstGeom prst="roundRect">
            <a:avLst>
              <a:gd name="adj" fmla="val 2368"/>
            </a:avLst>
          </a:prstGeom>
          <a:solidFill>
            <a:srgbClr val="FFFBFB"/>
          </a:solidFill>
          <a:ln w="15240">
            <a:solidFill>
              <a:srgbClr val="B94A48"/>
            </a:solidFill>
            <a:prstDash val="solid"/>
          </a:ln>
          <a:effectLst>
            <a:outerShdw blurRad="50800" dist="38100" dir="2700000" algn="tl" rotWithShape="0">
              <a:prstClr val="black">
                <a:alpha val="40000"/>
              </a:prstClr>
            </a:outerShdw>
          </a:effectLst>
        </p:spPr>
        <p:txBody>
          <a:bodyPr/>
          <a:lstStyle/>
          <a:p>
            <a:endParaRPr lang="en-US" dirty="0"/>
          </a:p>
        </p:txBody>
      </p:sp>
      <p:sp>
        <p:nvSpPr>
          <p:cNvPr id="9" name="Text 7"/>
          <p:cNvSpPr/>
          <p:nvPr/>
        </p:nvSpPr>
        <p:spPr>
          <a:xfrm>
            <a:off x="1143000" y="1810512"/>
            <a:ext cx="4297680" cy="274320"/>
          </a:xfrm>
          <a:prstGeom prst="rect">
            <a:avLst/>
          </a:prstGeom>
          <a:noFill/>
          <a:ln/>
        </p:spPr>
        <p:txBody>
          <a:bodyPr wrap="square" lIns="0" tIns="0" rIns="0" bIns="0" rtlCol="0" anchor="ctr">
            <a:normAutofit fontScale="92500" lnSpcReduction="20000"/>
          </a:bodyPr>
          <a:lstStyle/>
          <a:p>
            <a:pPr marL="0" indent="0" algn="l">
              <a:buNone/>
            </a:pPr>
            <a:r>
              <a:rPr lang="en-US" sz="2400" b="1" dirty="0">
                <a:solidFill>
                  <a:srgbClr val="2B6CB0"/>
                </a:solidFill>
              </a:rPr>
              <a:t>C</a:t>
            </a:r>
            <a:r>
              <a:rPr sz="2400" b="1" dirty="0">
                <a:solidFill>
                  <a:srgbClr val="2B6CB0"/>
                </a:solidFill>
              </a:rPr>
              <a:t>reates </a:t>
            </a:r>
            <a:r>
              <a:rPr lang="en-US" sz="2400" b="1" dirty="0">
                <a:solidFill>
                  <a:srgbClr val="2B6CB0"/>
                </a:solidFill>
              </a:rPr>
              <a:t>R</a:t>
            </a:r>
            <a:r>
              <a:rPr sz="2400" b="1" dirty="0">
                <a:solidFill>
                  <a:srgbClr val="2B6CB0"/>
                </a:solidFill>
              </a:rPr>
              <a:t>isk</a:t>
            </a:r>
            <a:endParaRPr lang="en-US" sz="2400" b="1" dirty="0">
              <a:solidFill>
                <a:srgbClr val="2B6CB0"/>
              </a:solidFill>
            </a:endParaRPr>
          </a:p>
        </p:txBody>
      </p:sp>
      <p:sp>
        <p:nvSpPr>
          <p:cNvPr id="10" name="Text 8"/>
          <p:cNvSpPr/>
          <p:nvPr/>
        </p:nvSpPr>
        <p:spPr>
          <a:xfrm>
            <a:off x="1143000" y="2199999"/>
            <a:ext cx="4110925" cy="3515001"/>
          </a:xfrm>
          <a:prstGeom prst="rect">
            <a:avLst/>
          </a:prstGeom>
          <a:noFill/>
          <a:ln/>
        </p:spPr>
        <p:txBody>
          <a:bodyPr wrap="square" lIns="635" tIns="635" rIns="635" bIns="635" rtlCol="0" anchor="ctr">
            <a:normAutofit fontScale="92500"/>
          </a:bodyPr>
          <a:lstStyle/>
          <a:p>
            <a:pPr marL="342900" indent="-342900" algn="l">
              <a:spcAft>
                <a:spcPts val="600"/>
              </a:spcAft>
              <a:buFont typeface="Arial" panose="020B0604020202020204" pitchFamily="34" charset="0"/>
              <a:buChar char="•"/>
            </a:pPr>
            <a:r>
              <a:rPr sz="2000" dirty="0"/>
              <a:t>Staff or contractor turnover can take accessibility knowledge with it</a:t>
            </a:r>
            <a:endParaRPr lang="en-US" sz="2800" dirty="0"/>
          </a:p>
          <a:p>
            <a:pPr marL="342900" indent="-342900" algn="l">
              <a:spcAft>
                <a:spcPts val="600"/>
              </a:spcAft>
              <a:buFont typeface="Arial" panose="020B0604020202020204" pitchFamily="34" charset="0"/>
              <a:buChar char="•"/>
            </a:pPr>
            <a:r>
              <a:rPr sz="2000" dirty="0"/>
              <a:t>New personnel may not understand roles, requirements, or expectations</a:t>
            </a:r>
          </a:p>
          <a:p>
            <a:pPr marL="342900" indent="-342900" algn="l">
              <a:spcAft>
                <a:spcPts val="600"/>
              </a:spcAft>
              <a:buFont typeface="Arial" panose="020B0604020202020204" pitchFamily="34" charset="0"/>
              <a:buChar char="•"/>
            </a:pPr>
            <a:r>
              <a:rPr lang="en-US" sz="2000" dirty="0"/>
              <a:t>Changes</a:t>
            </a:r>
            <a:r>
              <a:rPr sz="2000" dirty="0"/>
              <a:t> can blur ownership, review points, and decision-making</a:t>
            </a:r>
            <a:endParaRPr lang="en-US" sz="2000" dirty="0"/>
          </a:p>
          <a:p>
            <a:pPr marL="342900" indent="-342900">
              <a:spcAft>
                <a:spcPts val="600"/>
              </a:spcAft>
              <a:buFont typeface="Arial" panose="020B0604020202020204" pitchFamily="34" charset="0"/>
              <a:buChar char="•"/>
            </a:pPr>
            <a:r>
              <a:rPr lang="en-US" sz="2000" dirty="0"/>
              <a:t>If accessibility depends on a few people, execution becomes fragile when those people leave</a:t>
            </a:r>
          </a:p>
        </p:txBody>
      </p:sp>
      <p:sp>
        <p:nvSpPr>
          <p:cNvPr id="11" name="Shape 9">
            <a:extLst>
              <a:ext uri="{C183D7F6-B498-43B3-948B-1728B52AA6E4}">
                <adec:decorative xmlns:adec="http://schemas.microsoft.com/office/drawing/2017/decorative" val="1"/>
              </a:ext>
            </a:extLst>
          </p:cNvPr>
          <p:cNvSpPr/>
          <p:nvPr/>
        </p:nvSpPr>
        <p:spPr>
          <a:xfrm>
            <a:off x="6446520" y="1554479"/>
            <a:ext cx="4846320" cy="4288375"/>
          </a:xfrm>
          <a:prstGeom prst="roundRect">
            <a:avLst>
              <a:gd name="adj" fmla="val 2368"/>
            </a:avLst>
          </a:prstGeom>
          <a:solidFill>
            <a:srgbClr val="F8FCF6"/>
          </a:solidFill>
          <a:ln w="15240">
            <a:solidFill>
              <a:srgbClr val="174738"/>
            </a:solidFill>
            <a:prstDash val="solid"/>
          </a:ln>
          <a:effectLst>
            <a:outerShdw blurRad="50800" dist="38100" dir="2700000" algn="tl" rotWithShape="0">
              <a:prstClr val="black">
                <a:alpha val="40000"/>
              </a:prstClr>
            </a:outerShdw>
          </a:effectLst>
        </p:spPr>
        <p:txBody>
          <a:bodyPr/>
          <a:lstStyle/>
          <a:p>
            <a:endParaRPr lang="en-US" dirty="0">
              <a:highlight>
                <a:srgbClr val="F8FCF6"/>
              </a:highlight>
            </a:endParaRPr>
          </a:p>
        </p:txBody>
      </p:sp>
      <p:sp>
        <p:nvSpPr>
          <p:cNvPr id="12" name="Text 10"/>
          <p:cNvSpPr/>
          <p:nvPr/>
        </p:nvSpPr>
        <p:spPr>
          <a:xfrm>
            <a:off x="6720840" y="1810512"/>
            <a:ext cx="4297680" cy="274320"/>
          </a:xfrm>
          <a:prstGeom prst="rect">
            <a:avLst/>
          </a:prstGeom>
          <a:noFill/>
          <a:ln/>
        </p:spPr>
        <p:txBody>
          <a:bodyPr wrap="square" lIns="0" tIns="0" rIns="0" bIns="0" rtlCol="0" anchor="ctr">
            <a:normAutofit fontScale="85000" lnSpcReduction="20000"/>
          </a:bodyPr>
          <a:lstStyle/>
          <a:p>
            <a:pPr marL="0" indent="0" algn="l">
              <a:buNone/>
            </a:pPr>
            <a:r>
              <a:rPr lang="en-US" sz="2600" b="1" dirty="0">
                <a:solidFill>
                  <a:srgbClr val="2B6CB0"/>
                </a:solidFill>
              </a:rPr>
              <a:t>Creates Accessibility Debt</a:t>
            </a:r>
            <a:endParaRPr lang="en-US" sz="2400" dirty="0"/>
          </a:p>
        </p:txBody>
      </p:sp>
      <p:sp>
        <p:nvSpPr>
          <p:cNvPr id="13" name="Text 11"/>
          <p:cNvSpPr/>
          <p:nvPr/>
        </p:nvSpPr>
        <p:spPr>
          <a:xfrm>
            <a:off x="6720841" y="2200000"/>
            <a:ext cx="4297680" cy="3515000"/>
          </a:xfrm>
          <a:prstGeom prst="rect">
            <a:avLst/>
          </a:prstGeom>
          <a:noFill/>
          <a:ln/>
        </p:spPr>
        <p:txBody>
          <a:bodyPr wrap="square" lIns="635" tIns="635" rIns="635" bIns="635" rtlCol="0" anchor="ctr">
            <a:noAutofit/>
          </a:bodyPr>
          <a:lstStyle/>
          <a:p>
            <a:pPr marL="342900" indent="-342900" algn="l">
              <a:spcAft>
                <a:spcPts val="600"/>
              </a:spcAft>
              <a:buFont typeface="Arial" panose="020B0604020202020204" pitchFamily="34" charset="0"/>
              <a:buChar char="•"/>
            </a:pPr>
            <a:r>
              <a:rPr sz="1900" dirty="0"/>
              <a:t>Accessibility can drop out of planning, design, procurement, or review</a:t>
            </a:r>
            <a:endParaRPr lang="en-US" sz="1900" dirty="0"/>
          </a:p>
          <a:p>
            <a:pPr marL="342900" indent="-342900" algn="l">
              <a:spcAft>
                <a:spcPts val="600"/>
              </a:spcAft>
              <a:buFont typeface="Arial" panose="020B0604020202020204" pitchFamily="34" charset="0"/>
              <a:buChar char="•"/>
            </a:pPr>
            <a:r>
              <a:rPr sz="1900" dirty="0"/>
              <a:t>Inconsistent execution can create repeated mistakes and new barriers</a:t>
            </a:r>
          </a:p>
          <a:p>
            <a:pPr marL="342900" indent="-342900" algn="l">
              <a:spcAft>
                <a:spcPts val="600"/>
              </a:spcAft>
              <a:buFont typeface="Arial" panose="020B0604020202020204" pitchFamily="34" charset="0"/>
              <a:buChar char="•"/>
            </a:pPr>
            <a:r>
              <a:rPr sz="1900" dirty="0"/>
              <a:t>Rework, delay, and accessibility debt can grow quickly</a:t>
            </a:r>
            <a:endParaRPr lang="en-US" sz="1900" dirty="0"/>
          </a:p>
          <a:p>
            <a:pPr marL="342900" indent="-342900">
              <a:spcAft>
                <a:spcPts val="600"/>
              </a:spcAft>
              <a:buFont typeface="Arial" panose="020B0604020202020204" pitchFamily="34" charset="0"/>
              <a:buChar char="•"/>
            </a:pPr>
            <a:r>
              <a:rPr lang="en-US" sz="1900" dirty="0"/>
              <a:t>The longer change goes without accessibility, the harder and more expensive the recovery becomes</a:t>
            </a:r>
          </a:p>
        </p:txBody>
      </p:sp>
      <p:sp>
        <p:nvSpPr>
          <p:cNvPr id="14" name="Rectangle 13">
            <a:extLst>
              <a:ext uri="{FF2B5EF4-FFF2-40B4-BE49-F238E27FC236}">
                <a16:creationId xmlns:a16="http://schemas.microsoft.com/office/drawing/2014/main" id="{8B2C072C-C4FF-3A15-C035-3A292D154290}"/>
              </a:ext>
              <a:ext uri="{C183D7F6-B498-43B3-948B-1728B52AA6E4}">
                <adec:decorative xmlns:adec="http://schemas.microsoft.com/office/drawing/2017/decorative" val="1"/>
              </a:ext>
            </a:extLst>
          </p:cNvPr>
          <p:cNvSpPr/>
          <p:nvPr/>
        </p:nvSpPr>
        <p:spPr>
          <a:xfrm>
            <a:off x="0" y="6723"/>
            <a:ext cx="12192000" cy="155448"/>
          </a:xfrm>
          <a:prstGeom prst="rect">
            <a:avLst/>
          </a:prstGeom>
          <a:solidFill>
            <a:srgbClr val="377965"/>
          </a:solidFill>
          <a:ln>
            <a:solidFill>
              <a:srgbClr val="37796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buClrTx/>
            </a:pPr>
            <a:endParaRPr lang="en-US" sz="1200" kern="1200">
              <a:solidFill>
                <a:prstClr val="white"/>
              </a:solidFill>
              <a:latin typeface="Calibri"/>
            </a:endParaRPr>
          </a:p>
        </p:txBody>
      </p:sp>
      <p:sp>
        <p:nvSpPr>
          <p:cNvPr id="15" name="Text 4">
            <a:extLst>
              <a:ext uri="{FF2B5EF4-FFF2-40B4-BE49-F238E27FC236}">
                <a16:creationId xmlns:a16="http://schemas.microsoft.com/office/drawing/2014/main" id="{3E06D768-1FE0-1A28-E2F6-DDDE29AC27AE}"/>
              </a:ext>
              <a:ext uri="{C183D7F6-B498-43B3-948B-1728B52AA6E4}">
                <adec:decorative xmlns:adec="http://schemas.microsoft.com/office/drawing/2017/decorative" val="0"/>
              </a:ext>
            </a:extLst>
          </p:cNvPr>
          <p:cNvSpPr/>
          <p:nvPr/>
        </p:nvSpPr>
        <p:spPr>
          <a:xfrm>
            <a:off x="1764789" y="6572539"/>
            <a:ext cx="7680960" cy="182880"/>
          </a:xfrm>
          <a:prstGeom prst="rect">
            <a:avLst/>
          </a:prstGeom>
          <a:noFill/>
          <a:ln/>
        </p:spPr>
        <p:txBody>
          <a:bodyPr wrap="square" lIns="0" tIns="0" rIns="0" bIns="0" rtlCol="0" anchor="ctr"/>
          <a:lstStyle/>
          <a:p>
            <a:pPr marL="0" indent="0" algn="ctr">
              <a:buNone/>
            </a:pPr>
            <a:r>
              <a:rPr lang="en-US" sz="1050" dirty="0">
                <a:solidFill>
                  <a:schemeClr val="tx1"/>
                </a:solidFill>
              </a:rPr>
              <a:t>Interagency Accessibility Forum  | Managing Change, Sustaining Accessibility  |  The National Institutes of Health </a:t>
            </a:r>
          </a:p>
        </p:txBody>
      </p:sp>
      <p:sp>
        <p:nvSpPr>
          <p:cNvPr id="7" name="Text 5"/>
          <p:cNvSpPr/>
          <p:nvPr/>
        </p:nvSpPr>
        <p:spPr>
          <a:xfrm>
            <a:off x="11396980" y="6547104"/>
            <a:ext cx="320040" cy="182880"/>
          </a:xfrm>
          <a:prstGeom prst="rect">
            <a:avLst/>
          </a:prstGeom>
          <a:noFill/>
          <a:ln/>
        </p:spPr>
        <p:txBody>
          <a:bodyPr wrap="square" lIns="0" tIns="0" rIns="0" bIns="0" rtlCol="0" anchor="ctr"/>
          <a:lstStyle/>
          <a:p>
            <a:pPr marL="0" indent="0" algn="r">
              <a:buNone/>
            </a:pPr>
            <a:r>
              <a:rPr lang="en-US" sz="750">
                <a:solidFill>
                  <a:srgbClr val="64748B"/>
                </a:solidFill>
                <a:effectLst/>
                <a:latin typeface="Arial" panose="020B0604020202020204" pitchFamily="34" charset="0"/>
              </a:rPr>
              <a:t>4</a:t>
            </a:r>
            <a:endParaRPr lang="en-US" sz="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a:spLocks noGrp="1"/>
          </p:cNvSpPr>
          <p:nvPr>
            <p:ph type="title" idx="4294967295"/>
          </p:nvPr>
        </p:nvSpPr>
        <p:spPr>
          <a:xfrm>
            <a:off x="502920" y="292608"/>
            <a:ext cx="10881360" cy="438912"/>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700" b="1" i="0" u="none" strike="noStrike" kern="0" cap="none" spc="0" normalizeH="0" baseline="0" noProof="0" dirty="0">
                <a:ln>
                  <a:noFill/>
                </a:ln>
                <a:solidFill>
                  <a:srgbClr val="174738"/>
                </a:solidFill>
                <a:effectLst/>
                <a:uLnTx/>
                <a:uFillTx/>
                <a:latin typeface="+mj-lt"/>
                <a:ea typeface="Aptos Display" pitchFamily="34" charset="-122"/>
                <a:cs typeface="Aptos Display" pitchFamily="34" charset="-120"/>
                <a:sym typeface="Arial"/>
              </a:rPr>
              <a:t>Use the Technology Accessibility Playbook</a:t>
            </a:r>
            <a:endParaRPr kumimoji="0" lang="en-US" sz="2700" b="0" i="0" u="none" strike="noStrike" kern="0" cap="none" spc="0" normalizeH="0" baseline="0" noProof="0" dirty="0">
              <a:ln>
                <a:noFill/>
              </a:ln>
              <a:solidFill>
                <a:srgbClr val="174738"/>
              </a:solidFill>
              <a:effectLst/>
              <a:uLnTx/>
              <a:uFillTx/>
              <a:latin typeface="+mj-lt"/>
              <a:ea typeface="Arial"/>
              <a:cs typeface="Arial"/>
              <a:sym typeface="Arial"/>
            </a:endParaRPr>
          </a:p>
        </p:txBody>
      </p:sp>
      <p:sp>
        <p:nvSpPr>
          <p:cNvPr id="3" name="Text 1"/>
          <p:cNvSpPr/>
          <p:nvPr/>
        </p:nvSpPr>
        <p:spPr>
          <a:xfrm>
            <a:off x="530352" y="804672"/>
            <a:ext cx="10515600" cy="292608"/>
          </a:xfrm>
          <a:prstGeom prst="rect">
            <a:avLst/>
          </a:prstGeom>
          <a:noFill/>
          <a:ln/>
        </p:spPr>
        <p:txBody>
          <a:bodyPr wrap="square" lIns="0" tIns="0" rIns="0" bIns="0" rtlCol="0" anchor="ctr"/>
          <a:lstStyle/>
          <a:p>
            <a:r>
              <a:rPr lang="en-US" sz="2000" i="1" dirty="0">
                <a:solidFill>
                  <a:srgbClr val="174738"/>
                </a:solidFill>
                <a:latin typeface="+mj-lt"/>
              </a:rPr>
              <a:t>The Technology Accessibility Playbook provides structure and consistency</a:t>
            </a:r>
          </a:p>
        </p:txBody>
      </p:sp>
      <p:sp>
        <p:nvSpPr>
          <p:cNvPr id="4" name="Shape 2">
            <a:extLst>
              <a:ext uri="{C183D7F6-B498-43B3-948B-1728B52AA6E4}">
                <adec:decorative xmlns:adec="http://schemas.microsoft.com/office/drawing/2017/decorative" val="1"/>
              </a:ext>
            </a:extLst>
          </p:cNvPr>
          <p:cNvSpPr/>
          <p:nvPr/>
        </p:nvSpPr>
        <p:spPr>
          <a:xfrm>
            <a:off x="502920" y="1143000"/>
            <a:ext cx="11155680" cy="0"/>
          </a:xfrm>
          <a:prstGeom prst="line">
            <a:avLst/>
          </a:prstGeom>
          <a:noFill/>
          <a:ln w="12700">
            <a:solidFill>
              <a:srgbClr val="D8DEE9"/>
            </a:solidFill>
            <a:prstDash val="solid"/>
          </a:ln>
        </p:spPr>
        <p:txBody>
          <a:bodyPr/>
          <a:lstStyle/>
          <a:p>
            <a:endParaRPr lang="en-US"/>
          </a:p>
        </p:txBody>
      </p:sp>
      <p:sp>
        <p:nvSpPr>
          <p:cNvPr id="5" name="Shape 3">
            <a:extLst>
              <a:ext uri="{C183D7F6-B498-43B3-948B-1728B52AA6E4}">
                <adec:decorative xmlns:adec="http://schemas.microsoft.com/office/drawing/2017/decorative" val="1"/>
              </a:ext>
            </a:extLst>
          </p:cNvPr>
          <p:cNvSpPr/>
          <p:nvPr/>
        </p:nvSpPr>
        <p:spPr>
          <a:xfrm>
            <a:off x="502920" y="6473952"/>
            <a:ext cx="11155680" cy="0"/>
          </a:xfrm>
          <a:prstGeom prst="line">
            <a:avLst/>
          </a:prstGeom>
          <a:noFill/>
          <a:ln w="12700">
            <a:solidFill>
              <a:srgbClr val="E2E8F0"/>
            </a:solidFill>
            <a:prstDash val="solid"/>
          </a:ln>
        </p:spPr>
        <p:txBody>
          <a:bodyPr/>
          <a:lstStyle/>
          <a:p>
            <a:endParaRPr lang="en-US"/>
          </a:p>
        </p:txBody>
      </p:sp>
      <p:sp>
        <p:nvSpPr>
          <p:cNvPr id="8" name="Shape 6">
            <a:extLst>
              <a:ext uri="{C183D7F6-B498-43B3-948B-1728B52AA6E4}">
                <adec:decorative xmlns:adec="http://schemas.microsoft.com/office/drawing/2017/decorative" val="1"/>
              </a:ext>
            </a:extLst>
          </p:cNvPr>
          <p:cNvSpPr/>
          <p:nvPr/>
        </p:nvSpPr>
        <p:spPr>
          <a:xfrm>
            <a:off x="777240" y="1508760"/>
            <a:ext cx="3291840" cy="2971800"/>
          </a:xfrm>
          <a:prstGeom prst="roundRect">
            <a:avLst>
              <a:gd name="adj" fmla="val 2462"/>
            </a:avLst>
          </a:prstGeom>
          <a:solidFill>
            <a:srgbClr val="EAF4FF"/>
          </a:solidFill>
          <a:ln w="12700">
            <a:solidFill>
              <a:srgbClr val="EAF4FF"/>
            </a:solidFill>
            <a:prstDash val="solid"/>
          </a:ln>
          <a:effectLst>
            <a:outerShdw blurRad="50800" dist="38100" dir="2700000" algn="tl" rotWithShape="0">
              <a:prstClr val="black">
                <a:alpha val="40000"/>
              </a:prstClr>
            </a:outerShdw>
          </a:effectLst>
        </p:spPr>
        <p:txBody>
          <a:bodyPr/>
          <a:lstStyle/>
          <a:p>
            <a:endParaRPr lang="en-US" dirty="0"/>
          </a:p>
        </p:txBody>
      </p:sp>
      <p:sp>
        <p:nvSpPr>
          <p:cNvPr id="9" name="Text 7"/>
          <p:cNvSpPr/>
          <p:nvPr/>
        </p:nvSpPr>
        <p:spPr>
          <a:xfrm>
            <a:off x="923544" y="1780936"/>
            <a:ext cx="2999232" cy="274320"/>
          </a:xfrm>
          <a:prstGeom prst="rect">
            <a:avLst/>
          </a:prstGeom>
          <a:noFill/>
          <a:ln/>
        </p:spPr>
        <p:txBody>
          <a:bodyPr wrap="square" lIns="0" tIns="0" rIns="0" bIns="0" rtlCol="0" anchor="ctr"/>
          <a:lstStyle/>
          <a:p>
            <a:pPr marL="0" indent="0">
              <a:buNone/>
            </a:pPr>
            <a:r>
              <a:rPr lang="en-US" sz="2400" b="1" dirty="0">
                <a:solidFill>
                  <a:schemeClr val="bg2">
                    <a:lumMod val="50000"/>
                  </a:schemeClr>
                </a:solidFill>
              </a:rPr>
              <a:t>1. Foundations</a:t>
            </a:r>
            <a:endParaRPr lang="en-US" sz="2400" dirty="0">
              <a:solidFill>
                <a:schemeClr val="bg2">
                  <a:lumMod val="50000"/>
                </a:schemeClr>
              </a:solidFill>
            </a:endParaRPr>
          </a:p>
        </p:txBody>
      </p:sp>
      <p:sp>
        <p:nvSpPr>
          <p:cNvPr id="10" name="Text 8"/>
          <p:cNvSpPr/>
          <p:nvPr/>
        </p:nvSpPr>
        <p:spPr>
          <a:xfrm>
            <a:off x="923544" y="2402189"/>
            <a:ext cx="2999232" cy="2295144"/>
          </a:xfrm>
          <a:prstGeom prst="rect">
            <a:avLst/>
          </a:prstGeom>
          <a:noFill/>
          <a:ln/>
        </p:spPr>
        <p:txBody>
          <a:bodyPr wrap="square" lIns="0" tIns="0" rIns="0" bIns="0" rtlCol="0" anchor="t">
            <a:normAutofit/>
          </a:bodyPr>
          <a:lstStyle/>
          <a:p>
            <a:pPr marL="285750" indent="-285750">
              <a:buFont typeface="Arial" panose="020B0604020202020204" pitchFamily="34" charset="0"/>
              <a:buChar char="•"/>
            </a:pPr>
            <a:r>
              <a:rPr lang="en-US" sz="2000" dirty="0">
                <a:solidFill>
                  <a:srgbClr val="334155"/>
                </a:solidFill>
              </a:rPr>
              <a:t>Leadership commitment</a:t>
            </a:r>
            <a:endParaRPr lang="en-US" sz="2000" dirty="0"/>
          </a:p>
          <a:p>
            <a:pPr marL="285750" indent="-285750">
              <a:buFont typeface="Arial" panose="020B0604020202020204" pitchFamily="34" charset="0"/>
              <a:buChar char="•"/>
            </a:pPr>
            <a:r>
              <a:rPr lang="en-US" sz="2000" dirty="0">
                <a:solidFill>
                  <a:srgbClr val="334155"/>
                </a:solidFill>
              </a:rPr>
              <a:t>Current maturity</a:t>
            </a:r>
            <a:endParaRPr lang="en-US" sz="2000" dirty="0"/>
          </a:p>
          <a:p>
            <a:pPr marL="285750" indent="-285750">
              <a:buFont typeface="Arial" panose="020B0604020202020204" pitchFamily="34" charset="0"/>
              <a:buChar char="•"/>
            </a:pPr>
            <a:r>
              <a:rPr lang="en-US" sz="2000" dirty="0">
                <a:solidFill>
                  <a:srgbClr val="334155"/>
                </a:solidFill>
              </a:rPr>
              <a:t>Goals and metrics</a:t>
            </a:r>
            <a:endParaRPr lang="en-US" sz="2000" dirty="0"/>
          </a:p>
          <a:p>
            <a:pPr marL="285750" indent="-285750">
              <a:buFont typeface="Arial" panose="020B0604020202020204" pitchFamily="34" charset="0"/>
              <a:buChar char="•"/>
            </a:pPr>
            <a:r>
              <a:rPr lang="en-US" sz="2000" dirty="0">
                <a:solidFill>
                  <a:srgbClr val="334155"/>
                </a:solidFill>
              </a:rPr>
              <a:t>Policy and accountability</a:t>
            </a:r>
            <a:endParaRPr lang="en-US" sz="2000" dirty="0"/>
          </a:p>
        </p:txBody>
      </p:sp>
      <p:sp>
        <p:nvSpPr>
          <p:cNvPr id="11" name="Shape 9" descr="Box titled &quot;2. Integration&quot;&#10;Box content lists &quot;Program team, enterprise function, requirements and design, and acquisition processes&quot;"/>
          <p:cNvSpPr/>
          <p:nvPr/>
        </p:nvSpPr>
        <p:spPr>
          <a:xfrm>
            <a:off x="4434840" y="1508760"/>
            <a:ext cx="3291840" cy="2971800"/>
          </a:xfrm>
          <a:prstGeom prst="roundRect">
            <a:avLst>
              <a:gd name="adj" fmla="val 2462"/>
            </a:avLst>
          </a:prstGeom>
          <a:solidFill>
            <a:srgbClr val="E7F6F4"/>
          </a:solidFill>
          <a:ln w="12700">
            <a:solidFill>
              <a:srgbClr val="E7F6F4"/>
            </a:solidFill>
            <a:prstDash val="solid"/>
          </a:ln>
          <a:effectLst>
            <a:outerShdw blurRad="50800" dist="38100" dir="2700000" algn="tl" rotWithShape="0">
              <a:prstClr val="black">
                <a:alpha val="40000"/>
              </a:prstClr>
            </a:outerShdw>
          </a:effectLst>
        </p:spPr>
        <p:txBody>
          <a:bodyPr/>
          <a:lstStyle/>
          <a:p>
            <a:endParaRPr lang="en-US"/>
          </a:p>
        </p:txBody>
      </p:sp>
      <p:sp>
        <p:nvSpPr>
          <p:cNvPr id="12" name="Text 10"/>
          <p:cNvSpPr/>
          <p:nvPr/>
        </p:nvSpPr>
        <p:spPr>
          <a:xfrm>
            <a:off x="4581144" y="1780936"/>
            <a:ext cx="2999232" cy="274320"/>
          </a:xfrm>
          <a:prstGeom prst="rect">
            <a:avLst/>
          </a:prstGeom>
          <a:noFill/>
          <a:ln/>
        </p:spPr>
        <p:txBody>
          <a:bodyPr wrap="square" lIns="0" tIns="0" rIns="0" bIns="0" rtlCol="0" anchor="ctr"/>
          <a:lstStyle/>
          <a:p>
            <a:pPr marL="0" indent="0">
              <a:buNone/>
            </a:pPr>
            <a:r>
              <a:rPr lang="en-US" sz="2400" b="1" dirty="0">
                <a:solidFill>
                  <a:srgbClr val="174738"/>
                </a:solidFill>
              </a:rPr>
              <a:t>2. </a:t>
            </a:r>
            <a:r>
              <a:rPr lang="en-US" sz="2400" b="1" dirty="0">
                <a:solidFill>
                  <a:srgbClr val="0D2920"/>
                </a:solidFill>
              </a:rPr>
              <a:t>Integration</a:t>
            </a:r>
            <a:endParaRPr lang="en-US" sz="2400" dirty="0">
              <a:solidFill>
                <a:srgbClr val="0D2920"/>
              </a:solidFill>
            </a:endParaRPr>
          </a:p>
        </p:txBody>
      </p:sp>
      <p:sp>
        <p:nvSpPr>
          <p:cNvPr id="13" name="Text 11"/>
          <p:cNvSpPr/>
          <p:nvPr/>
        </p:nvSpPr>
        <p:spPr>
          <a:xfrm>
            <a:off x="4581144" y="2357007"/>
            <a:ext cx="2999232" cy="2295144"/>
          </a:xfrm>
          <a:prstGeom prst="rect">
            <a:avLst/>
          </a:prstGeom>
          <a:noFill/>
          <a:ln/>
        </p:spPr>
        <p:txBody>
          <a:bodyPr wrap="square" lIns="0" tIns="0" rIns="0" bIns="0" rtlCol="0" anchor="t">
            <a:normAutofit/>
          </a:bodyPr>
          <a:lstStyle/>
          <a:p>
            <a:pPr marL="171450" indent="-171450">
              <a:buFont typeface="Arial" panose="020B0604020202020204" pitchFamily="34" charset="0"/>
              <a:buChar char="•"/>
            </a:pPr>
            <a:r>
              <a:rPr lang="en-US" sz="2000" dirty="0">
                <a:solidFill>
                  <a:srgbClr val="334155"/>
                </a:solidFill>
              </a:rPr>
              <a:t>Program team</a:t>
            </a:r>
          </a:p>
          <a:p>
            <a:pPr marL="171450" indent="-171450">
              <a:buFont typeface="Arial" panose="020B0604020202020204" pitchFamily="34" charset="0"/>
              <a:buChar char="•"/>
            </a:pPr>
            <a:r>
              <a:rPr lang="en-US" sz="2000" dirty="0">
                <a:solidFill>
                  <a:srgbClr val="334155"/>
                </a:solidFill>
              </a:rPr>
              <a:t>Budget considerations</a:t>
            </a:r>
            <a:endParaRPr lang="en-US" sz="2000" dirty="0"/>
          </a:p>
          <a:p>
            <a:pPr marL="171450" indent="-171450">
              <a:buFont typeface="Arial" panose="020B0604020202020204" pitchFamily="34" charset="0"/>
              <a:buChar char="•"/>
            </a:pPr>
            <a:r>
              <a:rPr lang="en-US" sz="2000" dirty="0">
                <a:solidFill>
                  <a:srgbClr val="334155"/>
                </a:solidFill>
              </a:rPr>
              <a:t>Enterprise function</a:t>
            </a:r>
            <a:endParaRPr lang="en-US" sz="2000" dirty="0"/>
          </a:p>
          <a:p>
            <a:pPr marL="171450" indent="-171450">
              <a:buFont typeface="Arial" panose="020B0604020202020204" pitchFamily="34" charset="0"/>
              <a:buChar char="•"/>
            </a:pPr>
            <a:r>
              <a:rPr lang="en-US" sz="2000" dirty="0">
                <a:solidFill>
                  <a:srgbClr val="334155"/>
                </a:solidFill>
              </a:rPr>
              <a:t>Requirements and design processes</a:t>
            </a:r>
            <a:endParaRPr lang="en-US" sz="2000" dirty="0"/>
          </a:p>
          <a:p>
            <a:pPr marL="171450" indent="-171450">
              <a:buFont typeface="Arial" panose="020B0604020202020204" pitchFamily="34" charset="0"/>
              <a:buChar char="•"/>
            </a:pPr>
            <a:r>
              <a:rPr lang="en-US" sz="2000" dirty="0">
                <a:solidFill>
                  <a:srgbClr val="334155"/>
                </a:solidFill>
              </a:rPr>
              <a:t>Acquisition processes</a:t>
            </a:r>
            <a:endParaRPr lang="en-US" sz="2000" dirty="0"/>
          </a:p>
        </p:txBody>
      </p:sp>
      <p:sp>
        <p:nvSpPr>
          <p:cNvPr id="14" name="Shape 12" descr="Box titled &quot;3. Improvement&quot;&#10;Box content lists &quot;Development processes, testing and validation, issue resolution, and training and skills.&quot;"/>
          <p:cNvSpPr/>
          <p:nvPr/>
        </p:nvSpPr>
        <p:spPr>
          <a:xfrm>
            <a:off x="8092440" y="1508760"/>
            <a:ext cx="3291840" cy="2971800"/>
          </a:xfrm>
          <a:prstGeom prst="roundRect">
            <a:avLst>
              <a:gd name="adj" fmla="val 2462"/>
            </a:avLst>
          </a:prstGeom>
          <a:solidFill>
            <a:srgbClr val="FFF3E4"/>
          </a:solidFill>
          <a:ln w="12700">
            <a:solidFill>
              <a:srgbClr val="FFF3E4"/>
            </a:solidFill>
            <a:prstDash val="solid"/>
          </a:ln>
          <a:effectLst>
            <a:outerShdw blurRad="50800" dist="38100" dir="2700000" algn="tl" rotWithShape="0">
              <a:prstClr val="black">
                <a:alpha val="40000"/>
              </a:prstClr>
            </a:outerShdw>
          </a:effectLst>
        </p:spPr>
        <p:txBody>
          <a:bodyPr/>
          <a:lstStyle/>
          <a:p>
            <a:endParaRPr lang="en-US"/>
          </a:p>
        </p:txBody>
      </p:sp>
      <p:sp>
        <p:nvSpPr>
          <p:cNvPr id="15" name="Text 13"/>
          <p:cNvSpPr/>
          <p:nvPr/>
        </p:nvSpPr>
        <p:spPr>
          <a:xfrm>
            <a:off x="8238744" y="1780936"/>
            <a:ext cx="2999232" cy="274320"/>
          </a:xfrm>
          <a:prstGeom prst="rect">
            <a:avLst/>
          </a:prstGeom>
          <a:noFill/>
          <a:ln/>
        </p:spPr>
        <p:txBody>
          <a:bodyPr wrap="square" lIns="0" tIns="0" rIns="0" bIns="0" rtlCol="0" anchor="ctr"/>
          <a:lstStyle/>
          <a:p>
            <a:pPr marL="0" indent="0">
              <a:buNone/>
            </a:pPr>
            <a:r>
              <a:rPr lang="en-US" sz="2400" b="1" dirty="0">
                <a:solidFill>
                  <a:srgbClr val="5C2E00"/>
                </a:solidFill>
              </a:rPr>
              <a:t>3. Improvement</a:t>
            </a:r>
            <a:endParaRPr lang="en-US" sz="2400" dirty="0">
              <a:solidFill>
                <a:srgbClr val="5C2E00"/>
              </a:solidFill>
            </a:endParaRPr>
          </a:p>
        </p:txBody>
      </p:sp>
      <p:sp>
        <p:nvSpPr>
          <p:cNvPr id="16" name="Text 14"/>
          <p:cNvSpPr/>
          <p:nvPr/>
        </p:nvSpPr>
        <p:spPr>
          <a:xfrm>
            <a:off x="8238744" y="2357007"/>
            <a:ext cx="2999232" cy="2295144"/>
          </a:xfrm>
          <a:prstGeom prst="rect">
            <a:avLst/>
          </a:prstGeom>
          <a:noFill/>
          <a:ln/>
        </p:spPr>
        <p:txBody>
          <a:bodyPr wrap="square" lIns="0" tIns="0" rIns="0" bIns="0" rtlCol="0" anchor="t">
            <a:normAutofit/>
          </a:bodyPr>
          <a:lstStyle/>
          <a:p>
            <a:pPr marL="171450" indent="-171450">
              <a:buFont typeface="Arial" panose="020B0604020202020204" pitchFamily="34" charset="0"/>
              <a:buChar char="•"/>
            </a:pPr>
            <a:r>
              <a:rPr lang="en-US" sz="2000" dirty="0">
                <a:solidFill>
                  <a:srgbClr val="334155"/>
                </a:solidFill>
              </a:rPr>
              <a:t>Development processes</a:t>
            </a:r>
            <a:endParaRPr lang="en-US" sz="2000" dirty="0"/>
          </a:p>
          <a:p>
            <a:pPr marL="171450" indent="-171450">
              <a:buFont typeface="Arial" panose="020B0604020202020204" pitchFamily="34" charset="0"/>
              <a:buChar char="•"/>
            </a:pPr>
            <a:r>
              <a:rPr lang="en-US" sz="2000" dirty="0">
                <a:solidFill>
                  <a:srgbClr val="334155"/>
                </a:solidFill>
              </a:rPr>
              <a:t>Testing and validation</a:t>
            </a:r>
            <a:endParaRPr lang="en-US" sz="2000" dirty="0"/>
          </a:p>
          <a:p>
            <a:pPr marL="171450" indent="-171450">
              <a:buFont typeface="Arial" panose="020B0604020202020204" pitchFamily="34" charset="0"/>
              <a:buChar char="•"/>
            </a:pPr>
            <a:r>
              <a:rPr lang="en-US" sz="2000" dirty="0">
                <a:solidFill>
                  <a:srgbClr val="334155"/>
                </a:solidFill>
              </a:rPr>
              <a:t>Issue resolution</a:t>
            </a:r>
            <a:endParaRPr lang="en-US" sz="2000" dirty="0"/>
          </a:p>
          <a:p>
            <a:pPr marL="171450" indent="-171450">
              <a:buFont typeface="Arial" panose="020B0604020202020204" pitchFamily="34" charset="0"/>
              <a:buChar char="•"/>
            </a:pPr>
            <a:r>
              <a:rPr lang="en-US" sz="2000" dirty="0">
                <a:solidFill>
                  <a:srgbClr val="334155"/>
                </a:solidFill>
              </a:rPr>
              <a:t>Training and skills</a:t>
            </a:r>
            <a:endParaRPr lang="en-US" sz="2000" dirty="0"/>
          </a:p>
        </p:txBody>
      </p:sp>
      <p:sp>
        <p:nvSpPr>
          <p:cNvPr id="17" name="Text 15"/>
          <p:cNvSpPr/>
          <p:nvPr/>
        </p:nvSpPr>
        <p:spPr>
          <a:xfrm>
            <a:off x="914400" y="5166360"/>
            <a:ext cx="10332720" cy="548640"/>
          </a:xfrm>
          <a:prstGeom prst="rect">
            <a:avLst/>
          </a:prstGeom>
          <a:noFill/>
          <a:ln/>
        </p:spPr>
        <p:txBody>
          <a:bodyPr wrap="square" lIns="0" tIns="0" rIns="0" bIns="0" rtlCol="0" anchor="ctr">
            <a:normAutofit fontScale="92500" lnSpcReduction="10000"/>
          </a:bodyPr>
          <a:lstStyle/>
          <a:p>
            <a:pPr marL="0" indent="0" algn="ctr">
              <a:buNone/>
            </a:pPr>
            <a:r>
              <a:rPr lang="en-US" sz="2100" b="1" dirty="0">
                <a:solidFill>
                  <a:srgbClr val="174738"/>
                </a:solidFill>
              </a:rPr>
              <a:t>For change management with Section 508, the key move is translating the plays into roles, gates, tools, and habits for your organization.</a:t>
            </a:r>
            <a:endParaRPr lang="en-US" sz="2100" dirty="0">
              <a:solidFill>
                <a:srgbClr val="174738"/>
              </a:solidFill>
            </a:endParaRPr>
          </a:p>
        </p:txBody>
      </p:sp>
      <p:sp>
        <p:nvSpPr>
          <p:cNvPr id="20" name="AutoShape 18">
            <a:extLst>
              <a:ext uri="{FF2B5EF4-FFF2-40B4-BE49-F238E27FC236}">
                <a16:creationId xmlns:a16="http://schemas.microsoft.com/office/drawing/2014/main" id="{22CF72EF-E1FE-CAF6-82D6-A3C5B6AA4F4F}"/>
              </a:ext>
              <a:ext uri="{C183D7F6-B498-43B3-948B-1728B52AA6E4}">
                <adec:decorative xmlns:adec="http://schemas.microsoft.com/office/drawing/2017/decorative" val="1"/>
              </a:ext>
            </a:extLst>
          </p:cNvPr>
          <p:cNvSpPr/>
          <p:nvPr/>
        </p:nvSpPr>
        <p:spPr>
          <a:xfrm>
            <a:off x="4817632" y="5847757"/>
            <a:ext cx="2526255" cy="0"/>
          </a:xfrm>
          <a:prstGeom prst="line">
            <a:avLst/>
          </a:prstGeom>
          <a:ln w="28575" cap="flat">
            <a:solidFill>
              <a:srgbClr val="174738"/>
            </a:solidFill>
            <a:prstDash val="solid"/>
            <a:headEnd type="none" w="sm" len="sm"/>
            <a:tailEnd type="none" w="sm" len="sm"/>
          </a:ln>
        </p:spPr>
        <p:txBody>
          <a:bodyPr/>
          <a:lstStyle/>
          <a:p>
            <a:endParaRPr lang="en-US"/>
          </a:p>
        </p:txBody>
      </p:sp>
      <p:sp>
        <p:nvSpPr>
          <p:cNvPr id="21" name="Freeform 19">
            <a:extLst>
              <a:ext uri="{FF2B5EF4-FFF2-40B4-BE49-F238E27FC236}">
                <a16:creationId xmlns:a16="http://schemas.microsoft.com/office/drawing/2014/main" id="{3C4944F0-CEE2-E52C-EA73-FD92A5DA1556}"/>
              </a:ext>
              <a:ext uri="{C183D7F6-B498-43B3-948B-1728B52AA6E4}">
                <adec:decorative xmlns:adec="http://schemas.microsoft.com/office/drawing/2017/decorative" val="1"/>
              </a:ext>
            </a:extLst>
          </p:cNvPr>
          <p:cNvSpPr/>
          <p:nvPr/>
        </p:nvSpPr>
        <p:spPr>
          <a:xfrm>
            <a:off x="5700878" y="6111660"/>
            <a:ext cx="790244" cy="117549"/>
          </a:xfrm>
          <a:custGeom>
            <a:avLst/>
            <a:gdLst/>
            <a:ahLst/>
            <a:cxnLst/>
            <a:rect l="l" t="t" r="r" b="b"/>
            <a:pathLst>
              <a:path w="1679997" h="249900">
                <a:moveTo>
                  <a:pt x="0" y="0"/>
                </a:moveTo>
                <a:lnTo>
                  <a:pt x="1679998" y="0"/>
                </a:lnTo>
                <a:lnTo>
                  <a:pt x="1679998" y="249900"/>
                </a:lnTo>
                <a:lnTo>
                  <a:pt x="0" y="249900"/>
                </a:lnTo>
                <a:lnTo>
                  <a:pt x="0" y="0"/>
                </a:lnTo>
                <a:close/>
              </a:path>
            </a:pathLst>
          </a:custGeom>
          <a:blipFill>
            <a:blip>
              <a:extLst>
                <a:ext uri="{96DAC541-7B7A-43D3-8B79-37D633B846F1}">
                  <asvg:svgBlip xmlns:asvg="http://schemas.microsoft.com/office/drawing/2016/SVG/main" r:embed="rId3"/>
                </a:ext>
              </a:extLst>
            </a:blip>
            <a:stretch>
              <a:fillRect/>
            </a:stretch>
          </a:blipFill>
          <a:ln>
            <a:noFill/>
          </a:ln>
        </p:spPr>
        <p:txBody>
          <a:bodyPr/>
          <a:lstStyle/>
          <a:p>
            <a:endParaRPr lang="en-US"/>
          </a:p>
        </p:txBody>
      </p:sp>
      <p:sp>
        <p:nvSpPr>
          <p:cNvPr id="18" name="Rectangle 17">
            <a:extLst>
              <a:ext uri="{FF2B5EF4-FFF2-40B4-BE49-F238E27FC236}">
                <a16:creationId xmlns:a16="http://schemas.microsoft.com/office/drawing/2014/main" id="{7CBF26EA-473E-D594-D765-BA091EF1CF33}"/>
              </a:ext>
              <a:ext uri="{C183D7F6-B498-43B3-948B-1728B52AA6E4}">
                <adec:decorative xmlns:adec="http://schemas.microsoft.com/office/drawing/2017/decorative" val="1"/>
              </a:ext>
            </a:extLst>
          </p:cNvPr>
          <p:cNvSpPr/>
          <p:nvPr/>
        </p:nvSpPr>
        <p:spPr>
          <a:xfrm>
            <a:off x="0" y="6723"/>
            <a:ext cx="12192000" cy="155448"/>
          </a:xfrm>
          <a:prstGeom prst="rect">
            <a:avLst/>
          </a:prstGeom>
          <a:solidFill>
            <a:srgbClr val="377965"/>
          </a:solidFill>
          <a:ln>
            <a:solidFill>
              <a:srgbClr val="37796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buClrTx/>
            </a:pPr>
            <a:endParaRPr lang="en-US" sz="1200" kern="1200">
              <a:solidFill>
                <a:prstClr val="white"/>
              </a:solidFill>
              <a:latin typeface="Calibri"/>
            </a:endParaRPr>
          </a:p>
        </p:txBody>
      </p:sp>
      <p:sp>
        <p:nvSpPr>
          <p:cNvPr id="19" name="Text 4">
            <a:extLst>
              <a:ext uri="{FF2B5EF4-FFF2-40B4-BE49-F238E27FC236}">
                <a16:creationId xmlns:a16="http://schemas.microsoft.com/office/drawing/2014/main" id="{03AE6BD6-03F9-DABF-6063-717825A04E25}"/>
              </a:ext>
              <a:ext uri="{C183D7F6-B498-43B3-948B-1728B52AA6E4}">
                <adec:decorative xmlns:adec="http://schemas.microsoft.com/office/drawing/2017/decorative" val="0"/>
              </a:ext>
            </a:extLst>
          </p:cNvPr>
          <p:cNvSpPr/>
          <p:nvPr/>
        </p:nvSpPr>
        <p:spPr>
          <a:xfrm>
            <a:off x="1764789" y="6572539"/>
            <a:ext cx="7680960" cy="182880"/>
          </a:xfrm>
          <a:prstGeom prst="rect">
            <a:avLst/>
          </a:prstGeom>
          <a:noFill/>
          <a:ln/>
        </p:spPr>
        <p:txBody>
          <a:bodyPr wrap="square" lIns="0" tIns="0" rIns="0" bIns="0" rtlCol="0" anchor="ctr"/>
          <a:lstStyle/>
          <a:p>
            <a:pPr marL="0" indent="0" algn="ctr">
              <a:buNone/>
            </a:pPr>
            <a:r>
              <a:rPr lang="en-US" sz="1050" dirty="0">
                <a:solidFill>
                  <a:schemeClr val="tx1"/>
                </a:solidFill>
              </a:rPr>
              <a:t>Interagency Accessibility Forum  | Managing Change, Sustaining Accessibility |  The National Institutes of Health </a:t>
            </a:r>
          </a:p>
        </p:txBody>
      </p:sp>
      <p:sp>
        <p:nvSpPr>
          <p:cNvPr id="7" name="Text 5"/>
          <p:cNvSpPr/>
          <p:nvPr/>
        </p:nvSpPr>
        <p:spPr>
          <a:xfrm>
            <a:off x="11384280" y="6547104"/>
            <a:ext cx="320040" cy="182880"/>
          </a:xfrm>
          <a:prstGeom prst="rect">
            <a:avLst/>
          </a:prstGeom>
          <a:noFill/>
          <a:ln/>
        </p:spPr>
        <p:txBody>
          <a:bodyPr wrap="square" lIns="0" tIns="0" rIns="0" bIns="0" rtlCol="0" anchor="ctr"/>
          <a:lstStyle/>
          <a:p>
            <a:pPr marL="0" indent="0" algn="r">
              <a:buNone/>
            </a:pPr>
            <a:r>
              <a:rPr lang="en-US" sz="750" dirty="0">
                <a:solidFill>
                  <a:srgbClr val="64748B"/>
                </a:solidFill>
                <a:effectLst/>
                <a:latin typeface="Arial" panose="020B0604020202020204" pitchFamily="34" charset="0"/>
              </a:rPr>
              <a:t>5</a:t>
            </a:r>
            <a:endParaRPr lang="en-US" sz="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a:spLocks noGrp="1"/>
          </p:cNvSpPr>
          <p:nvPr>
            <p:ph type="title" idx="4294967295"/>
          </p:nvPr>
        </p:nvSpPr>
        <p:spPr>
          <a:xfrm>
            <a:off x="502920" y="292608"/>
            <a:ext cx="10881360" cy="438912"/>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700" b="1" i="0" u="none" strike="noStrike" kern="0" cap="none" spc="0" normalizeH="0" baseline="0" noProof="0" dirty="0">
                <a:ln>
                  <a:noFill/>
                </a:ln>
                <a:solidFill>
                  <a:srgbClr val="174738"/>
                </a:solidFill>
                <a:effectLst/>
                <a:uLnTx/>
                <a:uFillTx/>
                <a:latin typeface="+mj-lt"/>
                <a:ea typeface="Aptos Display" pitchFamily="34" charset="-122"/>
                <a:cs typeface="Aptos Display" pitchFamily="34" charset="-120"/>
                <a:sym typeface="Arial"/>
              </a:rPr>
              <a:t>When Change happens, Assess the program and the gaps</a:t>
            </a:r>
            <a:endParaRPr kumimoji="0" lang="en-US" sz="2700" b="0" i="0" u="none" strike="noStrike" kern="0" cap="none" spc="0" normalizeH="0" baseline="0" noProof="0" dirty="0">
              <a:ln>
                <a:noFill/>
              </a:ln>
              <a:solidFill>
                <a:srgbClr val="174738"/>
              </a:solidFill>
              <a:effectLst/>
              <a:uLnTx/>
              <a:uFillTx/>
              <a:latin typeface="+mj-lt"/>
              <a:ea typeface="Arial"/>
              <a:cs typeface="Arial"/>
              <a:sym typeface="Arial"/>
            </a:endParaRPr>
          </a:p>
        </p:txBody>
      </p:sp>
      <p:sp>
        <p:nvSpPr>
          <p:cNvPr id="3" name="Text 1"/>
          <p:cNvSpPr/>
          <p:nvPr/>
        </p:nvSpPr>
        <p:spPr>
          <a:xfrm>
            <a:off x="530352" y="804672"/>
            <a:ext cx="10515600" cy="292608"/>
          </a:xfrm>
          <a:prstGeom prst="rect">
            <a:avLst/>
          </a:prstGeom>
          <a:noFill/>
          <a:ln/>
        </p:spPr>
        <p:txBody>
          <a:bodyPr wrap="square" lIns="0" tIns="0" rIns="0" bIns="0" rtlCol="0" anchor="ctr"/>
          <a:lstStyle/>
          <a:p>
            <a:pPr marL="0" indent="0">
              <a:buNone/>
            </a:pPr>
            <a:r>
              <a:rPr lang="en-US" sz="2000" i="1" dirty="0">
                <a:solidFill>
                  <a:srgbClr val="174738"/>
                </a:solidFill>
                <a:latin typeface="+mj-lt"/>
              </a:rPr>
              <a:t>The true current state determines the right change strategy</a:t>
            </a:r>
          </a:p>
        </p:txBody>
      </p:sp>
      <p:sp>
        <p:nvSpPr>
          <p:cNvPr id="4" name="Shape 2">
            <a:extLst>
              <a:ext uri="{C183D7F6-B498-43B3-948B-1728B52AA6E4}">
                <adec:decorative xmlns:adec="http://schemas.microsoft.com/office/drawing/2017/decorative" val="1"/>
              </a:ext>
            </a:extLst>
          </p:cNvPr>
          <p:cNvSpPr/>
          <p:nvPr/>
        </p:nvSpPr>
        <p:spPr>
          <a:xfrm>
            <a:off x="502920" y="1143000"/>
            <a:ext cx="11155680" cy="0"/>
          </a:xfrm>
          <a:prstGeom prst="line">
            <a:avLst/>
          </a:prstGeom>
          <a:noFill/>
          <a:ln w="12700">
            <a:solidFill>
              <a:srgbClr val="D8DEE9"/>
            </a:solidFill>
            <a:prstDash val="solid"/>
          </a:ln>
        </p:spPr>
        <p:txBody>
          <a:bodyPr/>
          <a:lstStyle/>
          <a:p>
            <a:endParaRPr lang="en-US"/>
          </a:p>
        </p:txBody>
      </p:sp>
      <p:sp>
        <p:nvSpPr>
          <p:cNvPr id="5" name="Shape 3">
            <a:extLst>
              <a:ext uri="{C183D7F6-B498-43B3-948B-1728B52AA6E4}">
                <adec:decorative xmlns:adec="http://schemas.microsoft.com/office/drawing/2017/decorative" val="1"/>
              </a:ext>
            </a:extLst>
          </p:cNvPr>
          <p:cNvSpPr/>
          <p:nvPr/>
        </p:nvSpPr>
        <p:spPr>
          <a:xfrm>
            <a:off x="502920" y="6473952"/>
            <a:ext cx="11155680" cy="0"/>
          </a:xfrm>
          <a:prstGeom prst="line">
            <a:avLst/>
          </a:prstGeom>
          <a:noFill/>
          <a:ln w="12700">
            <a:solidFill>
              <a:srgbClr val="E2E8F0"/>
            </a:solidFill>
            <a:prstDash val="solid"/>
          </a:ln>
        </p:spPr>
        <p:txBody>
          <a:bodyPr/>
          <a:lstStyle/>
          <a:p>
            <a:endParaRPr lang="en-US"/>
          </a:p>
        </p:txBody>
      </p:sp>
      <p:sp>
        <p:nvSpPr>
          <p:cNvPr id="8" name="Shape 6" descr="Box titled &quot;Current State&quot;&#10;Box content reads &quot;What is happening today? Where does review happen? Who decides?&quot;">
            <a:extLst>
              <a:ext uri="{C183D7F6-B498-43B3-948B-1728B52AA6E4}">
                <adec:decorative xmlns:adec="http://schemas.microsoft.com/office/drawing/2017/decorative" val="0"/>
              </a:ext>
            </a:extLst>
          </p:cNvPr>
          <p:cNvSpPr/>
          <p:nvPr/>
        </p:nvSpPr>
        <p:spPr>
          <a:xfrm>
            <a:off x="868680" y="1417320"/>
            <a:ext cx="2331720" cy="2926080"/>
          </a:xfrm>
          <a:prstGeom prst="roundRect">
            <a:avLst>
              <a:gd name="adj" fmla="val 3137"/>
            </a:avLst>
          </a:prstGeom>
          <a:solidFill>
            <a:srgbClr val="F3F9FF"/>
          </a:solidFill>
          <a:ln w="12700">
            <a:solidFill>
              <a:srgbClr val="2B6CB0"/>
            </a:solidFill>
            <a:prstDash val="solid"/>
          </a:ln>
          <a:effectLst>
            <a:outerShdw blurRad="50800" dist="38100" dir="2700000" algn="tl" rotWithShape="0">
              <a:prstClr val="black">
                <a:alpha val="40000"/>
              </a:prstClr>
            </a:outerShdw>
          </a:effectLst>
        </p:spPr>
        <p:txBody>
          <a:bodyPr/>
          <a:lstStyle/>
          <a:p>
            <a:endParaRPr lang="en-US"/>
          </a:p>
        </p:txBody>
      </p:sp>
      <p:sp>
        <p:nvSpPr>
          <p:cNvPr id="9" name="Text 7"/>
          <p:cNvSpPr/>
          <p:nvPr/>
        </p:nvSpPr>
        <p:spPr>
          <a:xfrm>
            <a:off x="1033272" y="1645920"/>
            <a:ext cx="1993392" cy="256032"/>
          </a:xfrm>
          <a:prstGeom prst="rect">
            <a:avLst/>
          </a:prstGeom>
          <a:noFill/>
          <a:ln/>
        </p:spPr>
        <p:txBody>
          <a:bodyPr wrap="square" lIns="0" tIns="0" rIns="0" bIns="0" rtlCol="0" anchor="ctr"/>
          <a:lstStyle/>
          <a:p>
            <a:pPr marL="0" indent="0" algn="ctr">
              <a:buNone/>
            </a:pPr>
            <a:r>
              <a:rPr lang="en-US" sz="1800" b="1" dirty="0">
                <a:solidFill>
                  <a:srgbClr val="2B6CB0"/>
                </a:solidFill>
              </a:rPr>
              <a:t>Current State</a:t>
            </a:r>
            <a:endParaRPr lang="en-US" sz="1800" dirty="0"/>
          </a:p>
        </p:txBody>
      </p:sp>
      <p:sp>
        <p:nvSpPr>
          <p:cNvPr id="10" name="Text 8"/>
          <p:cNvSpPr/>
          <p:nvPr/>
        </p:nvSpPr>
        <p:spPr>
          <a:xfrm>
            <a:off x="1063124" y="2194560"/>
            <a:ext cx="1956816" cy="1837944"/>
          </a:xfrm>
          <a:prstGeom prst="rect">
            <a:avLst/>
          </a:prstGeom>
          <a:noFill/>
          <a:ln/>
        </p:spPr>
        <p:txBody>
          <a:bodyPr wrap="square" lIns="254" tIns="254" rIns="254" bIns="254" rtlCol="0" anchor="ctr">
            <a:normAutofit/>
          </a:bodyPr>
          <a:lstStyle/>
          <a:p>
            <a:pPr marL="0" indent="0" algn="ctr">
              <a:buNone/>
            </a:pPr>
            <a:r>
              <a:rPr lang="en-US" sz="1600" dirty="0">
                <a:solidFill>
                  <a:srgbClr val="0F172A"/>
                </a:solidFill>
              </a:rPr>
              <a:t>What is happening today? </a:t>
            </a:r>
          </a:p>
          <a:p>
            <a:pPr marL="0" indent="0" algn="ctr">
              <a:buNone/>
            </a:pPr>
            <a:r>
              <a:rPr lang="en-US" sz="1600" dirty="0">
                <a:solidFill>
                  <a:srgbClr val="0F172A"/>
                </a:solidFill>
              </a:rPr>
              <a:t>Where does review happen? </a:t>
            </a:r>
          </a:p>
          <a:p>
            <a:pPr marL="0" indent="0" algn="ctr">
              <a:buNone/>
            </a:pPr>
            <a:r>
              <a:rPr lang="en-US" sz="1600" dirty="0">
                <a:solidFill>
                  <a:srgbClr val="0F172A"/>
                </a:solidFill>
              </a:rPr>
              <a:t>Who decides?</a:t>
            </a:r>
          </a:p>
          <a:p>
            <a:pPr marL="0" indent="0" algn="ctr">
              <a:buNone/>
            </a:pPr>
            <a:r>
              <a:rPr lang="en-US" sz="1600" dirty="0">
                <a:solidFill>
                  <a:srgbClr val="0F172A"/>
                </a:solidFill>
              </a:rPr>
              <a:t>What does ‘maturity’ look like?</a:t>
            </a:r>
          </a:p>
        </p:txBody>
      </p:sp>
      <p:sp>
        <p:nvSpPr>
          <p:cNvPr id="11" name="Shape 9" descr="Arrow right to the next box">
            <a:extLst>
              <a:ext uri="{C183D7F6-B498-43B3-948B-1728B52AA6E4}">
                <adec:decorative xmlns:adec="http://schemas.microsoft.com/office/drawing/2017/decorative" val="0"/>
              </a:ext>
            </a:extLst>
          </p:cNvPr>
          <p:cNvSpPr/>
          <p:nvPr/>
        </p:nvSpPr>
        <p:spPr>
          <a:xfrm>
            <a:off x="3300984" y="2651760"/>
            <a:ext cx="256032" cy="384048"/>
          </a:xfrm>
          <a:prstGeom prst="chevron">
            <a:avLst/>
          </a:prstGeom>
          <a:solidFill>
            <a:srgbClr val="174738"/>
          </a:solidFill>
          <a:ln w="12700">
            <a:solidFill>
              <a:srgbClr val="174738"/>
            </a:solidFill>
            <a:prstDash val="solid"/>
          </a:ln>
        </p:spPr>
        <p:txBody>
          <a:bodyPr/>
          <a:lstStyle/>
          <a:p>
            <a:endParaRPr lang="en-US"/>
          </a:p>
        </p:txBody>
      </p:sp>
      <p:sp>
        <p:nvSpPr>
          <p:cNvPr id="12" name="Shape 10">
            <a:extLst>
              <a:ext uri="{C183D7F6-B498-43B3-948B-1728B52AA6E4}">
                <adec:decorative xmlns:adec="http://schemas.microsoft.com/office/drawing/2017/decorative" val="1"/>
              </a:ext>
            </a:extLst>
          </p:cNvPr>
          <p:cNvSpPr/>
          <p:nvPr/>
        </p:nvSpPr>
        <p:spPr>
          <a:xfrm>
            <a:off x="3657600" y="1417320"/>
            <a:ext cx="2331720" cy="2926080"/>
          </a:xfrm>
          <a:prstGeom prst="roundRect">
            <a:avLst>
              <a:gd name="adj" fmla="val 3137"/>
            </a:avLst>
          </a:prstGeom>
          <a:solidFill>
            <a:srgbClr val="F6FCFB"/>
          </a:solidFill>
          <a:ln w="12700">
            <a:solidFill>
              <a:srgbClr val="174738"/>
            </a:solidFill>
            <a:prstDash val="solid"/>
          </a:ln>
          <a:effectLst>
            <a:outerShdw blurRad="50800" dist="38100" dir="2700000" algn="tl" rotWithShape="0">
              <a:prstClr val="black">
                <a:alpha val="40000"/>
              </a:prstClr>
            </a:outerShdw>
          </a:effectLst>
        </p:spPr>
        <p:txBody>
          <a:bodyPr/>
          <a:lstStyle/>
          <a:p>
            <a:endParaRPr lang="en-US"/>
          </a:p>
        </p:txBody>
      </p:sp>
      <p:sp>
        <p:nvSpPr>
          <p:cNvPr id="13" name="Text 11"/>
          <p:cNvSpPr/>
          <p:nvPr/>
        </p:nvSpPr>
        <p:spPr>
          <a:xfrm>
            <a:off x="3822192" y="1645920"/>
            <a:ext cx="1993392" cy="256032"/>
          </a:xfrm>
          <a:prstGeom prst="rect">
            <a:avLst/>
          </a:prstGeom>
          <a:noFill/>
          <a:ln/>
        </p:spPr>
        <p:txBody>
          <a:bodyPr wrap="square" lIns="0" tIns="0" rIns="0" bIns="0" rtlCol="0" anchor="ctr"/>
          <a:lstStyle/>
          <a:p>
            <a:pPr marL="0" indent="0" algn="ctr">
              <a:buNone/>
            </a:pPr>
            <a:r>
              <a:rPr lang="en-US" sz="1800" b="1" dirty="0">
                <a:solidFill>
                  <a:srgbClr val="174738"/>
                </a:solidFill>
              </a:rPr>
              <a:t>Change Triggers</a:t>
            </a:r>
            <a:endParaRPr lang="en-US" sz="1800" dirty="0">
              <a:solidFill>
                <a:srgbClr val="174738"/>
              </a:solidFill>
            </a:endParaRPr>
          </a:p>
        </p:txBody>
      </p:sp>
      <p:sp>
        <p:nvSpPr>
          <p:cNvPr id="14" name="Text 12"/>
          <p:cNvSpPr/>
          <p:nvPr/>
        </p:nvSpPr>
        <p:spPr>
          <a:xfrm>
            <a:off x="3858768" y="2194560"/>
            <a:ext cx="1920240" cy="1188720"/>
          </a:xfrm>
          <a:prstGeom prst="rect">
            <a:avLst/>
          </a:prstGeom>
          <a:noFill/>
          <a:ln/>
        </p:spPr>
        <p:txBody>
          <a:bodyPr wrap="square" lIns="254" tIns="254" rIns="254" bIns="254" rtlCol="0" anchor="ctr">
            <a:normAutofit/>
          </a:bodyPr>
          <a:lstStyle/>
          <a:p>
            <a:pPr marL="0" indent="0" algn="ctr">
              <a:buNone/>
            </a:pPr>
            <a:r>
              <a:rPr lang="en-US" sz="1800" dirty="0">
                <a:solidFill>
                  <a:srgbClr val="0F172A"/>
                </a:solidFill>
              </a:rPr>
              <a:t>What changed: </a:t>
            </a:r>
          </a:p>
          <a:p>
            <a:pPr marL="0" indent="0" algn="ctr">
              <a:buNone/>
            </a:pPr>
            <a:r>
              <a:rPr lang="en-US" sz="1800" dirty="0">
                <a:solidFill>
                  <a:srgbClr val="0F172A"/>
                </a:solidFill>
              </a:rPr>
              <a:t>people, contracts, funding, systems, governance?</a:t>
            </a:r>
            <a:endParaRPr lang="en-US" sz="1800" dirty="0"/>
          </a:p>
        </p:txBody>
      </p:sp>
      <p:sp>
        <p:nvSpPr>
          <p:cNvPr id="15" name="Shape 13" descr="Arrow right to the next box">
            <a:extLst>
              <a:ext uri="{C183D7F6-B498-43B3-948B-1728B52AA6E4}">
                <adec:decorative xmlns:adec="http://schemas.microsoft.com/office/drawing/2017/decorative" val="0"/>
              </a:ext>
            </a:extLst>
          </p:cNvPr>
          <p:cNvSpPr/>
          <p:nvPr/>
        </p:nvSpPr>
        <p:spPr>
          <a:xfrm>
            <a:off x="6089904" y="2651760"/>
            <a:ext cx="256032" cy="384048"/>
          </a:xfrm>
          <a:prstGeom prst="chevron">
            <a:avLst/>
          </a:prstGeom>
          <a:solidFill>
            <a:srgbClr val="174738"/>
          </a:solidFill>
          <a:ln w="12700">
            <a:solidFill>
              <a:srgbClr val="174738"/>
            </a:solidFill>
            <a:prstDash val="solid"/>
          </a:ln>
        </p:spPr>
        <p:txBody>
          <a:bodyPr/>
          <a:lstStyle/>
          <a:p>
            <a:endParaRPr lang="en-US"/>
          </a:p>
        </p:txBody>
      </p:sp>
      <p:sp>
        <p:nvSpPr>
          <p:cNvPr id="16" name="Shape 14">
            <a:extLst>
              <a:ext uri="{C183D7F6-B498-43B3-948B-1728B52AA6E4}">
                <adec:decorative xmlns:adec="http://schemas.microsoft.com/office/drawing/2017/decorative" val="1"/>
              </a:ext>
            </a:extLst>
          </p:cNvPr>
          <p:cNvSpPr/>
          <p:nvPr/>
        </p:nvSpPr>
        <p:spPr>
          <a:xfrm>
            <a:off x="6446520" y="1417320"/>
            <a:ext cx="2331720" cy="2926080"/>
          </a:xfrm>
          <a:prstGeom prst="roundRect">
            <a:avLst>
              <a:gd name="adj" fmla="val 3137"/>
            </a:avLst>
          </a:prstGeom>
          <a:solidFill>
            <a:srgbClr val="FFF6EB"/>
          </a:solidFill>
          <a:ln w="12700">
            <a:solidFill>
              <a:srgbClr val="AD5700"/>
            </a:solidFill>
            <a:prstDash val="solid"/>
          </a:ln>
          <a:effectLst>
            <a:outerShdw blurRad="50800" dist="38100" dir="2700000" algn="tl" rotWithShape="0">
              <a:prstClr val="black">
                <a:alpha val="40000"/>
              </a:prstClr>
            </a:outerShdw>
          </a:effectLst>
        </p:spPr>
        <p:txBody>
          <a:bodyPr/>
          <a:lstStyle/>
          <a:p>
            <a:endParaRPr lang="en-US"/>
          </a:p>
        </p:txBody>
      </p:sp>
      <p:sp>
        <p:nvSpPr>
          <p:cNvPr id="17" name="Text 15"/>
          <p:cNvSpPr/>
          <p:nvPr/>
        </p:nvSpPr>
        <p:spPr>
          <a:xfrm>
            <a:off x="6611112" y="1645920"/>
            <a:ext cx="1993392" cy="256032"/>
          </a:xfrm>
          <a:prstGeom prst="rect">
            <a:avLst/>
          </a:prstGeom>
          <a:noFill/>
          <a:ln/>
        </p:spPr>
        <p:txBody>
          <a:bodyPr wrap="square" lIns="0" tIns="0" rIns="0" bIns="0" rtlCol="0" anchor="ctr"/>
          <a:lstStyle/>
          <a:p>
            <a:pPr marL="0" indent="0" algn="ctr">
              <a:buNone/>
            </a:pPr>
            <a:r>
              <a:rPr lang="en-US" sz="1800" b="1" dirty="0">
                <a:solidFill>
                  <a:srgbClr val="AD5700"/>
                </a:solidFill>
              </a:rPr>
              <a:t>Gaps and Risks</a:t>
            </a:r>
            <a:endParaRPr lang="en-US" sz="1800" dirty="0"/>
          </a:p>
        </p:txBody>
      </p:sp>
      <p:sp>
        <p:nvSpPr>
          <p:cNvPr id="18" name="Text 16"/>
          <p:cNvSpPr/>
          <p:nvPr/>
        </p:nvSpPr>
        <p:spPr>
          <a:xfrm>
            <a:off x="6647688" y="2286000"/>
            <a:ext cx="1956816" cy="1188720"/>
          </a:xfrm>
          <a:prstGeom prst="rect">
            <a:avLst/>
          </a:prstGeom>
          <a:noFill/>
          <a:ln/>
        </p:spPr>
        <p:txBody>
          <a:bodyPr wrap="square" lIns="254" tIns="254" rIns="254" bIns="254" rtlCol="0" anchor="ctr">
            <a:normAutofit fontScale="92500" lnSpcReduction="10000"/>
          </a:bodyPr>
          <a:lstStyle/>
          <a:p>
            <a:pPr marL="0" indent="0" algn="ctr">
              <a:buNone/>
            </a:pPr>
            <a:r>
              <a:rPr lang="en-US" sz="1800" dirty="0">
                <a:solidFill>
                  <a:srgbClr val="0F172A"/>
                </a:solidFill>
              </a:rPr>
              <a:t>Where are responsibilities unclear? </a:t>
            </a:r>
          </a:p>
          <a:p>
            <a:pPr marL="0" indent="0" algn="ctr">
              <a:buNone/>
            </a:pPr>
            <a:r>
              <a:rPr lang="en-US" sz="1800" dirty="0">
                <a:solidFill>
                  <a:srgbClr val="0F172A"/>
                </a:solidFill>
              </a:rPr>
              <a:t>Where is expertise inconsistent?</a:t>
            </a:r>
          </a:p>
        </p:txBody>
      </p:sp>
      <p:sp>
        <p:nvSpPr>
          <p:cNvPr id="19" name="Shape 17" descr="Arrow right to the next box"/>
          <p:cNvSpPr/>
          <p:nvPr/>
        </p:nvSpPr>
        <p:spPr>
          <a:xfrm>
            <a:off x="8878824" y="2651760"/>
            <a:ext cx="256032" cy="384048"/>
          </a:xfrm>
          <a:prstGeom prst="chevron">
            <a:avLst/>
          </a:prstGeom>
          <a:solidFill>
            <a:srgbClr val="174738"/>
          </a:solidFill>
          <a:ln w="12700">
            <a:solidFill>
              <a:srgbClr val="174738"/>
            </a:solidFill>
            <a:prstDash val="solid"/>
          </a:ln>
        </p:spPr>
        <p:txBody>
          <a:bodyPr/>
          <a:lstStyle/>
          <a:p>
            <a:endParaRPr lang="en-US"/>
          </a:p>
        </p:txBody>
      </p:sp>
      <p:sp>
        <p:nvSpPr>
          <p:cNvPr id="20" name="Shape 18">
            <a:extLst>
              <a:ext uri="{C183D7F6-B498-43B3-948B-1728B52AA6E4}">
                <adec:decorative xmlns:adec="http://schemas.microsoft.com/office/drawing/2017/decorative" val="1"/>
              </a:ext>
            </a:extLst>
          </p:cNvPr>
          <p:cNvSpPr/>
          <p:nvPr/>
        </p:nvSpPr>
        <p:spPr>
          <a:xfrm>
            <a:off x="9235440" y="1417320"/>
            <a:ext cx="2331720" cy="2926080"/>
          </a:xfrm>
          <a:prstGeom prst="roundRect">
            <a:avLst>
              <a:gd name="adj" fmla="val 3137"/>
            </a:avLst>
          </a:prstGeom>
          <a:solidFill>
            <a:srgbClr val="F4F3FF"/>
          </a:solidFill>
          <a:ln w="12700">
            <a:solidFill>
              <a:srgbClr val="431076"/>
            </a:solidFill>
            <a:prstDash val="solid"/>
          </a:ln>
          <a:effectLst>
            <a:outerShdw blurRad="50800" dist="38100" dir="2700000" algn="tl" rotWithShape="0">
              <a:prstClr val="black">
                <a:alpha val="40000"/>
              </a:prstClr>
            </a:outerShdw>
          </a:effectLst>
        </p:spPr>
        <p:txBody>
          <a:bodyPr/>
          <a:lstStyle/>
          <a:p>
            <a:endParaRPr lang="en-US"/>
          </a:p>
        </p:txBody>
      </p:sp>
      <p:sp>
        <p:nvSpPr>
          <p:cNvPr id="21" name="Text 19"/>
          <p:cNvSpPr/>
          <p:nvPr/>
        </p:nvSpPr>
        <p:spPr>
          <a:xfrm>
            <a:off x="9400032" y="1645920"/>
            <a:ext cx="1993392" cy="256032"/>
          </a:xfrm>
          <a:prstGeom prst="rect">
            <a:avLst/>
          </a:prstGeom>
          <a:noFill/>
          <a:ln/>
        </p:spPr>
        <p:txBody>
          <a:bodyPr wrap="square" lIns="0" tIns="0" rIns="0" bIns="0" rtlCol="0" anchor="ctr"/>
          <a:lstStyle/>
          <a:p>
            <a:pPr marL="0" indent="0" algn="ctr">
              <a:buNone/>
            </a:pPr>
            <a:r>
              <a:rPr lang="en-US" sz="1800" b="1" dirty="0">
                <a:solidFill>
                  <a:srgbClr val="431076"/>
                </a:solidFill>
              </a:rPr>
              <a:t>Roadmap</a:t>
            </a:r>
            <a:endParaRPr lang="en-US" sz="1800" dirty="0">
              <a:solidFill>
                <a:srgbClr val="431076"/>
              </a:solidFill>
            </a:endParaRPr>
          </a:p>
        </p:txBody>
      </p:sp>
      <p:sp>
        <p:nvSpPr>
          <p:cNvPr id="22" name="Text 20"/>
          <p:cNvSpPr/>
          <p:nvPr/>
        </p:nvSpPr>
        <p:spPr>
          <a:xfrm>
            <a:off x="9436608" y="2194560"/>
            <a:ext cx="1920240" cy="1188720"/>
          </a:xfrm>
          <a:prstGeom prst="rect">
            <a:avLst/>
          </a:prstGeom>
          <a:noFill/>
          <a:ln/>
        </p:spPr>
        <p:txBody>
          <a:bodyPr wrap="square" lIns="254" tIns="254" rIns="254" bIns="254" rtlCol="0" anchor="ctr">
            <a:normAutofit/>
          </a:bodyPr>
          <a:lstStyle/>
          <a:p>
            <a:pPr algn="ctr">
              <a:lnSpc>
                <a:spcPct val="90000"/>
              </a:lnSpc>
            </a:pPr>
            <a:r>
              <a:rPr lang="en-US" sz="1700" dirty="0">
                <a:solidFill>
                  <a:srgbClr val="0F172A"/>
                </a:solidFill>
              </a:rPr>
              <a:t>What changes first, next, and later? </a:t>
            </a:r>
          </a:p>
          <a:p>
            <a:pPr algn="ctr">
              <a:lnSpc>
                <a:spcPct val="90000"/>
              </a:lnSpc>
            </a:pPr>
            <a:r>
              <a:rPr lang="en-US" sz="1700" dirty="0">
                <a:solidFill>
                  <a:srgbClr val="0F172A"/>
                </a:solidFill>
              </a:rPr>
              <a:t>How do we build buy-in?</a:t>
            </a:r>
          </a:p>
        </p:txBody>
      </p:sp>
      <p:sp>
        <p:nvSpPr>
          <p:cNvPr id="23" name="Shape 21">
            <a:extLst>
              <a:ext uri="{C183D7F6-B498-43B3-948B-1728B52AA6E4}">
                <adec:decorative xmlns:adec="http://schemas.microsoft.com/office/drawing/2017/decorative" val="1"/>
              </a:ext>
            </a:extLst>
          </p:cNvPr>
          <p:cNvSpPr/>
          <p:nvPr/>
        </p:nvSpPr>
        <p:spPr>
          <a:xfrm>
            <a:off x="1051560" y="4983479"/>
            <a:ext cx="10058400" cy="1069849"/>
          </a:xfrm>
          <a:prstGeom prst="roundRect">
            <a:avLst>
              <a:gd name="adj" fmla="val 11111"/>
            </a:avLst>
          </a:prstGeom>
          <a:solidFill>
            <a:srgbClr val="174738"/>
          </a:solidFill>
          <a:ln w="12700">
            <a:solidFill>
              <a:srgbClr val="174738"/>
            </a:solidFill>
            <a:prstDash val="solid"/>
          </a:ln>
        </p:spPr>
        <p:txBody>
          <a:bodyPr/>
          <a:lstStyle/>
          <a:p>
            <a:endParaRPr lang="en-US"/>
          </a:p>
        </p:txBody>
      </p:sp>
      <p:sp>
        <p:nvSpPr>
          <p:cNvPr id="24" name="Text 22"/>
          <p:cNvSpPr/>
          <p:nvPr/>
        </p:nvSpPr>
        <p:spPr>
          <a:xfrm>
            <a:off x="1325880" y="5166361"/>
            <a:ext cx="9509760" cy="685798"/>
          </a:xfrm>
          <a:prstGeom prst="rect">
            <a:avLst/>
          </a:prstGeom>
          <a:noFill/>
          <a:ln/>
        </p:spPr>
        <p:txBody>
          <a:bodyPr wrap="square" lIns="0" tIns="0" rIns="0" bIns="0" rtlCol="0" anchor="ctr"/>
          <a:lstStyle/>
          <a:p>
            <a:pPr marL="0" indent="0" algn="ctr">
              <a:buNone/>
            </a:pPr>
            <a:r>
              <a:rPr lang="en-US" sz="2400" b="1" dirty="0">
                <a:solidFill>
                  <a:srgbClr val="FFFFFF"/>
                </a:solidFill>
              </a:rPr>
              <a:t>Assessing change does not slow progress. </a:t>
            </a:r>
          </a:p>
          <a:p>
            <a:pPr marL="0" indent="0" algn="ctr">
              <a:buNone/>
            </a:pPr>
            <a:r>
              <a:rPr lang="en-US" sz="2400" b="1" dirty="0">
                <a:solidFill>
                  <a:srgbClr val="FFFFFF"/>
                </a:solidFill>
              </a:rPr>
              <a:t>It speeds it up by avoiding solving the wrong problem</a:t>
            </a:r>
            <a:r>
              <a:rPr lang="en-US" sz="1600" b="1" dirty="0">
                <a:solidFill>
                  <a:srgbClr val="FFFFFF"/>
                </a:solidFill>
              </a:rPr>
              <a:t>.</a:t>
            </a:r>
            <a:endParaRPr lang="en-US" sz="1600" dirty="0"/>
          </a:p>
        </p:txBody>
      </p:sp>
      <p:sp>
        <p:nvSpPr>
          <p:cNvPr id="25" name="Rectangle 24">
            <a:extLst>
              <a:ext uri="{FF2B5EF4-FFF2-40B4-BE49-F238E27FC236}">
                <a16:creationId xmlns:a16="http://schemas.microsoft.com/office/drawing/2014/main" id="{BA4F8B7B-CCC7-DB58-3C50-861B2B5C8DBA}"/>
              </a:ext>
              <a:ext uri="{C183D7F6-B498-43B3-948B-1728B52AA6E4}">
                <adec:decorative xmlns:adec="http://schemas.microsoft.com/office/drawing/2017/decorative" val="1"/>
              </a:ext>
            </a:extLst>
          </p:cNvPr>
          <p:cNvSpPr/>
          <p:nvPr/>
        </p:nvSpPr>
        <p:spPr>
          <a:xfrm>
            <a:off x="0" y="6723"/>
            <a:ext cx="12192000" cy="155448"/>
          </a:xfrm>
          <a:prstGeom prst="rect">
            <a:avLst/>
          </a:prstGeom>
          <a:solidFill>
            <a:srgbClr val="377965"/>
          </a:solidFill>
          <a:ln>
            <a:solidFill>
              <a:srgbClr val="37796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buClrTx/>
            </a:pPr>
            <a:endParaRPr lang="en-US" sz="1200" kern="1200">
              <a:solidFill>
                <a:prstClr val="white"/>
              </a:solidFill>
              <a:latin typeface="Calibri"/>
            </a:endParaRPr>
          </a:p>
        </p:txBody>
      </p:sp>
      <p:sp>
        <p:nvSpPr>
          <p:cNvPr id="26" name="Text 4">
            <a:extLst>
              <a:ext uri="{FF2B5EF4-FFF2-40B4-BE49-F238E27FC236}">
                <a16:creationId xmlns:a16="http://schemas.microsoft.com/office/drawing/2014/main" id="{D16CD168-6CCF-4C84-C780-B72771900631}"/>
              </a:ext>
              <a:ext uri="{C183D7F6-B498-43B3-948B-1728B52AA6E4}">
                <adec:decorative xmlns:adec="http://schemas.microsoft.com/office/drawing/2017/decorative" val="0"/>
              </a:ext>
            </a:extLst>
          </p:cNvPr>
          <p:cNvSpPr/>
          <p:nvPr/>
        </p:nvSpPr>
        <p:spPr>
          <a:xfrm>
            <a:off x="1764789" y="6572539"/>
            <a:ext cx="7680960" cy="182880"/>
          </a:xfrm>
          <a:prstGeom prst="rect">
            <a:avLst/>
          </a:prstGeom>
          <a:noFill/>
          <a:ln/>
        </p:spPr>
        <p:txBody>
          <a:bodyPr wrap="square" lIns="0" tIns="0" rIns="0" bIns="0" rtlCol="0" anchor="ctr"/>
          <a:lstStyle/>
          <a:p>
            <a:pPr marL="0" indent="0" algn="ctr">
              <a:buNone/>
            </a:pPr>
            <a:r>
              <a:rPr lang="en-US" sz="1050" dirty="0">
                <a:solidFill>
                  <a:schemeClr val="tx1"/>
                </a:solidFill>
              </a:rPr>
              <a:t>Interagency Accessibility Forum  | Managing Change, Sustaining Accessibility  |  The National Institutes of Health </a:t>
            </a:r>
          </a:p>
        </p:txBody>
      </p:sp>
      <p:sp>
        <p:nvSpPr>
          <p:cNvPr id="7" name="Text 5">
            <a:extLst>
              <a:ext uri="{C183D7F6-B498-43B3-948B-1728B52AA6E4}">
                <adec:decorative xmlns:adec="http://schemas.microsoft.com/office/drawing/2017/decorative" val="0"/>
              </a:ext>
            </a:extLst>
          </p:cNvPr>
          <p:cNvSpPr/>
          <p:nvPr/>
        </p:nvSpPr>
        <p:spPr>
          <a:xfrm>
            <a:off x="11384280" y="6547104"/>
            <a:ext cx="320040" cy="182880"/>
          </a:xfrm>
          <a:prstGeom prst="rect">
            <a:avLst/>
          </a:prstGeom>
          <a:noFill/>
          <a:ln/>
        </p:spPr>
        <p:txBody>
          <a:bodyPr wrap="square" lIns="0" tIns="0" rIns="0" bIns="0" rtlCol="0" anchor="ctr"/>
          <a:lstStyle/>
          <a:p>
            <a:pPr marL="0" indent="0" algn="r">
              <a:buNone/>
            </a:pPr>
            <a:r>
              <a:rPr lang="en-US" sz="750" dirty="0"/>
              <a:t>6</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a:spLocks noGrp="1"/>
          </p:cNvSpPr>
          <p:nvPr>
            <p:ph type="title" idx="4294967295"/>
          </p:nvPr>
        </p:nvSpPr>
        <p:spPr>
          <a:xfrm>
            <a:off x="502920" y="292608"/>
            <a:ext cx="10881360" cy="438912"/>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700" b="1" i="0" u="none" strike="noStrike" kern="0" cap="none" spc="0" normalizeH="0" baseline="0" noProof="0" dirty="0">
                <a:ln>
                  <a:noFill/>
                </a:ln>
                <a:solidFill>
                  <a:srgbClr val="174738"/>
                </a:solidFill>
                <a:effectLst/>
                <a:uLnTx/>
                <a:uFillTx/>
                <a:latin typeface="+mj-lt"/>
                <a:ea typeface="Aptos Display" pitchFamily="34" charset="-122"/>
                <a:cs typeface="Aptos Display" pitchFamily="34" charset="-120"/>
                <a:sym typeface="Arial"/>
              </a:rPr>
              <a:t>Navigate change with a Roadmap</a:t>
            </a:r>
            <a:endParaRPr kumimoji="0" lang="en-US" sz="2700" b="0" i="0" u="none" strike="noStrike" kern="0" cap="none" spc="0" normalizeH="0" baseline="0" noProof="0" dirty="0">
              <a:ln>
                <a:noFill/>
              </a:ln>
              <a:solidFill>
                <a:srgbClr val="174738"/>
              </a:solidFill>
              <a:effectLst/>
              <a:uLnTx/>
              <a:uFillTx/>
              <a:latin typeface="+mj-lt"/>
              <a:ea typeface="Arial"/>
              <a:cs typeface="Arial"/>
              <a:sym typeface="Arial"/>
            </a:endParaRPr>
          </a:p>
        </p:txBody>
      </p:sp>
      <p:sp>
        <p:nvSpPr>
          <p:cNvPr id="3" name="Text 1"/>
          <p:cNvSpPr/>
          <p:nvPr/>
        </p:nvSpPr>
        <p:spPr>
          <a:xfrm>
            <a:off x="530352" y="804672"/>
            <a:ext cx="10515600" cy="292608"/>
          </a:xfrm>
          <a:prstGeom prst="rect">
            <a:avLst/>
          </a:prstGeom>
          <a:noFill/>
          <a:ln/>
        </p:spPr>
        <p:txBody>
          <a:bodyPr wrap="square" lIns="0" tIns="0" rIns="0" bIns="0" rtlCol="0" anchor="ctr"/>
          <a:lstStyle/>
          <a:p>
            <a:pPr marL="0" indent="0">
              <a:buNone/>
            </a:pPr>
            <a:r>
              <a:rPr lang="en-US" sz="2000" i="1" dirty="0">
                <a:solidFill>
                  <a:srgbClr val="174738"/>
                </a:solidFill>
                <a:latin typeface="+mj-lt"/>
              </a:rPr>
              <a:t>A roadmap helps break down change into manageable phases</a:t>
            </a:r>
          </a:p>
        </p:txBody>
      </p:sp>
      <p:sp>
        <p:nvSpPr>
          <p:cNvPr id="4" name="Shape 2">
            <a:extLst>
              <a:ext uri="{C183D7F6-B498-43B3-948B-1728B52AA6E4}">
                <adec:decorative xmlns:adec="http://schemas.microsoft.com/office/drawing/2017/decorative" val="1"/>
              </a:ext>
            </a:extLst>
          </p:cNvPr>
          <p:cNvSpPr/>
          <p:nvPr/>
        </p:nvSpPr>
        <p:spPr>
          <a:xfrm>
            <a:off x="502920" y="1143000"/>
            <a:ext cx="11155680" cy="0"/>
          </a:xfrm>
          <a:prstGeom prst="line">
            <a:avLst/>
          </a:prstGeom>
          <a:noFill/>
          <a:ln w="12700">
            <a:solidFill>
              <a:srgbClr val="D8DEE9"/>
            </a:solidFill>
            <a:prstDash val="solid"/>
          </a:ln>
        </p:spPr>
        <p:txBody>
          <a:bodyPr/>
          <a:lstStyle/>
          <a:p>
            <a:endParaRPr lang="en-US"/>
          </a:p>
        </p:txBody>
      </p:sp>
      <p:sp>
        <p:nvSpPr>
          <p:cNvPr id="5" name="Shape 3">
            <a:extLst>
              <a:ext uri="{C183D7F6-B498-43B3-948B-1728B52AA6E4}">
                <adec:decorative xmlns:adec="http://schemas.microsoft.com/office/drawing/2017/decorative" val="1"/>
              </a:ext>
            </a:extLst>
          </p:cNvPr>
          <p:cNvSpPr/>
          <p:nvPr/>
        </p:nvSpPr>
        <p:spPr>
          <a:xfrm>
            <a:off x="502920" y="6473952"/>
            <a:ext cx="11155680" cy="0"/>
          </a:xfrm>
          <a:prstGeom prst="line">
            <a:avLst/>
          </a:prstGeom>
          <a:noFill/>
          <a:ln w="12700">
            <a:solidFill>
              <a:srgbClr val="E2E8F0"/>
            </a:solidFill>
            <a:prstDash val="solid"/>
          </a:ln>
        </p:spPr>
        <p:txBody>
          <a:bodyPr/>
          <a:lstStyle/>
          <a:p>
            <a:endParaRPr lang="en-US"/>
          </a:p>
        </p:txBody>
      </p:sp>
      <p:sp>
        <p:nvSpPr>
          <p:cNvPr id="8" name="Shape 6">
            <a:extLst>
              <a:ext uri="{C183D7F6-B498-43B3-948B-1728B52AA6E4}">
                <adec:decorative xmlns:adec="http://schemas.microsoft.com/office/drawing/2017/decorative" val="1"/>
              </a:ext>
            </a:extLst>
          </p:cNvPr>
          <p:cNvSpPr/>
          <p:nvPr/>
        </p:nvSpPr>
        <p:spPr>
          <a:xfrm>
            <a:off x="777240" y="1600200"/>
            <a:ext cx="1965960" cy="2240280"/>
          </a:xfrm>
          <a:prstGeom prst="roundRect">
            <a:avLst>
              <a:gd name="adj" fmla="val 4186"/>
            </a:avLst>
          </a:prstGeom>
          <a:solidFill>
            <a:srgbClr val="EAF4FF"/>
          </a:solidFill>
          <a:ln w="13970">
            <a:solidFill>
              <a:srgbClr val="2B6CB0"/>
            </a:solidFill>
            <a:prstDash val="solid"/>
          </a:ln>
          <a:effectLst>
            <a:outerShdw blurRad="50800" dist="38100" dir="2700000" algn="tl" rotWithShape="0">
              <a:prstClr val="black">
                <a:alpha val="40000"/>
              </a:prstClr>
            </a:outerShdw>
          </a:effectLst>
        </p:spPr>
        <p:txBody>
          <a:bodyPr/>
          <a:lstStyle/>
          <a:p>
            <a:endParaRPr lang="en-US"/>
          </a:p>
        </p:txBody>
      </p:sp>
      <p:sp>
        <p:nvSpPr>
          <p:cNvPr id="9" name="Text 7"/>
          <p:cNvSpPr/>
          <p:nvPr/>
        </p:nvSpPr>
        <p:spPr>
          <a:xfrm>
            <a:off x="932688" y="1805671"/>
            <a:ext cx="1636776" cy="201168"/>
          </a:xfrm>
          <a:prstGeom prst="rect">
            <a:avLst/>
          </a:prstGeom>
          <a:noFill/>
          <a:ln/>
        </p:spPr>
        <p:txBody>
          <a:bodyPr wrap="square" lIns="0" tIns="0" rIns="0" bIns="0" rtlCol="0" anchor="ctr"/>
          <a:lstStyle/>
          <a:p>
            <a:pPr marL="0" indent="0" algn="ctr">
              <a:buNone/>
            </a:pPr>
            <a:r>
              <a:rPr lang="en-US" sz="1800" b="1" dirty="0">
                <a:solidFill>
                  <a:srgbClr val="2B6CB0"/>
                </a:solidFill>
              </a:rPr>
              <a:t>Phase 1</a:t>
            </a:r>
            <a:endParaRPr lang="en-US" sz="1800" dirty="0"/>
          </a:p>
        </p:txBody>
      </p:sp>
      <p:sp>
        <p:nvSpPr>
          <p:cNvPr id="10" name="Text 8"/>
          <p:cNvSpPr/>
          <p:nvPr/>
        </p:nvSpPr>
        <p:spPr>
          <a:xfrm>
            <a:off x="914400" y="2148840"/>
            <a:ext cx="1691640" cy="237744"/>
          </a:xfrm>
          <a:prstGeom prst="rect">
            <a:avLst/>
          </a:prstGeom>
          <a:noFill/>
          <a:ln/>
        </p:spPr>
        <p:txBody>
          <a:bodyPr wrap="square" lIns="0" tIns="0" rIns="0" bIns="0" rtlCol="0" anchor="ctr"/>
          <a:lstStyle/>
          <a:p>
            <a:pPr marL="0" indent="0" algn="ctr">
              <a:buNone/>
            </a:pPr>
            <a:r>
              <a:rPr lang="en-US" sz="1600" b="1" dirty="0">
                <a:solidFill>
                  <a:srgbClr val="0F172A"/>
                </a:solidFill>
              </a:rPr>
              <a:t>Awareness</a:t>
            </a:r>
            <a:endParaRPr lang="en-US" sz="1600" dirty="0"/>
          </a:p>
        </p:txBody>
      </p:sp>
      <p:sp>
        <p:nvSpPr>
          <p:cNvPr id="11" name="Text 9"/>
          <p:cNvSpPr/>
          <p:nvPr/>
        </p:nvSpPr>
        <p:spPr>
          <a:xfrm>
            <a:off x="941832" y="2651760"/>
            <a:ext cx="1627632" cy="658368"/>
          </a:xfrm>
          <a:prstGeom prst="rect">
            <a:avLst/>
          </a:prstGeom>
          <a:noFill/>
          <a:ln/>
        </p:spPr>
        <p:txBody>
          <a:bodyPr wrap="square" lIns="254" tIns="254" rIns="254" bIns="254" rtlCol="0" anchor="ctr">
            <a:normAutofit/>
          </a:bodyPr>
          <a:lstStyle/>
          <a:p>
            <a:pPr marL="0" indent="0" algn="ctr">
              <a:buNone/>
            </a:pPr>
            <a:r>
              <a:rPr lang="en-US" sz="1500" dirty="0">
                <a:solidFill>
                  <a:srgbClr val="334155"/>
                </a:solidFill>
              </a:rPr>
              <a:t>Build recognition and early buy-in</a:t>
            </a:r>
            <a:endParaRPr lang="en-US" sz="1500" dirty="0"/>
          </a:p>
        </p:txBody>
      </p:sp>
      <p:sp>
        <p:nvSpPr>
          <p:cNvPr id="12" name="Shape 10" descr="Arrow right to the next box"/>
          <p:cNvSpPr/>
          <p:nvPr/>
        </p:nvSpPr>
        <p:spPr>
          <a:xfrm>
            <a:off x="2788920" y="2450592"/>
            <a:ext cx="228600" cy="411480"/>
          </a:xfrm>
          <a:prstGeom prst="chevron">
            <a:avLst/>
          </a:prstGeom>
          <a:solidFill>
            <a:srgbClr val="174738"/>
          </a:solidFill>
          <a:ln w="12700">
            <a:solidFill>
              <a:srgbClr val="174738"/>
            </a:solidFill>
            <a:prstDash val="solid"/>
          </a:ln>
        </p:spPr>
        <p:txBody>
          <a:bodyPr/>
          <a:lstStyle/>
          <a:p>
            <a:endParaRPr lang="en-US"/>
          </a:p>
        </p:txBody>
      </p:sp>
      <p:sp>
        <p:nvSpPr>
          <p:cNvPr id="13" name="Shape 11">
            <a:extLst>
              <a:ext uri="{C183D7F6-B498-43B3-948B-1728B52AA6E4}">
                <adec:decorative xmlns:adec="http://schemas.microsoft.com/office/drawing/2017/decorative" val="1"/>
              </a:ext>
            </a:extLst>
          </p:cNvPr>
          <p:cNvSpPr/>
          <p:nvPr/>
        </p:nvSpPr>
        <p:spPr>
          <a:xfrm>
            <a:off x="3044952" y="1600200"/>
            <a:ext cx="1965960" cy="2240280"/>
          </a:xfrm>
          <a:prstGeom prst="roundRect">
            <a:avLst>
              <a:gd name="adj" fmla="val 4186"/>
            </a:avLst>
          </a:prstGeom>
          <a:solidFill>
            <a:srgbClr val="E7F6F4"/>
          </a:solidFill>
          <a:ln w="13970">
            <a:solidFill>
              <a:srgbClr val="174738"/>
            </a:solidFill>
            <a:prstDash val="solid"/>
          </a:ln>
          <a:effectLst>
            <a:outerShdw blurRad="50800" dist="38100" dir="2700000" algn="tl" rotWithShape="0">
              <a:prstClr val="black">
                <a:alpha val="40000"/>
              </a:prstClr>
            </a:outerShdw>
          </a:effectLst>
        </p:spPr>
        <p:txBody>
          <a:bodyPr/>
          <a:lstStyle/>
          <a:p>
            <a:endParaRPr lang="en-US"/>
          </a:p>
        </p:txBody>
      </p:sp>
      <p:sp>
        <p:nvSpPr>
          <p:cNvPr id="14" name="Text 12"/>
          <p:cNvSpPr/>
          <p:nvPr/>
        </p:nvSpPr>
        <p:spPr>
          <a:xfrm>
            <a:off x="3209544" y="1810512"/>
            <a:ext cx="1636776" cy="201168"/>
          </a:xfrm>
          <a:prstGeom prst="rect">
            <a:avLst/>
          </a:prstGeom>
          <a:noFill/>
          <a:ln/>
        </p:spPr>
        <p:txBody>
          <a:bodyPr wrap="square" lIns="0" tIns="0" rIns="0" bIns="0" rtlCol="0" anchor="ctr"/>
          <a:lstStyle/>
          <a:p>
            <a:pPr marL="0" indent="0" algn="ctr">
              <a:buNone/>
            </a:pPr>
            <a:r>
              <a:rPr lang="en-US" sz="1800" b="1" dirty="0">
                <a:solidFill>
                  <a:srgbClr val="174738"/>
                </a:solidFill>
              </a:rPr>
              <a:t>Phase 2</a:t>
            </a:r>
            <a:endParaRPr lang="en-US" sz="1800" dirty="0">
              <a:solidFill>
                <a:srgbClr val="174738"/>
              </a:solidFill>
            </a:endParaRPr>
          </a:p>
        </p:txBody>
      </p:sp>
      <p:sp>
        <p:nvSpPr>
          <p:cNvPr id="15" name="Text 13"/>
          <p:cNvSpPr/>
          <p:nvPr/>
        </p:nvSpPr>
        <p:spPr>
          <a:xfrm>
            <a:off x="3182112" y="2148840"/>
            <a:ext cx="1691640" cy="237744"/>
          </a:xfrm>
          <a:prstGeom prst="rect">
            <a:avLst/>
          </a:prstGeom>
          <a:noFill/>
          <a:ln/>
        </p:spPr>
        <p:txBody>
          <a:bodyPr wrap="square" lIns="0" tIns="0" rIns="0" bIns="0" rtlCol="0" anchor="ctr"/>
          <a:lstStyle/>
          <a:p>
            <a:pPr marL="0" indent="0" algn="ctr">
              <a:buNone/>
            </a:pPr>
            <a:r>
              <a:rPr lang="en-US" sz="1600" b="1" dirty="0">
                <a:solidFill>
                  <a:srgbClr val="0F172A"/>
                </a:solidFill>
              </a:rPr>
              <a:t>Support</a:t>
            </a:r>
            <a:endParaRPr lang="en-US" sz="1600" dirty="0"/>
          </a:p>
        </p:txBody>
      </p:sp>
      <p:sp>
        <p:nvSpPr>
          <p:cNvPr id="16" name="Text 14"/>
          <p:cNvSpPr/>
          <p:nvPr/>
        </p:nvSpPr>
        <p:spPr>
          <a:xfrm>
            <a:off x="3209544" y="2651760"/>
            <a:ext cx="1627632" cy="713232"/>
          </a:xfrm>
          <a:prstGeom prst="rect">
            <a:avLst/>
          </a:prstGeom>
          <a:noFill/>
          <a:ln/>
        </p:spPr>
        <p:txBody>
          <a:bodyPr wrap="square" lIns="254" tIns="254" rIns="254" bIns="254" rtlCol="0" anchor="ctr">
            <a:noAutofit/>
          </a:bodyPr>
          <a:lstStyle/>
          <a:p>
            <a:pPr marL="0" indent="0" algn="ctr">
              <a:buNone/>
            </a:pPr>
            <a:r>
              <a:rPr lang="en-US" sz="1500" dirty="0">
                <a:solidFill>
                  <a:srgbClr val="334155"/>
                </a:solidFill>
              </a:rPr>
              <a:t>Make resources, help and training easy to find, use, and deliver.</a:t>
            </a:r>
            <a:endParaRPr lang="en-US" sz="1500" dirty="0"/>
          </a:p>
        </p:txBody>
      </p:sp>
      <p:sp>
        <p:nvSpPr>
          <p:cNvPr id="17" name="Shape 15" descr="Arrow right to the next box"/>
          <p:cNvSpPr/>
          <p:nvPr/>
        </p:nvSpPr>
        <p:spPr>
          <a:xfrm>
            <a:off x="5056632" y="2450592"/>
            <a:ext cx="228600" cy="411480"/>
          </a:xfrm>
          <a:prstGeom prst="chevron">
            <a:avLst/>
          </a:prstGeom>
          <a:solidFill>
            <a:srgbClr val="174738"/>
          </a:solidFill>
          <a:ln w="12700">
            <a:solidFill>
              <a:srgbClr val="174738"/>
            </a:solidFill>
            <a:prstDash val="solid"/>
          </a:ln>
        </p:spPr>
        <p:txBody>
          <a:bodyPr/>
          <a:lstStyle/>
          <a:p>
            <a:endParaRPr lang="en-US"/>
          </a:p>
        </p:txBody>
      </p:sp>
      <p:sp>
        <p:nvSpPr>
          <p:cNvPr id="18" name="Shape 16">
            <a:extLst>
              <a:ext uri="{C183D7F6-B498-43B3-948B-1728B52AA6E4}">
                <adec:decorative xmlns:adec="http://schemas.microsoft.com/office/drawing/2017/decorative" val="1"/>
              </a:ext>
            </a:extLst>
          </p:cNvPr>
          <p:cNvSpPr/>
          <p:nvPr/>
        </p:nvSpPr>
        <p:spPr>
          <a:xfrm>
            <a:off x="5312664" y="1600200"/>
            <a:ext cx="1965960" cy="2240280"/>
          </a:xfrm>
          <a:prstGeom prst="roundRect">
            <a:avLst>
              <a:gd name="adj" fmla="val 4186"/>
            </a:avLst>
          </a:prstGeom>
          <a:solidFill>
            <a:srgbClr val="FEEFEC"/>
          </a:solidFill>
          <a:ln w="13970">
            <a:solidFill>
              <a:srgbClr val="AD5700"/>
            </a:solidFill>
            <a:prstDash val="solid"/>
          </a:ln>
          <a:effectLst>
            <a:outerShdw blurRad="50800" dist="38100" dir="2700000" algn="tl" rotWithShape="0">
              <a:prstClr val="black">
                <a:alpha val="40000"/>
              </a:prstClr>
            </a:outerShdw>
          </a:effectLst>
        </p:spPr>
        <p:txBody>
          <a:bodyPr/>
          <a:lstStyle/>
          <a:p>
            <a:endParaRPr lang="en-US"/>
          </a:p>
        </p:txBody>
      </p:sp>
      <p:sp>
        <p:nvSpPr>
          <p:cNvPr id="19" name="Text 17">
            <a:extLst>
              <a:ext uri="{C183D7F6-B498-43B3-948B-1728B52AA6E4}">
                <adec:decorative xmlns:adec="http://schemas.microsoft.com/office/drawing/2017/decorative" val="1"/>
              </a:ext>
            </a:extLst>
          </p:cNvPr>
          <p:cNvSpPr/>
          <p:nvPr/>
        </p:nvSpPr>
        <p:spPr>
          <a:xfrm>
            <a:off x="5477256" y="1810512"/>
            <a:ext cx="1636776" cy="201168"/>
          </a:xfrm>
          <a:prstGeom prst="rect">
            <a:avLst/>
          </a:prstGeom>
          <a:noFill/>
          <a:ln/>
        </p:spPr>
        <p:txBody>
          <a:bodyPr wrap="square" lIns="0" tIns="0" rIns="0" bIns="0" rtlCol="0" anchor="ctr"/>
          <a:lstStyle/>
          <a:p>
            <a:pPr marL="0" indent="0" algn="ctr">
              <a:buNone/>
            </a:pPr>
            <a:r>
              <a:rPr lang="en-US" sz="1800" b="1" dirty="0">
                <a:solidFill>
                  <a:srgbClr val="AD5700"/>
                </a:solidFill>
              </a:rPr>
              <a:t>Phase 3</a:t>
            </a:r>
            <a:endParaRPr lang="en-US" sz="1800" dirty="0"/>
          </a:p>
        </p:txBody>
      </p:sp>
      <p:sp>
        <p:nvSpPr>
          <p:cNvPr id="20" name="Text 18"/>
          <p:cNvSpPr/>
          <p:nvPr/>
        </p:nvSpPr>
        <p:spPr>
          <a:xfrm>
            <a:off x="5449824" y="2148840"/>
            <a:ext cx="1691640" cy="237744"/>
          </a:xfrm>
          <a:prstGeom prst="rect">
            <a:avLst/>
          </a:prstGeom>
          <a:noFill/>
          <a:ln/>
        </p:spPr>
        <p:txBody>
          <a:bodyPr wrap="square" lIns="0" tIns="0" rIns="0" bIns="0" rtlCol="0" anchor="ctr"/>
          <a:lstStyle/>
          <a:p>
            <a:pPr marL="0" indent="0" algn="ctr">
              <a:buNone/>
            </a:pPr>
            <a:r>
              <a:rPr lang="en-US" sz="1600" b="1" dirty="0">
                <a:solidFill>
                  <a:srgbClr val="0F172A"/>
                </a:solidFill>
              </a:rPr>
              <a:t>ICT Acquisitions</a:t>
            </a:r>
            <a:endParaRPr lang="en-US" sz="1600" dirty="0"/>
          </a:p>
        </p:txBody>
      </p:sp>
      <p:sp>
        <p:nvSpPr>
          <p:cNvPr id="21" name="Text 19"/>
          <p:cNvSpPr/>
          <p:nvPr/>
        </p:nvSpPr>
        <p:spPr>
          <a:xfrm>
            <a:off x="5477256" y="2651760"/>
            <a:ext cx="1627632" cy="658368"/>
          </a:xfrm>
          <a:prstGeom prst="rect">
            <a:avLst/>
          </a:prstGeom>
          <a:noFill/>
          <a:ln/>
        </p:spPr>
        <p:txBody>
          <a:bodyPr wrap="square" lIns="254" tIns="254" rIns="254" bIns="254" rtlCol="0" anchor="ctr">
            <a:noAutofit/>
          </a:bodyPr>
          <a:lstStyle/>
          <a:p>
            <a:pPr marL="0" indent="0" algn="ctr">
              <a:buNone/>
            </a:pPr>
            <a:r>
              <a:rPr lang="en-US" sz="1500" dirty="0">
                <a:solidFill>
                  <a:srgbClr val="334155"/>
                </a:solidFill>
              </a:rPr>
              <a:t>Build requirements into buying decisions</a:t>
            </a:r>
            <a:endParaRPr lang="en-US" sz="1500" dirty="0"/>
          </a:p>
        </p:txBody>
      </p:sp>
      <p:sp>
        <p:nvSpPr>
          <p:cNvPr id="22" name="Shape 20" descr="Arrow right to the next box"/>
          <p:cNvSpPr/>
          <p:nvPr/>
        </p:nvSpPr>
        <p:spPr>
          <a:xfrm>
            <a:off x="7324344" y="2450592"/>
            <a:ext cx="228600" cy="411480"/>
          </a:xfrm>
          <a:prstGeom prst="chevron">
            <a:avLst/>
          </a:prstGeom>
          <a:solidFill>
            <a:srgbClr val="174738"/>
          </a:solidFill>
          <a:ln w="12700">
            <a:solidFill>
              <a:srgbClr val="174738"/>
            </a:solidFill>
            <a:prstDash val="solid"/>
          </a:ln>
        </p:spPr>
        <p:txBody>
          <a:bodyPr/>
          <a:lstStyle/>
          <a:p>
            <a:endParaRPr lang="en-US"/>
          </a:p>
        </p:txBody>
      </p:sp>
      <p:sp>
        <p:nvSpPr>
          <p:cNvPr id="23" name="Shape 21">
            <a:extLst>
              <a:ext uri="{C183D7F6-B498-43B3-948B-1728B52AA6E4}">
                <adec:decorative xmlns:adec="http://schemas.microsoft.com/office/drawing/2017/decorative" val="1"/>
              </a:ext>
            </a:extLst>
          </p:cNvPr>
          <p:cNvSpPr/>
          <p:nvPr/>
        </p:nvSpPr>
        <p:spPr>
          <a:xfrm>
            <a:off x="7580376" y="1600200"/>
            <a:ext cx="1965960" cy="2240280"/>
          </a:xfrm>
          <a:prstGeom prst="roundRect">
            <a:avLst>
              <a:gd name="adj" fmla="val 4186"/>
            </a:avLst>
          </a:prstGeom>
          <a:solidFill>
            <a:srgbClr val="E7F6F4"/>
          </a:solidFill>
          <a:ln w="13970">
            <a:solidFill>
              <a:srgbClr val="377965"/>
            </a:solidFill>
            <a:prstDash val="solid"/>
          </a:ln>
          <a:effectLst>
            <a:outerShdw blurRad="50800" dist="38100" dir="2700000" algn="tl" rotWithShape="0">
              <a:prstClr val="black">
                <a:alpha val="40000"/>
              </a:prstClr>
            </a:outerShdw>
          </a:effectLst>
        </p:spPr>
        <p:txBody>
          <a:bodyPr/>
          <a:lstStyle/>
          <a:p>
            <a:endParaRPr lang="en-US"/>
          </a:p>
        </p:txBody>
      </p:sp>
      <p:sp>
        <p:nvSpPr>
          <p:cNvPr id="24" name="Text 22"/>
          <p:cNvSpPr/>
          <p:nvPr/>
        </p:nvSpPr>
        <p:spPr>
          <a:xfrm>
            <a:off x="7744968" y="1810512"/>
            <a:ext cx="1636776" cy="201168"/>
          </a:xfrm>
          <a:prstGeom prst="rect">
            <a:avLst/>
          </a:prstGeom>
          <a:noFill/>
          <a:ln/>
        </p:spPr>
        <p:txBody>
          <a:bodyPr wrap="square" lIns="0" tIns="0" rIns="0" bIns="0" rtlCol="0" anchor="ctr"/>
          <a:lstStyle/>
          <a:p>
            <a:pPr marL="0" indent="0" algn="ctr">
              <a:buNone/>
            </a:pPr>
            <a:r>
              <a:rPr lang="en-US" sz="1800" b="1" dirty="0">
                <a:solidFill>
                  <a:srgbClr val="377965"/>
                </a:solidFill>
              </a:rPr>
              <a:t>Phase 4</a:t>
            </a:r>
            <a:endParaRPr lang="en-US" sz="1800" dirty="0">
              <a:solidFill>
                <a:srgbClr val="377965"/>
              </a:solidFill>
            </a:endParaRPr>
          </a:p>
        </p:txBody>
      </p:sp>
      <p:sp>
        <p:nvSpPr>
          <p:cNvPr id="25" name="Text 23"/>
          <p:cNvSpPr/>
          <p:nvPr/>
        </p:nvSpPr>
        <p:spPr>
          <a:xfrm>
            <a:off x="7717536" y="2148840"/>
            <a:ext cx="1691640" cy="237744"/>
          </a:xfrm>
          <a:prstGeom prst="rect">
            <a:avLst/>
          </a:prstGeom>
          <a:noFill/>
          <a:ln/>
        </p:spPr>
        <p:txBody>
          <a:bodyPr wrap="square" lIns="0" tIns="0" rIns="0" bIns="0" rtlCol="0" anchor="ctr"/>
          <a:lstStyle/>
          <a:p>
            <a:pPr marL="0" indent="0" algn="ctr">
              <a:buNone/>
            </a:pPr>
            <a:r>
              <a:rPr lang="en-US" sz="1500" b="1" dirty="0">
                <a:solidFill>
                  <a:srgbClr val="0F172A"/>
                </a:solidFill>
              </a:rPr>
              <a:t>Official Guidance</a:t>
            </a:r>
            <a:endParaRPr lang="en-US" sz="1500" dirty="0"/>
          </a:p>
        </p:txBody>
      </p:sp>
      <p:sp>
        <p:nvSpPr>
          <p:cNvPr id="26" name="Text 24"/>
          <p:cNvSpPr/>
          <p:nvPr/>
        </p:nvSpPr>
        <p:spPr>
          <a:xfrm>
            <a:off x="7744968" y="2651760"/>
            <a:ext cx="1627632" cy="658368"/>
          </a:xfrm>
          <a:prstGeom prst="rect">
            <a:avLst/>
          </a:prstGeom>
          <a:noFill/>
          <a:ln/>
        </p:spPr>
        <p:txBody>
          <a:bodyPr wrap="square" lIns="254" tIns="254" rIns="254" bIns="254" rtlCol="0" anchor="ctr">
            <a:normAutofit fontScale="92500" lnSpcReduction="10000"/>
          </a:bodyPr>
          <a:lstStyle/>
          <a:p>
            <a:pPr marL="0" indent="0" algn="ctr">
              <a:buNone/>
            </a:pPr>
            <a:r>
              <a:rPr lang="en-US" sz="1600" dirty="0">
                <a:solidFill>
                  <a:srgbClr val="334155"/>
                </a:solidFill>
              </a:rPr>
              <a:t>Clarify roles, responsibilities, and process</a:t>
            </a:r>
            <a:endParaRPr lang="en-US" sz="1600" dirty="0"/>
          </a:p>
        </p:txBody>
      </p:sp>
      <p:sp>
        <p:nvSpPr>
          <p:cNvPr id="27" name="Shape 25" descr="Arrow right to the next box"/>
          <p:cNvSpPr/>
          <p:nvPr/>
        </p:nvSpPr>
        <p:spPr>
          <a:xfrm>
            <a:off x="9592056" y="2450592"/>
            <a:ext cx="228600" cy="411480"/>
          </a:xfrm>
          <a:prstGeom prst="chevron">
            <a:avLst/>
          </a:prstGeom>
          <a:solidFill>
            <a:srgbClr val="174738"/>
          </a:solidFill>
          <a:ln w="12700">
            <a:solidFill>
              <a:srgbClr val="174738"/>
            </a:solidFill>
            <a:prstDash val="solid"/>
          </a:ln>
        </p:spPr>
        <p:txBody>
          <a:bodyPr/>
          <a:lstStyle/>
          <a:p>
            <a:endParaRPr lang="en-US"/>
          </a:p>
        </p:txBody>
      </p:sp>
      <p:sp>
        <p:nvSpPr>
          <p:cNvPr id="28" name="Shape 26">
            <a:extLst>
              <a:ext uri="{C183D7F6-B498-43B3-948B-1728B52AA6E4}">
                <adec:decorative xmlns:adec="http://schemas.microsoft.com/office/drawing/2017/decorative" val="1"/>
              </a:ext>
            </a:extLst>
          </p:cNvPr>
          <p:cNvSpPr/>
          <p:nvPr/>
        </p:nvSpPr>
        <p:spPr>
          <a:xfrm>
            <a:off x="9848088" y="1600200"/>
            <a:ext cx="1965960" cy="2240280"/>
          </a:xfrm>
          <a:prstGeom prst="roundRect">
            <a:avLst>
              <a:gd name="adj" fmla="val 4186"/>
            </a:avLst>
          </a:prstGeom>
          <a:solidFill>
            <a:srgbClr val="F5EBFB"/>
          </a:solidFill>
          <a:ln w="13970">
            <a:solidFill>
              <a:srgbClr val="431076"/>
            </a:solidFill>
            <a:prstDash val="solid"/>
          </a:ln>
          <a:effectLst>
            <a:outerShdw blurRad="50800" dist="38100" dir="2700000" algn="tl" rotWithShape="0">
              <a:prstClr val="black">
                <a:alpha val="40000"/>
              </a:prstClr>
            </a:outerShdw>
          </a:effectLst>
        </p:spPr>
        <p:txBody>
          <a:bodyPr/>
          <a:lstStyle/>
          <a:p>
            <a:endParaRPr lang="en-US"/>
          </a:p>
        </p:txBody>
      </p:sp>
      <p:sp>
        <p:nvSpPr>
          <p:cNvPr id="29" name="Text 27"/>
          <p:cNvSpPr/>
          <p:nvPr/>
        </p:nvSpPr>
        <p:spPr>
          <a:xfrm>
            <a:off x="10012680" y="1810512"/>
            <a:ext cx="1636776" cy="201168"/>
          </a:xfrm>
          <a:prstGeom prst="rect">
            <a:avLst/>
          </a:prstGeom>
          <a:noFill/>
          <a:ln/>
        </p:spPr>
        <p:txBody>
          <a:bodyPr wrap="square" lIns="0" tIns="0" rIns="0" bIns="0" rtlCol="0" anchor="ctr"/>
          <a:lstStyle/>
          <a:p>
            <a:pPr marL="0" indent="0" algn="ctr">
              <a:buNone/>
            </a:pPr>
            <a:r>
              <a:rPr lang="en-US" sz="1800" b="1" dirty="0">
                <a:solidFill>
                  <a:srgbClr val="431076"/>
                </a:solidFill>
              </a:rPr>
              <a:t>Phase 5</a:t>
            </a:r>
            <a:endParaRPr lang="en-US" sz="1800" dirty="0">
              <a:solidFill>
                <a:srgbClr val="431076"/>
              </a:solidFill>
            </a:endParaRPr>
          </a:p>
        </p:txBody>
      </p:sp>
      <p:sp>
        <p:nvSpPr>
          <p:cNvPr id="30" name="Text 28"/>
          <p:cNvSpPr/>
          <p:nvPr/>
        </p:nvSpPr>
        <p:spPr>
          <a:xfrm>
            <a:off x="9985248" y="2148840"/>
            <a:ext cx="1691640" cy="237744"/>
          </a:xfrm>
          <a:prstGeom prst="rect">
            <a:avLst/>
          </a:prstGeom>
          <a:noFill/>
          <a:ln/>
        </p:spPr>
        <p:txBody>
          <a:bodyPr wrap="square" lIns="0" tIns="0" rIns="0" bIns="0" rtlCol="0" anchor="ctr"/>
          <a:lstStyle/>
          <a:p>
            <a:pPr marL="0" indent="0" algn="ctr">
              <a:buNone/>
            </a:pPr>
            <a:r>
              <a:rPr lang="en-US" sz="1600" b="1" dirty="0">
                <a:solidFill>
                  <a:srgbClr val="0F172A"/>
                </a:solidFill>
              </a:rPr>
              <a:t>Monitoring</a:t>
            </a:r>
            <a:endParaRPr lang="en-US" sz="1600" dirty="0"/>
          </a:p>
        </p:txBody>
      </p:sp>
      <p:sp>
        <p:nvSpPr>
          <p:cNvPr id="31" name="Text 29"/>
          <p:cNvSpPr/>
          <p:nvPr/>
        </p:nvSpPr>
        <p:spPr>
          <a:xfrm>
            <a:off x="10012680" y="2651760"/>
            <a:ext cx="1627632" cy="658368"/>
          </a:xfrm>
          <a:prstGeom prst="rect">
            <a:avLst/>
          </a:prstGeom>
          <a:noFill/>
          <a:ln/>
        </p:spPr>
        <p:txBody>
          <a:bodyPr wrap="square" lIns="254" tIns="254" rIns="254" bIns="254" rtlCol="0" anchor="ctr">
            <a:normAutofit fontScale="92500" lnSpcReduction="10000"/>
          </a:bodyPr>
          <a:lstStyle/>
          <a:p>
            <a:pPr marL="0" indent="0" algn="ctr">
              <a:buNone/>
            </a:pPr>
            <a:r>
              <a:rPr lang="en-US" sz="1600" dirty="0">
                <a:solidFill>
                  <a:srgbClr val="334155"/>
                </a:solidFill>
              </a:rPr>
              <a:t>Measure, review, report, and improve</a:t>
            </a:r>
            <a:endParaRPr lang="en-US" sz="1600" dirty="0"/>
          </a:p>
        </p:txBody>
      </p:sp>
      <p:sp>
        <p:nvSpPr>
          <p:cNvPr id="33" name="Text 31"/>
          <p:cNvSpPr/>
          <p:nvPr/>
        </p:nvSpPr>
        <p:spPr>
          <a:xfrm>
            <a:off x="779255" y="4055363"/>
            <a:ext cx="10195560" cy="228600"/>
          </a:xfrm>
          <a:prstGeom prst="rect">
            <a:avLst/>
          </a:prstGeom>
          <a:noFill/>
          <a:ln/>
        </p:spPr>
        <p:txBody>
          <a:bodyPr wrap="square" lIns="0" tIns="0" rIns="0" bIns="0" rtlCol="0" anchor="ctr"/>
          <a:lstStyle/>
          <a:p>
            <a:pPr marL="0" indent="0" algn="ctr">
              <a:buNone/>
            </a:pPr>
            <a:r>
              <a:rPr lang="en-US" sz="950" i="1" dirty="0">
                <a:solidFill>
                  <a:srgbClr val="377965"/>
                </a:solidFill>
              </a:rPr>
              <a:t>Example adapted from NIH roadmap framing used in prior Section 508 program updates.</a:t>
            </a:r>
            <a:endParaRPr lang="en-US" sz="950" dirty="0">
              <a:solidFill>
                <a:srgbClr val="377965"/>
              </a:solidFill>
            </a:endParaRPr>
          </a:p>
        </p:txBody>
      </p:sp>
      <p:sp>
        <p:nvSpPr>
          <p:cNvPr id="32" name="Text 30"/>
          <p:cNvSpPr/>
          <p:nvPr/>
        </p:nvSpPr>
        <p:spPr>
          <a:xfrm>
            <a:off x="960120" y="4709160"/>
            <a:ext cx="10195560" cy="502920"/>
          </a:xfrm>
          <a:prstGeom prst="rect">
            <a:avLst/>
          </a:prstGeom>
          <a:noFill/>
          <a:ln/>
        </p:spPr>
        <p:txBody>
          <a:bodyPr wrap="square" lIns="0" tIns="0" rIns="0" bIns="0" rtlCol="0" anchor="ctr">
            <a:normAutofit fontScale="92500" lnSpcReduction="20000"/>
          </a:bodyPr>
          <a:lstStyle/>
          <a:p>
            <a:pPr marL="0" indent="0" algn="ctr">
              <a:buNone/>
            </a:pPr>
            <a:r>
              <a:rPr lang="en-US" sz="2000" b="1" dirty="0">
                <a:solidFill>
                  <a:srgbClr val="174738"/>
                </a:solidFill>
              </a:rPr>
              <a:t>Awareness first seems counter-intuitive but can be beneficial. </a:t>
            </a:r>
          </a:p>
          <a:p>
            <a:pPr marL="0" indent="0" algn="ctr">
              <a:buNone/>
            </a:pPr>
            <a:r>
              <a:rPr lang="en-US" sz="2000" b="1" dirty="0">
                <a:solidFill>
                  <a:srgbClr val="174738"/>
                </a:solidFill>
              </a:rPr>
              <a:t>It creates the permission structure for later governance, training, and monitoring.</a:t>
            </a:r>
            <a:endParaRPr lang="en-US" sz="2000" dirty="0">
              <a:solidFill>
                <a:srgbClr val="174738"/>
              </a:solidFill>
            </a:endParaRPr>
          </a:p>
        </p:txBody>
      </p:sp>
      <p:sp>
        <p:nvSpPr>
          <p:cNvPr id="35" name="Freeform 19">
            <a:extLst>
              <a:ext uri="{FF2B5EF4-FFF2-40B4-BE49-F238E27FC236}">
                <a16:creationId xmlns:a16="http://schemas.microsoft.com/office/drawing/2014/main" id="{428C4172-4182-FEC0-0B65-01A621110BA9}"/>
              </a:ext>
              <a:ext uri="{C183D7F6-B498-43B3-948B-1728B52AA6E4}">
                <adec:decorative xmlns:adec="http://schemas.microsoft.com/office/drawing/2017/decorative" val="1"/>
              </a:ext>
            </a:extLst>
          </p:cNvPr>
          <p:cNvSpPr/>
          <p:nvPr/>
        </p:nvSpPr>
        <p:spPr>
          <a:xfrm>
            <a:off x="5700878" y="5372761"/>
            <a:ext cx="790244" cy="117549"/>
          </a:xfrm>
          <a:custGeom>
            <a:avLst/>
            <a:gdLst/>
            <a:ahLst/>
            <a:cxnLst/>
            <a:rect l="l" t="t" r="r" b="b"/>
            <a:pathLst>
              <a:path w="1679997" h="249900">
                <a:moveTo>
                  <a:pt x="0" y="0"/>
                </a:moveTo>
                <a:lnTo>
                  <a:pt x="1679998" y="0"/>
                </a:lnTo>
                <a:lnTo>
                  <a:pt x="1679998" y="249900"/>
                </a:lnTo>
                <a:lnTo>
                  <a:pt x="0" y="249900"/>
                </a:lnTo>
                <a:lnTo>
                  <a:pt x="0" y="0"/>
                </a:lnTo>
                <a:close/>
              </a:path>
            </a:pathLst>
          </a:custGeom>
          <a:blipFill>
            <a:blip>
              <a:extLst>
                <a:ext uri="{96DAC541-7B7A-43D3-8B79-37D633B846F1}">
                  <asvg:svgBlip xmlns:asvg="http://schemas.microsoft.com/office/drawing/2016/SVG/main" r:embed="rId3"/>
                </a:ext>
              </a:extLst>
            </a:blip>
            <a:stretch>
              <a:fillRect/>
            </a:stretch>
          </a:blipFill>
          <a:ln>
            <a:noFill/>
          </a:ln>
        </p:spPr>
        <p:txBody>
          <a:bodyPr/>
          <a:lstStyle/>
          <a:p>
            <a:endParaRPr lang="en-US"/>
          </a:p>
        </p:txBody>
      </p:sp>
      <p:sp>
        <p:nvSpPr>
          <p:cNvPr id="36" name="Rectangle 35">
            <a:extLst>
              <a:ext uri="{FF2B5EF4-FFF2-40B4-BE49-F238E27FC236}">
                <a16:creationId xmlns:a16="http://schemas.microsoft.com/office/drawing/2014/main" id="{540B46BB-3CC3-1AAF-FD08-FDCAA2C9DF7D}"/>
              </a:ext>
              <a:ext uri="{C183D7F6-B498-43B3-948B-1728B52AA6E4}">
                <adec:decorative xmlns:adec="http://schemas.microsoft.com/office/drawing/2017/decorative" val="1"/>
              </a:ext>
            </a:extLst>
          </p:cNvPr>
          <p:cNvSpPr/>
          <p:nvPr/>
        </p:nvSpPr>
        <p:spPr>
          <a:xfrm>
            <a:off x="0" y="6723"/>
            <a:ext cx="12192000" cy="155448"/>
          </a:xfrm>
          <a:prstGeom prst="rect">
            <a:avLst/>
          </a:prstGeom>
          <a:solidFill>
            <a:srgbClr val="377965"/>
          </a:solidFill>
          <a:ln>
            <a:solidFill>
              <a:srgbClr val="37796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buClrTx/>
            </a:pPr>
            <a:endParaRPr lang="en-US" sz="1200" kern="1200">
              <a:solidFill>
                <a:prstClr val="white"/>
              </a:solidFill>
              <a:latin typeface="Calibri"/>
            </a:endParaRPr>
          </a:p>
        </p:txBody>
      </p:sp>
      <p:sp>
        <p:nvSpPr>
          <p:cNvPr id="34" name="Text 4">
            <a:extLst>
              <a:ext uri="{FF2B5EF4-FFF2-40B4-BE49-F238E27FC236}">
                <a16:creationId xmlns:a16="http://schemas.microsoft.com/office/drawing/2014/main" id="{561255F9-64BA-ED68-99FE-E6126DD927D2}"/>
              </a:ext>
              <a:ext uri="{C183D7F6-B498-43B3-948B-1728B52AA6E4}">
                <adec:decorative xmlns:adec="http://schemas.microsoft.com/office/drawing/2017/decorative" val="0"/>
              </a:ext>
            </a:extLst>
          </p:cNvPr>
          <p:cNvSpPr/>
          <p:nvPr/>
        </p:nvSpPr>
        <p:spPr>
          <a:xfrm>
            <a:off x="1764789" y="6572539"/>
            <a:ext cx="7680960" cy="182880"/>
          </a:xfrm>
          <a:prstGeom prst="rect">
            <a:avLst/>
          </a:prstGeom>
          <a:noFill/>
          <a:ln/>
        </p:spPr>
        <p:txBody>
          <a:bodyPr wrap="square" lIns="0" tIns="0" rIns="0" bIns="0" rtlCol="0" anchor="ctr"/>
          <a:lstStyle/>
          <a:p>
            <a:pPr marL="0" indent="0" algn="ctr">
              <a:buNone/>
            </a:pPr>
            <a:r>
              <a:rPr lang="en-US" sz="1050" dirty="0">
                <a:solidFill>
                  <a:schemeClr val="tx1"/>
                </a:solidFill>
              </a:rPr>
              <a:t>Interagency Accessibility Forum  | Managing Change, Sustaining Accessibility  |  The National Institutes of Health </a:t>
            </a:r>
          </a:p>
        </p:txBody>
      </p:sp>
      <p:sp>
        <p:nvSpPr>
          <p:cNvPr id="7" name="Text 5"/>
          <p:cNvSpPr/>
          <p:nvPr/>
        </p:nvSpPr>
        <p:spPr>
          <a:xfrm>
            <a:off x="11384280" y="6547104"/>
            <a:ext cx="320040" cy="182880"/>
          </a:xfrm>
          <a:prstGeom prst="rect">
            <a:avLst/>
          </a:prstGeom>
          <a:noFill/>
          <a:ln/>
        </p:spPr>
        <p:txBody>
          <a:bodyPr wrap="square" lIns="0" tIns="0" rIns="0" bIns="0" rtlCol="0" anchor="ctr"/>
          <a:lstStyle/>
          <a:p>
            <a:pPr marL="0" indent="0" algn="r">
              <a:buNone/>
            </a:pPr>
            <a:r>
              <a:rPr lang="en-US" sz="750" dirty="0">
                <a:solidFill>
                  <a:srgbClr val="64748B"/>
                </a:solidFill>
              </a:rPr>
              <a:t>7</a:t>
            </a:r>
            <a:endParaRPr lang="en-US" sz="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a:spLocks noGrp="1"/>
          </p:cNvSpPr>
          <p:nvPr>
            <p:ph type="title" idx="4294967295"/>
          </p:nvPr>
        </p:nvSpPr>
        <p:spPr>
          <a:xfrm>
            <a:off x="502920" y="292608"/>
            <a:ext cx="10881360" cy="438912"/>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700" b="1" i="0" u="none" strike="noStrike" kern="0" cap="none" spc="0" normalizeH="0" baseline="0" noProof="0" dirty="0">
                <a:ln>
                  <a:noFill/>
                </a:ln>
                <a:solidFill>
                  <a:srgbClr val="174738"/>
                </a:solidFill>
                <a:effectLst/>
                <a:uLnTx/>
                <a:uFillTx/>
                <a:latin typeface="+mj-lt"/>
                <a:ea typeface="Aptos Display" pitchFamily="34" charset="-122"/>
                <a:cs typeface="Aptos Display" pitchFamily="34" charset="-120"/>
                <a:sym typeface="Arial"/>
              </a:rPr>
              <a:t>Everyone is Responsible</a:t>
            </a:r>
            <a:endParaRPr kumimoji="0" lang="en-US" sz="2700" b="0" i="0" u="none" strike="noStrike" kern="0" cap="none" spc="0" normalizeH="0" baseline="0" noProof="0" dirty="0">
              <a:ln>
                <a:noFill/>
              </a:ln>
              <a:solidFill>
                <a:srgbClr val="174738"/>
              </a:solidFill>
              <a:effectLst/>
              <a:uLnTx/>
              <a:uFillTx/>
              <a:latin typeface="+mj-lt"/>
              <a:ea typeface="Arial"/>
              <a:cs typeface="Arial"/>
              <a:sym typeface="Arial"/>
            </a:endParaRPr>
          </a:p>
        </p:txBody>
      </p:sp>
      <p:sp>
        <p:nvSpPr>
          <p:cNvPr id="3" name="Text 1"/>
          <p:cNvSpPr/>
          <p:nvPr/>
        </p:nvSpPr>
        <p:spPr>
          <a:xfrm>
            <a:off x="530352" y="824842"/>
            <a:ext cx="10515600" cy="292608"/>
          </a:xfrm>
          <a:prstGeom prst="rect">
            <a:avLst/>
          </a:prstGeom>
          <a:noFill/>
          <a:ln/>
        </p:spPr>
        <p:txBody>
          <a:bodyPr wrap="square" lIns="0" tIns="0" rIns="0" bIns="0" rtlCol="0" anchor="ctr"/>
          <a:lstStyle/>
          <a:p>
            <a:pPr marL="0" indent="0">
              <a:buNone/>
            </a:pPr>
            <a:r>
              <a:rPr lang="en-US" sz="2000" i="1" dirty="0">
                <a:solidFill>
                  <a:srgbClr val="174738"/>
                </a:solidFill>
                <a:latin typeface="+mj-lt"/>
              </a:rPr>
              <a:t>The program enables the work, but owners and creators must build it in</a:t>
            </a:r>
          </a:p>
        </p:txBody>
      </p:sp>
      <p:sp>
        <p:nvSpPr>
          <p:cNvPr id="4" name="Shape 2">
            <a:extLst>
              <a:ext uri="{C183D7F6-B498-43B3-948B-1728B52AA6E4}">
                <adec:decorative xmlns:adec="http://schemas.microsoft.com/office/drawing/2017/decorative" val="1"/>
              </a:ext>
            </a:extLst>
          </p:cNvPr>
          <p:cNvSpPr/>
          <p:nvPr/>
        </p:nvSpPr>
        <p:spPr>
          <a:xfrm>
            <a:off x="548640" y="1240715"/>
            <a:ext cx="11155680" cy="0"/>
          </a:xfrm>
          <a:prstGeom prst="line">
            <a:avLst/>
          </a:prstGeom>
          <a:noFill/>
          <a:ln w="12700">
            <a:solidFill>
              <a:srgbClr val="D8DEE9"/>
            </a:solidFill>
            <a:prstDash val="solid"/>
          </a:ln>
        </p:spPr>
        <p:txBody>
          <a:bodyPr/>
          <a:lstStyle/>
          <a:p>
            <a:endParaRPr lang="en-US"/>
          </a:p>
        </p:txBody>
      </p:sp>
      <p:sp>
        <p:nvSpPr>
          <p:cNvPr id="5" name="Shape 3">
            <a:extLst>
              <a:ext uri="{C183D7F6-B498-43B3-948B-1728B52AA6E4}">
                <adec:decorative xmlns:adec="http://schemas.microsoft.com/office/drawing/2017/decorative" val="1"/>
              </a:ext>
            </a:extLst>
          </p:cNvPr>
          <p:cNvSpPr/>
          <p:nvPr/>
        </p:nvSpPr>
        <p:spPr>
          <a:xfrm>
            <a:off x="502920" y="6473952"/>
            <a:ext cx="11155680" cy="0"/>
          </a:xfrm>
          <a:prstGeom prst="line">
            <a:avLst/>
          </a:prstGeom>
          <a:noFill/>
          <a:ln w="12700">
            <a:solidFill>
              <a:srgbClr val="E2E8F0"/>
            </a:solidFill>
            <a:prstDash val="solid"/>
          </a:ln>
        </p:spPr>
        <p:txBody>
          <a:bodyPr/>
          <a:lstStyle/>
          <a:p>
            <a:endParaRPr lang="en-US"/>
          </a:p>
        </p:txBody>
      </p:sp>
      <p:sp>
        <p:nvSpPr>
          <p:cNvPr id="8" name="Shape 6">
            <a:extLst>
              <a:ext uri="{C183D7F6-B498-43B3-948B-1728B52AA6E4}">
                <adec:decorative xmlns:adec="http://schemas.microsoft.com/office/drawing/2017/decorative" val="1"/>
              </a:ext>
            </a:extLst>
          </p:cNvPr>
          <p:cNvSpPr/>
          <p:nvPr/>
        </p:nvSpPr>
        <p:spPr>
          <a:xfrm>
            <a:off x="868680" y="1554480"/>
            <a:ext cx="4846320" cy="3474720"/>
          </a:xfrm>
          <a:prstGeom prst="roundRect">
            <a:avLst>
              <a:gd name="adj" fmla="val 2368"/>
            </a:avLst>
          </a:prstGeom>
          <a:solidFill>
            <a:srgbClr val="FEF4F4"/>
          </a:solidFill>
          <a:ln w="15240">
            <a:solidFill>
              <a:srgbClr val="B94A48"/>
            </a:solidFill>
            <a:prstDash val="solid"/>
          </a:ln>
          <a:effectLst>
            <a:outerShdw blurRad="50800" dist="38100" dir="2700000" algn="tl" rotWithShape="0">
              <a:prstClr val="black">
                <a:alpha val="40000"/>
              </a:prstClr>
            </a:outerShdw>
          </a:effectLst>
        </p:spPr>
        <p:txBody>
          <a:bodyPr/>
          <a:lstStyle/>
          <a:p>
            <a:endParaRPr lang="en-US" dirty="0"/>
          </a:p>
        </p:txBody>
      </p:sp>
      <p:sp>
        <p:nvSpPr>
          <p:cNvPr id="9" name="Text 7"/>
          <p:cNvSpPr/>
          <p:nvPr/>
        </p:nvSpPr>
        <p:spPr>
          <a:xfrm>
            <a:off x="1143000" y="1810512"/>
            <a:ext cx="4297680" cy="274320"/>
          </a:xfrm>
          <a:prstGeom prst="rect">
            <a:avLst/>
          </a:prstGeom>
          <a:noFill/>
          <a:ln/>
        </p:spPr>
        <p:txBody>
          <a:bodyPr wrap="square" lIns="0" tIns="0" rIns="0" bIns="0" rtlCol="0" anchor="ctr"/>
          <a:lstStyle/>
          <a:p>
            <a:pPr marL="0" indent="0">
              <a:buNone/>
            </a:pPr>
            <a:r>
              <a:rPr lang="en-US" sz="2400" b="1" dirty="0">
                <a:solidFill>
                  <a:srgbClr val="B94A48"/>
                </a:solidFill>
              </a:rPr>
              <a:t>Fragile Model</a:t>
            </a:r>
            <a:endParaRPr lang="en-US" sz="2400" dirty="0"/>
          </a:p>
        </p:txBody>
      </p:sp>
      <p:sp>
        <p:nvSpPr>
          <p:cNvPr id="10" name="Text 8"/>
          <p:cNvSpPr/>
          <p:nvPr/>
        </p:nvSpPr>
        <p:spPr>
          <a:xfrm>
            <a:off x="1143000" y="2331720"/>
            <a:ext cx="4297680" cy="2011680"/>
          </a:xfrm>
          <a:prstGeom prst="rect">
            <a:avLst/>
          </a:prstGeom>
          <a:noFill/>
          <a:ln/>
        </p:spPr>
        <p:txBody>
          <a:bodyPr wrap="square" lIns="635" tIns="635" rIns="635" bIns="635" rtlCol="0" anchor="ctr">
            <a:normAutofit/>
          </a:bodyPr>
          <a:lstStyle/>
          <a:p>
            <a:pPr marL="342900" indent="-342900">
              <a:buFont typeface="Arial" panose="020B0604020202020204" pitchFamily="34" charset="0"/>
              <a:buChar char="•"/>
            </a:pPr>
            <a:r>
              <a:rPr lang="en-US" sz="1900" dirty="0">
                <a:solidFill>
                  <a:srgbClr val="0F172A"/>
                </a:solidFill>
              </a:rPr>
              <a:t>508 team as last stop/gate</a:t>
            </a:r>
            <a:endParaRPr lang="en-US" sz="1900" dirty="0"/>
          </a:p>
          <a:p>
            <a:pPr marL="342900" indent="-342900">
              <a:buFont typeface="Arial" panose="020B0604020202020204" pitchFamily="34" charset="0"/>
              <a:buChar char="•"/>
            </a:pPr>
            <a:r>
              <a:rPr lang="en-US" sz="1900" dirty="0">
                <a:solidFill>
                  <a:srgbClr val="0F172A"/>
                </a:solidFill>
              </a:rPr>
              <a:t>Contractor self-review or no review</a:t>
            </a:r>
            <a:endParaRPr lang="en-US" sz="1900" dirty="0"/>
          </a:p>
          <a:p>
            <a:pPr marL="342900" indent="-342900">
              <a:buFont typeface="Arial" panose="020B0604020202020204" pitchFamily="34" charset="0"/>
              <a:buChar char="•"/>
            </a:pPr>
            <a:r>
              <a:rPr lang="en-US" sz="1900" dirty="0">
                <a:solidFill>
                  <a:srgbClr val="0F172A"/>
                </a:solidFill>
              </a:rPr>
              <a:t>Late testing and emergency remediation</a:t>
            </a:r>
            <a:endParaRPr lang="en-US" sz="1900" dirty="0"/>
          </a:p>
          <a:p>
            <a:pPr marL="342900" indent="-342900">
              <a:buFont typeface="Arial" panose="020B0604020202020204" pitchFamily="34" charset="0"/>
              <a:buChar char="•"/>
            </a:pPr>
            <a:r>
              <a:rPr lang="en-US" sz="1900" dirty="0">
                <a:solidFill>
                  <a:srgbClr val="0F172A"/>
                </a:solidFill>
              </a:rPr>
              <a:t>Knowledge held by a few people</a:t>
            </a:r>
            <a:endParaRPr lang="en-US" sz="1900" dirty="0"/>
          </a:p>
        </p:txBody>
      </p:sp>
      <p:sp>
        <p:nvSpPr>
          <p:cNvPr id="14" name="Shape 12" descr="Arrow pointing right to the next box"/>
          <p:cNvSpPr/>
          <p:nvPr/>
        </p:nvSpPr>
        <p:spPr>
          <a:xfrm>
            <a:off x="5833872" y="2880360"/>
            <a:ext cx="438912" cy="438912"/>
          </a:xfrm>
          <a:prstGeom prst="chevron">
            <a:avLst/>
          </a:prstGeom>
          <a:solidFill>
            <a:srgbClr val="174738"/>
          </a:solidFill>
          <a:ln w="12700">
            <a:solidFill>
              <a:srgbClr val="174738"/>
            </a:solidFill>
            <a:prstDash val="solid"/>
          </a:ln>
        </p:spPr>
        <p:txBody>
          <a:bodyPr/>
          <a:lstStyle/>
          <a:p>
            <a:endParaRPr lang="en-US"/>
          </a:p>
        </p:txBody>
      </p:sp>
      <p:sp>
        <p:nvSpPr>
          <p:cNvPr id="11" name="Shape 9">
            <a:extLst>
              <a:ext uri="{C183D7F6-B498-43B3-948B-1728B52AA6E4}">
                <adec:decorative xmlns:adec="http://schemas.microsoft.com/office/drawing/2017/decorative" val="1"/>
              </a:ext>
            </a:extLst>
          </p:cNvPr>
          <p:cNvSpPr/>
          <p:nvPr/>
        </p:nvSpPr>
        <p:spPr>
          <a:xfrm>
            <a:off x="6446520" y="1554480"/>
            <a:ext cx="4846320" cy="3474720"/>
          </a:xfrm>
          <a:prstGeom prst="roundRect">
            <a:avLst>
              <a:gd name="adj" fmla="val 2368"/>
            </a:avLst>
          </a:prstGeom>
          <a:solidFill>
            <a:srgbClr val="F3FBFA"/>
          </a:solidFill>
          <a:ln w="15240">
            <a:solidFill>
              <a:srgbClr val="174738"/>
            </a:solidFill>
            <a:prstDash val="solid"/>
          </a:ln>
          <a:effectLst>
            <a:outerShdw blurRad="50800" dist="38100" dir="2700000" algn="tl" rotWithShape="0">
              <a:prstClr val="black">
                <a:alpha val="40000"/>
              </a:prstClr>
            </a:outerShdw>
          </a:effectLst>
        </p:spPr>
        <p:txBody>
          <a:bodyPr/>
          <a:lstStyle/>
          <a:p>
            <a:endParaRPr lang="en-US"/>
          </a:p>
        </p:txBody>
      </p:sp>
      <p:sp>
        <p:nvSpPr>
          <p:cNvPr id="12" name="Text 10"/>
          <p:cNvSpPr/>
          <p:nvPr/>
        </p:nvSpPr>
        <p:spPr>
          <a:xfrm>
            <a:off x="6720840" y="1810512"/>
            <a:ext cx="4297680" cy="274320"/>
          </a:xfrm>
          <a:prstGeom prst="rect">
            <a:avLst/>
          </a:prstGeom>
          <a:noFill/>
          <a:ln/>
        </p:spPr>
        <p:txBody>
          <a:bodyPr wrap="square" lIns="0" tIns="0" rIns="0" bIns="0" rtlCol="0" anchor="ctr"/>
          <a:lstStyle/>
          <a:p>
            <a:pPr marL="0" indent="0">
              <a:buNone/>
            </a:pPr>
            <a:r>
              <a:rPr lang="en-US" sz="2400" b="1" dirty="0">
                <a:solidFill>
                  <a:srgbClr val="174738"/>
                </a:solidFill>
              </a:rPr>
              <a:t>Resilient Model</a:t>
            </a:r>
            <a:endParaRPr lang="en-US" sz="2400" dirty="0">
              <a:solidFill>
                <a:srgbClr val="174738"/>
              </a:solidFill>
            </a:endParaRPr>
          </a:p>
        </p:txBody>
      </p:sp>
      <p:sp>
        <p:nvSpPr>
          <p:cNvPr id="13" name="Text 11"/>
          <p:cNvSpPr/>
          <p:nvPr/>
        </p:nvSpPr>
        <p:spPr>
          <a:xfrm>
            <a:off x="6720840" y="2331720"/>
            <a:ext cx="4297680" cy="2148840"/>
          </a:xfrm>
          <a:prstGeom prst="rect">
            <a:avLst/>
          </a:prstGeom>
          <a:noFill/>
          <a:ln/>
        </p:spPr>
        <p:txBody>
          <a:bodyPr wrap="square" lIns="635" tIns="635" rIns="635" bIns="635" rtlCol="0" anchor="ctr">
            <a:normAutofit fontScale="92500" lnSpcReduction="10000"/>
          </a:bodyPr>
          <a:lstStyle/>
          <a:p>
            <a:pPr marL="342900" indent="-342900">
              <a:buFont typeface="Arial" panose="020B0604020202020204" pitchFamily="34" charset="0"/>
              <a:buChar char="•"/>
            </a:pPr>
            <a:r>
              <a:rPr lang="en-US" sz="2000" dirty="0">
                <a:solidFill>
                  <a:srgbClr val="0F172A"/>
                </a:solidFill>
              </a:rPr>
              <a:t>Content creators and IT owners understand their role</a:t>
            </a:r>
            <a:endParaRPr lang="en-US" sz="2000" dirty="0"/>
          </a:p>
          <a:p>
            <a:pPr marL="342900" indent="-342900">
              <a:buFont typeface="Arial" panose="020B0604020202020204" pitchFamily="34" charset="0"/>
              <a:buChar char="•"/>
            </a:pPr>
            <a:r>
              <a:rPr lang="en-US" sz="2000" dirty="0">
                <a:solidFill>
                  <a:srgbClr val="0F172A"/>
                </a:solidFill>
              </a:rPr>
              <a:t>508 support embedded in planning and design</a:t>
            </a:r>
            <a:endParaRPr lang="en-US" sz="2000" dirty="0"/>
          </a:p>
          <a:p>
            <a:pPr marL="342900" indent="-342900">
              <a:buFont typeface="Arial" panose="020B0604020202020204" pitchFamily="34" charset="0"/>
              <a:buChar char="•"/>
            </a:pPr>
            <a:r>
              <a:rPr lang="en-US" sz="2000" dirty="0">
                <a:solidFill>
                  <a:srgbClr val="0F172A"/>
                </a:solidFill>
              </a:rPr>
              <a:t>Testing validates, not discovers, the basics</a:t>
            </a:r>
            <a:endParaRPr lang="en-US" sz="2000" dirty="0"/>
          </a:p>
          <a:p>
            <a:pPr marL="342900" indent="-342900">
              <a:buFont typeface="Arial" panose="020B0604020202020204" pitchFamily="34" charset="0"/>
              <a:buChar char="•"/>
            </a:pPr>
            <a:r>
              <a:rPr lang="en-US" sz="2000" dirty="0">
                <a:solidFill>
                  <a:srgbClr val="0F172A"/>
                </a:solidFill>
              </a:rPr>
              <a:t>Program knowledge is documented and repeatable</a:t>
            </a:r>
            <a:endParaRPr lang="en-US" sz="2000" dirty="0"/>
          </a:p>
        </p:txBody>
      </p:sp>
      <p:sp>
        <p:nvSpPr>
          <p:cNvPr id="17" name="Rectangle 16">
            <a:extLst>
              <a:ext uri="{FF2B5EF4-FFF2-40B4-BE49-F238E27FC236}">
                <a16:creationId xmlns:a16="http://schemas.microsoft.com/office/drawing/2014/main" id="{5EDD3742-CA61-3B7C-45F4-4220ECB595CD}"/>
              </a:ext>
              <a:ext uri="{C183D7F6-B498-43B3-948B-1728B52AA6E4}">
                <adec:decorative xmlns:adec="http://schemas.microsoft.com/office/drawing/2017/decorative" val="1"/>
              </a:ext>
            </a:extLst>
          </p:cNvPr>
          <p:cNvSpPr/>
          <p:nvPr/>
        </p:nvSpPr>
        <p:spPr>
          <a:xfrm>
            <a:off x="0" y="6723"/>
            <a:ext cx="12192000" cy="155448"/>
          </a:xfrm>
          <a:prstGeom prst="rect">
            <a:avLst/>
          </a:prstGeom>
          <a:solidFill>
            <a:srgbClr val="377965"/>
          </a:solidFill>
          <a:ln>
            <a:solidFill>
              <a:srgbClr val="37796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buClrTx/>
            </a:pPr>
            <a:endParaRPr lang="en-US" sz="1200" kern="1200">
              <a:solidFill>
                <a:prstClr val="white"/>
              </a:solidFill>
              <a:latin typeface="Calibri"/>
            </a:endParaRPr>
          </a:p>
        </p:txBody>
      </p:sp>
      <p:sp>
        <p:nvSpPr>
          <p:cNvPr id="15" name="Text 4">
            <a:extLst>
              <a:ext uri="{FF2B5EF4-FFF2-40B4-BE49-F238E27FC236}">
                <a16:creationId xmlns:a16="http://schemas.microsoft.com/office/drawing/2014/main" id="{988E7D1C-D0B4-B69C-5122-0EBA68981B73}"/>
              </a:ext>
              <a:ext uri="{C183D7F6-B498-43B3-948B-1728B52AA6E4}">
                <adec:decorative xmlns:adec="http://schemas.microsoft.com/office/drawing/2017/decorative" val="0"/>
              </a:ext>
            </a:extLst>
          </p:cNvPr>
          <p:cNvSpPr/>
          <p:nvPr/>
        </p:nvSpPr>
        <p:spPr>
          <a:xfrm>
            <a:off x="1764789" y="6572539"/>
            <a:ext cx="7680960" cy="182880"/>
          </a:xfrm>
          <a:prstGeom prst="rect">
            <a:avLst/>
          </a:prstGeom>
          <a:noFill/>
          <a:ln/>
        </p:spPr>
        <p:txBody>
          <a:bodyPr wrap="square" lIns="0" tIns="0" rIns="0" bIns="0" rtlCol="0" anchor="ctr"/>
          <a:lstStyle/>
          <a:p>
            <a:pPr marL="0" indent="0" algn="ctr">
              <a:buNone/>
            </a:pPr>
            <a:r>
              <a:rPr lang="en-US" sz="1050" dirty="0">
                <a:solidFill>
                  <a:schemeClr val="tx1"/>
                </a:solidFill>
              </a:rPr>
              <a:t>Interagency Accessibility Forum  | Managing Change, Sustaining Accessibility  |  The National Institutes of Health </a:t>
            </a:r>
          </a:p>
        </p:txBody>
      </p:sp>
      <p:sp>
        <p:nvSpPr>
          <p:cNvPr id="7" name="Text 5"/>
          <p:cNvSpPr/>
          <p:nvPr/>
        </p:nvSpPr>
        <p:spPr>
          <a:xfrm>
            <a:off x="11384280" y="6547104"/>
            <a:ext cx="320040" cy="182880"/>
          </a:xfrm>
          <a:prstGeom prst="rect">
            <a:avLst/>
          </a:prstGeom>
          <a:noFill/>
          <a:ln/>
        </p:spPr>
        <p:txBody>
          <a:bodyPr wrap="square" lIns="0" tIns="0" rIns="0" bIns="0" rtlCol="0" anchor="ctr"/>
          <a:lstStyle/>
          <a:p>
            <a:pPr marL="0" indent="0" algn="r">
              <a:buNone/>
            </a:pPr>
            <a:r>
              <a:rPr lang="en-US" sz="750" dirty="0">
                <a:solidFill>
                  <a:srgbClr val="64748B"/>
                </a:solidFill>
              </a:rPr>
              <a:t>8</a:t>
            </a:r>
            <a:endParaRPr lang="en-US" sz="7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a:spLocks noGrp="1"/>
          </p:cNvSpPr>
          <p:nvPr>
            <p:ph type="title" idx="4294967295"/>
          </p:nvPr>
        </p:nvSpPr>
        <p:spPr>
          <a:xfrm>
            <a:off x="502920" y="292608"/>
            <a:ext cx="10881360" cy="438912"/>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700" b="1" i="0" u="none" strike="noStrike" kern="0" cap="none" spc="0" normalizeH="0" baseline="0" noProof="0" dirty="0">
                <a:ln>
                  <a:noFill/>
                </a:ln>
                <a:solidFill>
                  <a:srgbClr val="174738"/>
                </a:solidFill>
                <a:effectLst/>
                <a:uLnTx/>
                <a:uFillTx/>
                <a:latin typeface="+mj-lt"/>
                <a:ea typeface="Aptos Display" pitchFamily="34" charset="-122"/>
                <a:cs typeface="Aptos Display" pitchFamily="34" charset="-120"/>
                <a:sym typeface="Arial"/>
              </a:rPr>
              <a:t>The Old Way: Accessibility at the End</a:t>
            </a:r>
            <a:endParaRPr kumimoji="0" lang="en-US" sz="2700" b="0" i="0" u="none" strike="noStrike" kern="0" cap="none" spc="0" normalizeH="0" baseline="0" noProof="0" dirty="0">
              <a:ln>
                <a:noFill/>
              </a:ln>
              <a:solidFill>
                <a:srgbClr val="174738"/>
              </a:solidFill>
              <a:effectLst/>
              <a:uLnTx/>
              <a:uFillTx/>
              <a:latin typeface="+mj-lt"/>
              <a:ea typeface="Arial"/>
              <a:cs typeface="Arial"/>
              <a:sym typeface="Arial"/>
            </a:endParaRPr>
          </a:p>
        </p:txBody>
      </p:sp>
      <p:sp>
        <p:nvSpPr>
          <p:cNvPr id="3" name="Text 1"/>
          <p:cNvSpPr/>
          <p:nvPr/>
        </p:nvSpPr>
        <p:spPr>
          <a:xfrm>
            <a:off x="530352" y="804672"/>
            <a:ext cx="10515600" cy="292608"/>
          </a:xfrm>
          <a:prstGeom prst="rect">
            <a:avLst/>
          </a:prstGeom>
          <a:noFill/>
          <a:ln/>
        </p:spPr>
        <p:txBody>
          <a:bodyPr wrap="square" lIns="0" tIns="0" rIns="0" bIns="0" rtlCol="0" anchor="ctr"/>
          <a:lstStyle/>
          <a:p>
            <a:pPr marL="0" indent="0">
              <a:buNone/>
            </a:pPr>
            <a:r>
              <a:rPr lang="en-US" sz="2000" i="1" dirty="0">
                <a:solidFill>
                  <a:srgbClr val="174738"/>
                </a:solidFill>
                <a:latin typeface="+mj-lt"/>
              </a:rPr>
              <a:t>Late review turns a preventable issue into a change-management problem</a:t>
            </a:r>
          </a:p>
        </p:txBody>
      </p:sp>
      <p:sp>
        <p:nvSpPr>
          <p:cNvPr id="4" name="Shape 2">
            <a:extLst>
              <a:ext uri="{C183D7F6-B498-43B3-948B-1728B52AA6E4}">
                <adec:decorative xmlns:adec="http://schemas.microsoft.com/office/drawing/2017/decorative" val="1"/>
              </a:ext>
            </a:extLst>
          </p:cNvPr>
          <p:cNvSpPr/>
          <p:nvPr/>
        </p:nvSpPr>
        <p:spPr>
          <a:xfrm>
            <a:off x="502920" y="1143000"/>
            <a:ext cx="11155680" cy="0"/>
          </a:xfrm>
          <a:prstGeom prst="line">
            <a:avLst/>
          </a:prstGeom>
          <a:noFill/>
          <a:ln w="12700">
            <a:solidFill>
              <a:srgbClr val="D8DEE9"/>
            </a:solidFill>
            <a:prstDash val="solid"/>
          </a:ln>
        </p:spPr>
        <p:txBody>
          <a:bodyPr/>
          <a:lstStyle/>
          <a:p>
            <a:endParaRPr lang="en-US"/>
          </a:p>
        </p:txBody>
      </p:sp>
      <p:sp>
        <p:nvSpPr>
          <p:cNvPr id="8" name="Shape 6">
            <a:extLst>
              <a:ext uri="{C183D7F6-B498-43B3-948B-1728B52AA6E4}">
                <adec:decorative xmlns:adec="http://schemas.microsoft.com/office/drawing/2017/decorative" val="1"/>
              </a:ext>
            </a:extLst>
          </p:cNvPr>
          <p:cNvSpPr/>
          <p:nvPr/>
        </p:nvSpPr>
        <p:spPr>
          <a:xfrm>
            <a:off x="777240" y="2148840"/>
            <a:ext cx="1481328" cy="713232"/>
          </a:xfrm>
          <a:prstGeom prst="roundRect">
            <a:avLst>
              <a:gd name="adj" fmla="val 7692"/>
            </a:avLst>
          </a:prstGeom>
          <a:solidFill>
            <a:srgbClr val="F5F7FA"/>
          </a:solidFill>
          <a:ln w="15240">
            <a:solidFill>
              <a:srgbClr val="D8DEE9"/>
            </a:solidFill>
            <a:prstDash val="solid"/>
          </a:ln>
        </p:spPr>
        <p:txBody>
          <a:bodyPr/>
          <a:lstStyle/>
          <a:p>
            <a:endParaRPr lang="en-US"/>
          </a:p>
        </p:txBody>
      </p:sp>
      <p:sp>
        <p:nvSpPr>
          <p:cNvPr id="9" name="Text 7"/>
          <p:cNvSpPr/>
          <p:nvPr/>
        </p:nvSpPr>
        <p:spPr>
          <a:xfrm>
            <a:off x="868680" y="2404336"/>
            <a:ext cx="1298448" cy="182880"/>
          </a:xfrm>
          <a:prstGeom prst="rect">
            <a:avLst/>
          </a:prstGeom>
          <a:noFill/>
          <a:ln/>
        </p:spPr>
        <p:txBody>
          <a:bodyPr wrap="square" lIns="0" tIns="0" rIns="0" bIns="0" rtlCol="0" anchor="ctr"/>
          <a:lstStyle/>
          <a:p>
            <a:pPr marL="0" indent="0" algn="ctr">
              <a:buNone/>
            </a:pPr>
            <a:r>
              <a:rPr lang="en-US" b="1" dirty="0">
                <a:solidFill>
                  <a:srgbClr val="0F172A"/>
                </a:solidFill>
              </a:rPr>
              <a:t>Idea</a:t>
            </a:r>
            <a:endParaRPr lang="en-US" dirty="0"/>
          </a:p>
        </p:txBody>
      </p:sp>
      <p:sp>
        <p:nvSpPr>
          <p:cNvPr id="10" name="Shape 8" descr="Arrow pointing right to the next box"/>
          <p:cNvSpPr/>
          <p:nvPr/>
        </p:nvSpPr>
        <p:spPr>
          <a:xfrm>
            <a:off x="2331720" y="2350008"/>
            <a:ext cx="320040" cy="320040"/>
          </a:xfrm>
          <a:prstGeom prst="chevron">
            <a:avLst/>
          </a:prstGeom>
          <a:solidFill>
            <a:schemeClr val="tx1">
              <a:lumMod val="65000"/>
              <a:lumOff val="35000"/>
            </a:schemeClr>
          </a:solidFill>
          <a:ln w="12700">
            <a:solidFill>
              <a:srgbClr val="D8DEE9"/>
            </a:solidFill>
            <a:prstDash val="solid"/>
          </a:ln>
        </p:spPr>
        <p:txBody>
          <a:bodyPr/>
          <a:lstStyle/>
          <a:p>
            <a:endParaRPr lang="en-US"/>
          </a:p>
        </p:txBody>
      </p:sp>
      <p:sp>
        <p:nvSpPr>
          <p:cNvPr id="11" name="Shape 9">
            <a:extLst>
              <a:ext uri="{C183D7F6-B498-43B3-948B-1728B52AA6E4}">
                <adec:decorative xmlns:adec="http://schemas.microsoft.com/office/drawing/2017/decorative" val="1"/>
              </a:ext>
            </a:extLst>
          </p:cNvPr>
          <p:cNvSpPr/>
          <p:nvPr/>
        </p:nvSpPr>
        <p:spPr>
          <a:xfrm>
            <a:off x="2651760" y="2148840"/>
            <a:ext cx="1481328" cy="713232"/>
          </a:xfrm>
          <a:prstGeom prst="roundRect">
            <a:avLst>
              <a:gd name="adj" fmla="val 7692"/>
            </a:avLst>
          </a:prstGeom>
          <a:solidFill>
            <a:srgbClr val="F5F7FA"/>
          </a:solidFill>
          <a:ln w="15240">
            <a:solidFill>
              <a:srgbClr val="D8DEE9"/>
            </a:solidFill>
            <a:prstDash val="solid"/>
          </a:ln>
        </p:spPr>
        <p:txBody>
          <a:bodyPr/>
          <a:lstStyle/>
          <a:p>
            <a:endParaRPr lang="en-US"/>
          </a:p>
        </p:txBody>
      </p:sp>
      <p:sp>
        <p:nvSpPr>
          <p:cNvPr id="12" name="Text 10"/>
          <p:cNvSpPr/>
          <p:nvPr/>
        </p:nvSpPr>
        <p:spPr>
          <a:xfrm>
            <a:off x="2724912" y="2146838"/>
            <a:ext cx="1298448" cy="796064"/>
          </a:xfrm>
          <a:prstGeom prst="rect">
            <a:avLst/>
          </a:prstGeom>
          <a:noFill/>
          <a:ln/>
        </p:spPr>
        <p:txBody>
          <a:bodyPr wrap="square" lIns="0" tIns="0" rIns="0" bIns="0" rtlCol="0" anchor="ctr"/>
          <a:lstStyle/>
          <a:p>
            <a:pPr marL="0" indent="0" algn="ctr">
              <a:buNone/>
            </a:pPr>
            <a:r>
              <a:rPr lang="en-US" b="1" dirty="0">
                <a:solidFill>
                  <a:srgbClr val="0F172A"/>
                </a:solidFill>
              </a:rPr>
              <a:t>Requirement Phase</a:t>
            </a:r>
            <a:endParaRPr lang="en-US" dirty="0"/>
          </a:p>
        </p:txBody>
      </p:sp>
      <p:sp>
        <p:nvSpPr>
          <p:cNvPr id="13" name="Shape 11" descr="Arrow pointing right to the next box"/>
          <p:cNvSpPr/>
          <p:nvPr/>
        </p:nvSpPr>
        <p:spPr>
          <a:xfrm>
            <a:off x="4206240" y="2350008"/>
            <a:ext cx="320040" cy="320040"/>
          </a:xfrm>
          <a:prstGeom prst="chevron">
            <a:avLst/>
          </a:prstGeom>
          <a:solidFill>
            <a:schemeClr val="tx1">
              <a:lumMod val="65000"/>
              <a:lumOff val="35000"/>
            </a:schemeClr>
          </a:solidFill>
          <a:ln w="12700">
            <a:solidFill>
              <a:srgbClr val="D8DEE9"/>
            </a:solidFill>
            <a:prstDash val="solid"/>
          </a:ln>
        </p:spPr>
        <p:txBody>
          <a:bodyPr/>
          <a:lstStyle/>
          <a:p>
            <a:endParaRPr lang="en-US"/>
          </a:p>
        </p:txBody>
      </p:sp>
      <p:sp>
        <p:nvSpPr>
          <p:cNvPr id="14" name="Shape 12">
            <a:extLst>
              <a:ext uri="{C183D7F6-B498-43B3-948B-1728B52AA6E4}">
                <adec:decorative xmlns:adec="http://schemas.microsoft.com/office/drawing/2017/decorative" val="1"/>
              </a:ext>
            </a:extLst>
          </p:cNvPr>
          <p:cNvSpPr/>
          <p:nvPr/>
        </p:nvSpPr>
        <p:spPr>
          <a:xfrm>
            <a:off x="4526280" y="2148840"/>
            <a:ext cx="1481328" cy="713232"/>
          </a:xfrm>
          <a:prstGeom prst="roundRect">
            <a:avLst>
              <a:gd name="adj" fmla="val 7692"/>
            </a:avLst>
          </a:prstGeom>
          <a:solidFill>
            <a:srgbClr val="F5F7FA"/>
          </a:solidFill>
          <a:ln w="15240">
            <a:solidFill>
              <a:srgbClr val="D8DEE9"/>
            </a:solidFill>
            <a:prstDash val="solid"/>
          </a:ln>
        </p:spPr>
        <p:txBody>
          <a:bodyPr/>
          <a:lstStyle/>
          <a:p>
            <a:endParaRPr lang="en-US"/>
          </a:p>
        </p:txBody>
      </p:sp>
      <p:sp>
        <p:nvSpPr>
          <p:cNvPr id="15" name="Text 13"/>
          <p:cNvSpPr/>
          <p:nvPr/>
        </p:nvSpPr>
        <p:spPr>
          <a:xfrm>
            <a:off x="4617720" y="2404336"/>
            <a:ext cx="1298448" cy="182880"/>
          </a:xfrm>
          <a:prstGeom prst="rect">
            <a:avLst/>
          </a:prstGeom>
          <a:noFill/>
          <a:ln/>
        </p:spPr>
        <p:txBody>
          <a:bodyPr wrap="square" lIns="0" tIns="0" rIns="0" bIns="0" rtlCol="0" anchor="ctr"/>
          <a:lstStyle/>
          <a:p>
            <a:pPr marL="0" indent="0" algn="ctr">
              <a:buNone/>
            </a:pPr>
            <a:r>
              <a:rPr lang="en-US" b="1" dirty="0">
                <a:solidFill>
                  <a:srgbClr val="0F172A"/>
                </a:solidFill>
              </a:rPr>
              <a:t>Design</a:t>
            </a:r>
            <a:endParaRPr lang="en-US" dirty="0"/>
          </a:p>
        </p:txBody>
      </p:sp>
      <p:sp>
        <p:nvSpPr>
          <p:cNvPr id="16" name="Shape 14" descr="Arrow pointing right to the next box"/>
          <p:cNvSpPr/>
          <p:nvPr/>
        </p:nvSpPr>
        <p:spPr>
          <a:xfrm>
            <a:off x="6080760" y="2350008"/>
            <a:ext cx="320040" cy="320040"/>
          </a:xfrm>
          <a:prstGeom prst="chevron">
            <a:avLst/>
          </a:prstGeom>
          <a:solidFill>
            <a:schemeClr val="tx1">
              <a:lumMod val="65000"/>
              <a:lumOff val="35000"/>
            </a:schemeClr>
          </a:solidFill>
          <a:ln w="12700">
            <a:solidFill>
              <a:srgbClr val="D8DEE9"/>
            </a:solidFill>
            <a:prstDash val="solid"/>
          </a:ln>
        </p:spPr>
        <p:txBody>
          <a:bodyPr/>
          <a:lstStyle/>
          <a:p>
            <a:endParaRPr lang="en-US"/>
          </a:p>
        </p:txBody>
      </p:sp>
      <p:sp>
        <p:nvSpPr>
          <p:cNvPr id="17" name="Shape 15">
            <a:extLst>
              <a:ext uri="{C183D7F6-B498-43B3-948B-1728B52AA6E4}">
                <adec:decorative xmlns:adec="http://schemas.microsoft.com/office/drawing/2017/decorative" val="1"/>
              </a:ext>
            </a:extLst>
          </p:cNvPr>
          <p:cNvSpPr/>
          <p:nvPr/>
        </p:nvSpPr>
        <p:spPr>
          <a:xfrm>
            <a:off x="6400800" y="2148840"/>
            <a:ext cx="1481328" cy="713232"/>
          </a:xfrm>
          <a:prstGeom prst="roundRect">
            <a:avLst>
              <a:gd name="adj" fmla="val 7692"/>
            </a:avLst>
          </a:prstGeom>
          <a:solidFill>
            <a:srgbClr val="F5F7FA"/>
          </a:solidFill>
          <a:ln w="15240">
            <a:solidFill>
              <a:srgbClr val="D8DEE9"/>
            </a:solidFill>
            <a:prstDash val="solid"/>
          </a:ln>
        </p:spPr>
        <p:txBody>
          <a:bodyPr/>
          <a:lstStyle/>
          <a:p>
            <a:endParaRPr lang="en-US"/>
          </a:p>
        </p:txBody>
      </p:sp>
      <p:sp>
        <p:nvSpPr>
          <p:cNvPr id="18" name="Text 16"/>
          <p:cNvSpPr/>
          <p:nvPr/>
        </p:nvSpPr>
        <p:spPr>
          <a:xfrm>
            <a:off x="6492240" y="2404336"/>
            <a:ext cx="1298448" cy="182880"/>
          </a:xfrm>
          <a:prstGeom prst="rect">
            <a:avLst/>
          </a:prstGeom>
          <a:noFill/>
          <a:ln/>
        </p:spPr>
        <p:txBody>
          <a:bodyPr wrap="square" lIns="0" tIns="0" rIns="0" bIns="0" rtlCol="0" anchor="ctr"/>
          <a:lstStyle/>
          <a:p>
            <a:pPr marL="0" indent="0" algn="ctr">
              <a:buNone/>
            </a:pPr>
            <a:r>
              <a:rPr lang="en-US" b="1" dirty="0">
                <a:solidFill>
                  <a:srgbClr val="0F172A"/>
                </a:solidFill>
              </a:rPr>
              <a:t>Build</a:t>
            </a:r>
            <a:endParaRPr lang="en-US" dirty="0"/>
          </a:p>
        </p:txBody>
      </p:sp>
      <p:sp>
        <p:nvSpPr>
          <p:cNvPr id="19" name="Shape 17" descr="Arrow pointing right to the next box"/>
          <p:cNvSpPr/>
          <p:nvPr/>
        </p:nvSpPr>
        <p:spPr>
          <a:xfrm>
            <a:off x="7955280" y="2350008"/>
            <a:ext cx="320040" cy="320040"/>
          </a:xfrm>
          <a:prstGeom prst="chevron">
            <a:avLst/>
          </a:prstGeom>
          <a:solidFill>
            <a:schemeClr val="tx1">
              <a:lumMod val="65000"/>
              <a:lumOff val="35000"/>
            </a:schemeClr>
          </a:solidFill>
          <a:ln w="12700">
            <a:solidFill>
              <a:srgbClr val="D8DEE9"/>
            </a:solidFill>
            <a:prstDash val="solid"/>
          </a:ln>
        </p:spPr>
        <p:txBody>
          <a:bodyPr/>
          <a:lstStyle/>
          <a:p>
            <a:endParaRPr lang="en-US"/>
          </a:p>
        </p:txBody>
      </p:sp>
      <p:sp>
        <p:nvSpPr>
          <p:cNvPr id="20" name="Shape 18">
            <a:extLst>
              <a:ext uri="{C183D7F6-B498-43B3-948B-1728B52AA6E4}">
                <adec:decorative xmlns:adec="http://schemas.microsoft.com/office/drawing/2017/decorative" val="1"/>
              </a:ext>
            </a:extLst>
          </p:cNvPr>
          <p:cNvSpPr/>
          <p:nvPr/>
        </p:nvSpPr>
        <p:spPr>
          <a:xfrm>
            <a:off x="8275320" y="2148840"/>
            <a:ext cx="1481328" cy="713232"/>
          </a:xfrm>
          <a:prstGeom prst="roundRect">
            <a:avLst>
              <a:gd name="adj" fmla="val 7692"/>
            </a:avLst>
          </a:prstGeom>
          <a:solidFill>
            <a:srgbClr val="FFF3E4"/>
          </a:solidFill>
          <a:ln w="15240">
            <a:solidFill>
              <a:srgbClr val="F4A261"/>
            </a:solidFill>
            <a:prstDash val="solid"/>
          </a:ln>
        </p:spPr>
        <p:txBody>
          <a:bodyPr/>
          <a:lstStyle/>
          <a:p>
            <a:endParaRPr lang="en-US"/>
          </a:p>
        </p:txBody>
      </p:sp>
      <p:sp>
        <p:nvSpPr>
          <p:cNvPr id="21" name="Text 19"/>
          <p:cNvSpPr/>
          <p:nvPr/>
        </p:nvSpPr>
        <p:spPr>
          <a:xfrm>
            <a:off x="8366760" y="2404336"/>
            <a:ext cx="1298448" cy="182880"/>
          </a:xfrm>
          <a:prstGeom prst="rect">
            <a:avLst/>
          </a:prstGeom>
          <a:noFill/>
          <a:ln/>
        </p:spPr>
        <p:txBody>
          <a:bodyPr wrap="square" lIns="0" tIns="0" rIns="0" bIns="0" rtlCol="0" anchor="ctr"/>
          <a:lstStyle/>
          <a:p>
            <a:pPr marL="0" indent="0" algn="ctr">
              <a:buNone/>
            </a:pPr>
            <a:r>
              <a:rPr lang="en-US" b="1" dirty="0">
                <a:solidFill>
                  <a:srgbClr val="0F172A"/>
                </a:solidFill>
              </a:rPr>
              <a:t>Launch Review</a:t>
            </a:r>
            <a:endParaRPr lang="en-US" dirty="0"/>
          </a:p>
        </p:txBody>
      </p:sp>
      <p:sp>
        <p:nvSpPr>
          <p:cNvPr id="22" name="Shape 20" descr="Arrow pointing right to the next box"/>
          <p:cNvSpPr/>
          <p:nvPr/>
        </p:nvSpPr>
        <p:spPr>
          <a:xfrm>
            <a:off x="9829800" y="2350008"/>
            <a:ext cx="320040" cy="320040"/>
          </a:xfrm>
          <a:prstGeom prst="chevron">
            <a:avLst/>
          </a:prstGeom>
          <a:solidFill>
            <a:schemeClr val="tx1">
              <a:lumMod val="65000"/>
              <a:lumOff val="35000"/>
            </a:schemeClr>
          </a:solidFill>
          <a:ln w="12700">
            <a:solidFill>
              <a:srgbClr val="D8DEE9"/>
            </a:solidFill>
            <a:prstDash val="solid"/>
          </a:ln>
        </p:spPr>
        <p:txBody>
          <a:bodyPr/>
          <a:lstStyle/>
          <a:p>
            <a:endParaRPr lang="en-US"/>
          </a:p>
        </p:txBody>
      </p:sp>
      <p:sp>
        <p:nvSpPr>
          <p:cNvPr id="23" name="Shape 21">
            <a:extLst>
              <a:ext uri="{C183D7F6-B498-43B3-948B-1728B52AA6E4}">
                <adec:decorative xmlns:adec="http://schemas.microsoft.com/office/drawing/2017/decorative" val="1"/>
              </a:ext>
            </a:extLst>
          </p:cNvPr>
          <p:cNvSpPr/>
          <p:nvPr/>
        </p:nvSpPr>
        <p:spPr>
          <a:xfrm>
            <a:off x="10149840" y="2148840"/>
            <a:ext cx="1481328" cy="713232"/>
          </a:xfrm>
          <a:prstGeom prst="roundRect">
            <a:avLst>
              <a:gd name="adj" fmla="val 7692"/>
            </a:avLst>
          </a:prstGeom>
          <a:solidFill>
            <a:srgbClr val="FDE2E1"/>
          </a:solidFill>
          <a:ln w="15240">
            <a:solidFill>
              <a:srgbClr val="B94A48"/>
            </a:solidFill>
            <a:prstDash val="solid"/>
          </a:ln>
        </p:spPr>
        <p:txBody>
          <a:bodyPr/>
          <a:lstStyle/>
          <a:p>
            <a:endParaRPr lang="en-US"/>
          </a:p>
        </p:txBody>
      </p:sp>
      <p:sp>
        <p:nvSpPr>
          <p:cNvPr id="24" name="Text 22"/>
          <p:cNvSpPr/>
          <p:nvPr/>
        </p:nvSpPr>
        <p:spPr>
          <a:xfrm>
            <a:off x="10241280" y="2404336"/>
            <a:ext cx="1298448" cy="182880"/>
          </a:xfrm>
          <a:prstGeom prst="rect">
            <a:avLst/>
          </a:prstGeom>
          <a:noFill/>
          <a:ln/>
        </p:spPr>
        <p:txBody>
          <a:bodyPr wrap="square" lIns="0" tIns="0" rIns="0" bIns="0" rtlCol="0" anchor="ctr"/>
          <a:lstStyle/>
          <a:p>
            <a:pPr marL="0" indent="0" algn="ctr">
              <a:buNone/>
            </a:pPr>
            <a:r>
              <a:rPr lang="en-US" b="1" dirty="0">
                <a:solidFill>
                  <a:srgbClr val="0F172A"/>
                </a:solidFill>
              </a:rPr>
              <a:t>Remediate</a:t>
            </a:r>
            <a:endParaRPr lang="en-US" dirty="0"/>
          </a:p>
        </p:txBody>
      </p:sp>
      <p:sp>
        <p:nvSpPr>
          <p:cNvPr id="25" name="Text 23"/>
          <p:cNvSpPr/>
          <p:nvPr/>
        </p:nvSpPr>
        <p:spPr>
          <a:xfrm>
            <a:off x="914400" y="3657600"/>
            <a:ext cx="4937760" cy="320040"/>
          </a:xfrm>
          <a:prstGeom prst="rect">
            <a:avLst/>
          </a:prstGeom>
          <a:noFill/>
          <a:ln/>
        </p:spPr>
        <p:txBody>
          <a:bodyPr wrap="square" lIns="0" tIns="0" rIns="0" bIns="0" rtlCol="0" anchor="ctr"/>
          <a:lstStyle/>
          <a:p>
            <a:pPr marL="0" indent="0">
              <a:buNone/>
            </a:pPr>
            <a:r>
              <a:rPr lang="en-US" sz="1900" b="1" dirty="0">
                <a:solidFill>
                  <a:srgbClr val="174738"/>
                </a:solidFill>
              </a:rPr>
              <a:t>When accessibility shows up late, </a:t>
            </a:r>
          </a:p>
          <a:p>
            <a:pPr marL="0" indent="0">
              <a:buNone/>
            </a:pPr>
            <a:r>
              <a:rPr lang="en-US" sz="1900" b="1" dirty="0">
                <a:solidFill>
                  <a:srgbClr val="174738"/>
                </a:solidFill>
              </a:rPr>
              <a:t>the work changes shape:</a:t>
            </a:r>
            <a:endParaRPr lang="en-US" sz="1900" dirty="0">
              <a:solidFill>
                <a:srgbClr val="174738"/>
              </a:solidFill>
            </a:endParaRPr>
          </a:p>
        </p:txBody>
      </p:sp>
      <p:sp>
        <p:nvSpPr>
          <p:cNvPr id="26" name="Text 24"/>
          <p:cNvSpPr/>
          <p:nvPr/>
        </p:nvSpPr>
        <p:spPr>
          <a:xfrm>
            <a:off x="914400" y="4237708"/>
            <a:ext cx="5029200" cy="1691640"/>
          </a:xfrm>
          <a:prstGeom prst="rect">
            <a:avLst/>
          </a:prstGeom>
          <a:noFill/>
          <a:ln/>
        </p:spPr>
        <p:txBody>
          <a:bodyPr wrap="square" lIns="635" tIns="635" rIns="635" bIns="635" rtlCol="0" anchor="ctr">
            <a:normAutofit lnSpcReduction="10000"/>
          </a:bodyPr>
          <a:lstStyle/>
          <a:p>
            <a:pPr marL="285750" indent="-285750">
              <a:buClr>
                <a:srgbClr val="174738"/>
              </a:buClr>
              <a:buFont typeface="Arial" panose="020B0604020202020204" pitchFamily="34" charset="0"/>
              <a:buChar char="•"/>
            </a:pPr>
            <a:r>
              <a:rPr lang="en-US" sz="2000" dirty="0">
                <a:solidFill>
                  <a:srgbClr val="0F172A"/>
                </a:solidFill>
              </a:rPr>
              <a:t>Costly rework</a:t>
            </a:r>
            <a:endParaRPr lang="en-US" sz="2000" dirty="0"/>
          </a:p>
          <a:p>
            <a:pPr marL="285750" indent="-285750">
              <a:buClr>
                <a:srgbClr val="174738"/>
              </a:buClr>
              <a:buFont typeface="Arial" panose="020B0604020202020204" pitchFamily="34" charset="0"/>
              <a:buChar char="•"/>
            </a:pPr>
            <a:r>
              <a:rPr lang="en-US" sz="2000" dirty="0">
                <a:solidFill>
                  <a:srgbClr val="0F172A"/>
                </a:solidFill>
              </a:rPr>
              <a:t>Delayed delivery</a:t>
            </a:r>
            <a:endParaRPr lang="en-US" sz="2000" dirty="0"/>
          </a:p>
          <a:p>
            <a:pPr marL="285750" indent="-285750">
              <a:buClr>
                <a:srgbClr val="174738"/>
              </a:buClr>
              <a:buFont typeface="Arial" panose="020B0604020202020204" pitchFamily="34" charset="0"/>
              <a:buChar char="•"/>
            </a:pPr>
            <a:r>
              <a:rPr lang="en-US" sz="2000" dirty="0">
                <a:solidFill>
                  <a:srgbClr val="0F172A"/>
                </a:solidFill>
              </a:rPr>
              <a:t>Overly complex applications</a:t>
            </a:r>
            <a:endParaRPr lang="en-US" sz="2000" dirty="0"/>
          </a:p>
          <a:p>
            <a:pPr marL="285750" indent="-285750">
              <a:buClr>
                <a:srgbClr val="174738"/>
              </a:buClr>
              <a:buFont typeface="Arial" panose="020B0604020202020204" pitchFamily="34" charset="0"/>
              <a:buChar char="•"/>
            </a:pPr>
            <a:r>
              <a:rPr lang="en-US" sz="2000" dirty="0">
                <a:solidFill>
                  <a:srgbClr val="0F172A"/>
                </a:solidFill>
              </a:rPr>
              <a:t>Avoidable compliance exposure</a:t>
            </a:r>
            <a:endParaRPr lang="en-US" sz="2000" dirty="0"/>
          </a:p>
          <a:p>
            <a:pPr marL="285750" indent="-285750">
              <a:buClr>
                <a:srgbClr val="174738"/>
              </a:buClr>
              <a:buFont typeface="Arial" panose="020B0604020202020204" pitchFamily="34" charset="0"/>
              <a:buChar char="•"/>
            </a:pPr>
            <a:r>
              <a:rPr lang="en-US" sz="2000" dirty="0">
                <a:solidFill>
                  <a:srgbClr val="0F172A"/>
                </a:solidFill>
              </a:rPr>
              <a:t>Barriers for employees, patients, research communities, and the public</a:t>
            </a:r>
            <a:endParaRPr lang="en-US" sz="2000" dirty="0"/>
          </a:p>
        </p:txBody>
      </p:sp>
      <p:sp>
        <p:nvSpPr>
          <p:cNvPr id="30" name="Shape 25">
            <a:extLst>
              <a:ext uri="{FF2B5EF4-FFF2-40B4-BE49-F238E27FC236}">
                <a16:creationId xmlns:a16="http://schemas.microsoft.com/office/drawing/2014/main" id="{118887D4-2976-362C-E344-690009A9BE9E}"/>
              </a:ext>
              <a:ext uri="{C183D7F6-B498-43B3-948B-1728B52AA6E4}">
                <adec:decorative xmlns:adec="http://schemas.microsoft.com/office/drawing/2017/decorative" val="1"/>
              </a:ext>
            </a:extLst>
          </p:cNvPr>
          <p:cNvSpPr/>
          <p:nvPr/>
        </p:nvSpPr>
        <p:spPr>
          <a:xfrm>
            <a:off x="6745490" y="3574636"/>
            <a:ext cx="4289613" cy="1043751"/>
          </a:xfrm>
          <a:prstGeom prst="roundRect">
            <a:avLst>
              <a:gd name="adj" fmla="val 5161"/>
            </a:avLst>
          </a:prstGeom>
          <a:solidFill>
            <a:srgbClr val="174738"/>
          </a:solidFill>
          <a:ln w="12700">
            <a:solidFill>
              <a:srgbClr val="183A59"/>
            </a:solidFill>
            <a:prstDash val="solid"/>
          </a:ln>
        </p:spPr>
        <p:txBody>
          <a:bodyPr/>
          <a:lstStyle/>
          <a:p>
            <a:endParaRPr lang="en-US"/>
          </a:p>
        </p:txBody>
      </p:sp>
      <p:sp>
        <p:nvSpPr>
          <p:cNvPr id="32" name="Text 27">
            <a:extLst>
              <a:ext uri="{FF2B5EF4-FFF2-40B4-BE49-F238E27FC236}">
                <a16:creationId xmlns:a16="http://schemas.microsoft.com/office/drawing/2014/main" id="{94185C65-214A-624C-8469-F9C726F1A5F8}"/>
              </a:ext>
            </a:extLst>
          </p:cNvPr>
          <p:cNvSpPr/>
          <p:nvPr/>
        </p:nvSpPr>
        <p:spPr>
          <a:xfrm>
            <a:off x="7019811" y="3758314"/>
            <a:ext cx="3749040" cy="576073"/>
          </a:xfrm>
          <a:prstGeom prst="rect">
            <a:avLst/>
          </a:prstGeom>
          <a:noFill/>
          <a:ln/>
        </p:spPr>
        <p:txBody>
          <a:bodyPr wrap="square" lIns="0" tIns="0" rIns="0" bIns="0" rtlCol="0" anchor="ctr">
            <a:noAutofit/>
          </a:bodyPr>
          <a:lstStyle/>
          <a:p>
            <a:pPr marL="0" indent="0" algn="ctr">
              <a:buNone/>
            </a:pPr>
            <a:r>
              <a:rPr lang="en-US" sz="2000" b="1" dirty="0">
                <a:solidFill>
                  <a:srgbClr val="E8F4F1"/>
                </a:solidFill>
              </a:rPr>
              <a:t>Move away from </a:t>
            </a:r>
          </a:p>
          <a:p>
            <a:pPr marL="0" indent="0" algn="ctr">
              <a:buNone/>
            </a:pPr>
            <a:r>
              <a:rPr lang="en-US" sz="2000" b="1" dirty="0">
                <a:solidFill>
                  <a:srgbClr val="E8F4F1"/>
                </a:solidFill>
              </a:rPr>
              <a:t>“Remediation” mentality. </a:t>
            </a:r>
            <a:endParaRPr lang="en-US" sz="2000" dirty="0">
              <a:solidFill>
                <a:srgbClr val="E8F4F1"/>
              </a:solidFill>
            </a:endParaRPr>
          </a:p>
        </p:txBody>
      </p:sp>
      <p:sp>
        <p:nvSpPr>
          <p:cNvPr id="5" name="Shape 3">
            <a:extLst>
              <a:ext uri="{C183D7F6-B498-43B3-948B-1728B52AA6E4}">
                <adec:decorative xmlns:adec="http://schemas.microsoft.com/office/drawing/2017/decorative" val="1"/>
              </a:ext>
            </a:extLst>
          </p:cNvPr>
          <p:cNvSpPr/>
          <p:nvPr/>
        </p:nvSpPr>
        <p:spPr>
          <a:xfrm>
            <a:off x="502920" y="6473952"/>
            <a:ext cx="11155680" cy="0"/>
          </a:xfrm>
          <a:prstGeom prst="line">
            <a:avLst/>
          </a:prstGeom>
          <a:noFill/>
          <a:ln w="12700">
            <a:solidFill>
              <a:srgbClr val="E2E8F0"/>
            </a:solidFill>
            <a:prstDash val="solid"/>
          </a:ln>
        </p:spPr>
        <p:txBody>
          <a:bodyPr/>
          <a:lstStyle/>
          <a:p>
            <a:endParaRPr lang="en-US"/>
          </a:p>
        </p:txBody>
      </p:sp>
      <p:sp>
        <p:nvSpPr>
          <p:cNvPr id="27" name="Text 4">
            <a:extLst>
              <a:ext uri="{FF2B5EF4-FFF2-40B4-BE49-F238E27FC236}">
                <a16:creationId xmlns:a16="http://schemas.microsoft.com/office/drawing/2014/main" id="{3805E405-8319-0B73-117E-3A8B9FB43B41}"/>
              </a:ext>
              <a:ext uri="{C183D7F6-B498-43B3-948B-1728B52AA6E4}">
                <adec:decorative xmlns:adec="http://schemas.microsoft.com/office/drawing/2017/decorative" val="0"/>
              </a:ext>
            </a:extLst>
          </p:cNvPr>
          <p:cNvSpPr/>
          <p:nvPr/>
        </p:nvSpPr>
        <p:spPr>
          <a:xfrm>
            <a:off x="1764789" y="6572539"/>
            <a:ext cx="7680960" cy="182880"/>
          </a:xfrm>
          <a:prstGeom prst="rect">
            <a:avLst/>
          </a:prstGeom>
          <a:noFill/>
          <a:ln/>
        </p:spPr>
        <p:txBody>
          <a:bodyPr wrap="square" lIns="0" tIns="0" rIns="0" bIns="0" rtlCol="0" anchor="ctr"/>
          <a:lstStyle/>
          <a:p>
            <a:pPr marL="0" indent="0" algn="ctr">
              <a:buNone/>
            </a:pPr>
            <a:r>
              <a:rPr lang="en-US" sz="1050" dirty="0">
                <a:solidFill>
                  <a:schemeClr val="tx1"/>
                </a:solidFill>
              </a:rPr>
              <a:t>Interagency Accessibility Forum  | Managing Change, Sustaining Accessibility  |  The National Institutes of Health </a:t>
            </a:r>
          </a:p>
        </p:txBody>
      </p:sp>
      <p:sp>
        <p:nvSpPr>
          <p:cNvPr id="7" name="Text 5"/>
          <p:cNvSpPr/>
          <p:nvPr/>
        </p:nvSpPr>
        <p:spPr>
          <a:xfrm>
            <a:off x="11384280" y="6547104"/>
            <a:ext cx="320040" cy="182880"/>
          </a:xfrm>
          <a:prstGeom prst="rect">
            <a:avLst/>
          </a:prstGeom>
          <a:noFill/>
          <a:ln/>
        </p:spPr>
        <p:txBody>
          <a:bodyPr wrap="square" lIns="0" tIns="0" rIns="0" bIns="0" rtlCol="0" anchor="ctr"/>
          <a:lstStyle/>
          <a:p>
            <a:pPr marL="0" indent="0" algn="r">
              <a:buNone/>
            </a:pPr>
            <a:r>
              <a:rPr lang="en-US" sz="750" dirty="0">
                <a:solidFill>
                  <a:srgbClr val="64748B"/>
                </a:solidFill>
              </a:rPr>
              <a:t>9</a:t>
            </a:r>
            <a:endParaRPr lang="en-US" sz="750" dirty="0"/>
          </a:p>
        </p:txBody>
      </p:sp>
    </p:spTree>
  </p:cSld>
  <p:clrMapOvr>
    <a:masterClrMapping/>
  </p:clrMapOvr>
</p:sld>
</file>

<file path=ppt/theme/theme1.xml><?xml version="1.0" encoding="utf-8"?>
<a:theme xmlns:a="http://schemas.openxmlformats.org/drawingml/2006/main" name="Title Layout">
  <a:themeElements>
    <a:clrScheme name="Custom 3">
      <a:dk1>
        <a:srgbClr val="000000"/>
      </a:dk1>
      <a:lt1>
        <a:srgbClr val="FFFFFF"/>
      </a:lt1>
      <a:dk2>
        <a:srgbClr val="0023A0"/>
      </a:dk2>
      <a:lt2>
        <a:srgbClr val="B2B2B2"/>
      </a:lt2>
      <a:accent1>
        <a:srgbClr val="667BC6"/>
      </a:accent1>
      <a:accent2>
        <a:srgbClr val="B2BDE3"/>
      </a:accent2>
      <a:accent3>
        <a:srgbClr val="FFFFFF"/>
      </a:accent3>
      <a:accent4>
        <a:srgbClr val="000000"/>
      </a:accent4>
      <a:accent5>
        <a:srgbClr val="B8BFDF"/>
      </a:accent5>
      <a:accent6>
        <a:srgbClr val="A1ABCE"/>
      </a:accent6>
      <a:hlink>
        <a:srgbClr val="0432FF"/>
      </a:hlink>
      <a:folHlink>
        <a:srgbClr val="0432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4528</TotalTime>
  <Words>1703</Words>
  <Application>Microsoft Macintosh PowerPoint</Application>
  <PresentationFormat>Widescreen</PresentationFormat>
  <Paragraphs>202</Paragraphs>
  <Slides>12</Slides>
  <Notes>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12</vt:i4>
      </vt:variant>
    </vt:vector>
  </HeadingPairs>
  <TitlesOfParts>
    <vt:vector size="19" baseType="lpstr">
      <vt:lpstr>Aptos</vt:lpstr>
      <vt:lpstr>Arial</vt:lpstr>
      <vt:lpstr>Calibri</vt:lpstr>
      <vt:lpstr>Courier New</vt:lpstr>
      <vt:lpstr>Noto Sans Symbols</vt:lpstr>
      <vt:lpstr>Title Layout</vt:lpstr>
      <vt:lpstr>Office Theme</vt:lpstr>
      <vt:lpstr>Managing Change, Sustaining Accessibility</vt:lpstr>
      <vt:lpstr>Section 508 in a minute</vt:lpstr>
      <vt:lpstr>Change Management and Section 508</vt:lpstr>
      <vt:lpstr>Challenges of Change</vt:lpstr>
      <vt:lpstr>Use the Technology Accessibility Playbook</vt:lpstr>
      <vt:lpstr>When Change happens, Assess the program and the gaps</vt:lpstr>
      <vt:lpstr>Navigate change with a Roadmap</vt:lpstr>
      <vt:lpstr>Everyone is Responsible</vt:lpstr>
      <vt:lpstr>The Old Way: Accessibility at the End</vt:lpstr>
      <vt:lpstr>The Better Way: Accessibility at the Start</vt:lpstr>
      <vt:lpstr>From a Checkpoint to a Culture</vt:lpstr>
      <vt:lpstr>Resources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IAAF 2026 Presentation Template</dc:title>
  <dc:subject/>
  <dc:creator>Riley, Tessa (NIH/OD) [C]</dc:creator>
  <cp:keywords/>
  <dc:description/>
  <cp:lastModifiedBy>MichaelDHorton</cp:lastModifiedBy>
  <cp:revision>34</cp:revision>
  <dcterms:modified xsi:type="dcterms:W3CDTF">2026-05-07T18:21:12Z</dcterms:modified>
  <cp:category/>
</cp:coreProperties>
</file>