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52" r:id="rId5"/>
  </p:sldMasterIdLst>
  <p:notesMasterIdLst>
    <p:notesMasterId r:id="rId17"/>
  </p:notesMasterIdLst>
  <p:sldIdLst>
    <p:sldId id="256" r:id="rId6"/>
    <p:sldId id="356" r:id="rId7"/>
    <p:sldId id="357" r:id="rId8"/>
    <p:sldId id="358" r:id="rId9"/>
    <p:sldId id="365" r:id="rId10"/>
    <p:sldId id="271" r:id="rId11"/>
    <p:sldId id="360" r:id="rId12"/>
    <p:sldId id="361" r:id="rId13"/>
    <p:sldId id="364" r:id="rId14"/>
    <p:sldId id="366" r:id="rId15"/>
    <p:sldId id="367" r:id="rId16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jMI+POWCECE2umM1c8Db0XP2bT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87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09" autoAdjust="0"/>
    <p:restoredTop sz="88983" autoAdjust="0"/>
  </p:normalViewPr>
  <p:slideViewPr>
    <p:cSldViewPr snapToGrid="0">
      <p:cViewPr varScale="1">
        <p:scale>
          <a:sx n="138" d="100"/>
          <a:sy n="138" d="100"/>
        </p:scale>
        <p:origin x="4230" y="1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837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53"/>
    </p:cViewPr>
  </p:sorter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customschemas.google.com/relationships/presentationmetadata" Target="metadata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3" y="3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38" tIns="46570" rIns="93138" bIns="4657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9" y="3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38" tIns="46570" rIns="93138" bIns="4657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38" tIns="46570" rIns="93138" bIns="4657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3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38" tIns="46570" rIns="93138" bIns="4657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38" tIns="46570" rIns="93138" bIns="46570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</a:rPr>
              <a:pPr algn="r">
                <a:buSzPts val="1200"/>
              </a:pPr>
              <a:t>‹#›</a:t>
            </a:fld>
            <a:endParaRPr lang="en-US" sz="12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:notes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spcFirstLastPara="1" wrap="square" lIns="93138" tIns="46570" rIns="93138" bIns="46570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68" name="Google Shape;6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>
          <a:extLst>
            <a:ext uri="{FF2B5EF4-FFF2-40B4-BE49-F238E27FC236}">
              <a16:creationId xmlns:a16="http://schemas.microsoft.com/office/drawing/2014/main" id="{9AD75699-1B7C-1D01-A589-262F00767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:notes">
            <a:extLst>
              <a:ext uri="{FF2B5EF4-FFF2-40B4-BE49-F238E27FC236}">
                <a16:creationId xmlns:a16="http://schemas.microsoft.com/office/drawing/2014/main" id="{51F0AF66-354A-8184-1B7C-63B81A5415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spcFirstLastPara="1" wrap="square" lIns="93138" tIns="46570" rIns="93138" bIns="46570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68" name="Google Shape;68;p1:notes">
            <a:extLst>
              <a:ext uri="{FF2B5EF4-FFF2-40B4-BE49-F238E27FC236}">
                <a16:creationId xmlns:a16="http://schemas.microsoft.com/office/drawing/2014/main" id="{DD24D190-658A-71D9-2319-8A1A72D90C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3253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>
            <a:spLocks noGrp="1"/>
          </p:cNvSpPr>
          <p:nvPr>
            <p:ph type="pic" idx="2"/>
          </p:nvPr>
        </p:nvSpPr>
        <p:spPr>
          <a:xfrm>
            <a:off x="3044791" y="1072642"/>
            <a:ext cx="6102417" cy="1828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Google Shape;13;p4"/>
          <p:cNvSpPr txBox="1">
            <a:spLocks noGrp="1"/>
          </p:cNvSpPr>
          <p:nvPr>
            <p:ph type="title"/>
          </p:nvPr>
        </p:nvSpPr>
        <p:spPr>
          <a:xfrm>
            <a:off x="1523998" y="3223382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4" name="Google Shape;14;p4"/>
          <p:cNvCxnSpPr/>
          <p:nvPr/>
        </p:nvCxnSpPr>
        <p:spPr>
          <a:xfrm>
            <a:off x="5315013" y="4514847"/>
            <a:ext cx="1561974" cy="0"/>
          </a:xfrm>
          <a:prstGeom prst="straightConnector1">
            <a:avLst/>
          </a:prstGeom>
          <a:noFill/>
          <a:ln w="9525" cap="flat" cmpd="sng">
            <a:solidFill>
              <a:srgbClr val="0E877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240086" y="4654423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1_Title and Conte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731520" y="1371600"/>
            <a:ext cx="52120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2"/>
          </p:nvPr>
        </p:nvSpPr>
        <p:spPr>
          <a:xfrm>
            <a:off x="731520" y="1882874"/>
            <a:ext cx="5212080" cy="416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body" idx="3"/>
          </p:nvPr>
        </p:nvSpPr>
        <p:spPr>
          <a:xfrm>
            <a:off x="6230679" y="1371600"/>
            <a:ext cx="5212080" cy="511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body" idx="4"/>
          </p:nvPr>
        </p:nvSpPr>
        <p:spPr>
          <a:xfrm>
            <a:off x="6230679" y="1882873"/>
            <a:ext cx="5212080" cy="4160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10917936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8609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 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7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7"/>
          <p:cNvSpPr txBox="1">
            <a:spLocks noGrp="1"/>
          </p:cNvSpPr>
          <p:nvPr>
            <p:ph type="body" idx="1"/>
          </p:nvPr>
        </p:nvSpPr>
        <p:spPr>
          <a:xfrm>
            <a:off x="731520" y="1188720"/>
            <a:ext cx="10721705" cy="4976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reaker Title Only ">
  <p:cSld name="Breaker Title Only 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508001" y="2305250"/>
            <a:ext cx="11165841" cy="2247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Conten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31519" y="1371600"/>
            <a:ext cx="10716768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Three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731520" y="1371600"/>
            <a:ext cx="338328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2"/>
          </p:nvPr>
        </p:nvSpPr>
        <p:spPr>
          <a:xfrm>
            <a:off x="4400732" y="1371600"/>
            <a:ext cx="338328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3"/>
          </p:nvPr>
        </p:nvSpPr>
        <p:spPr>
          <a:xfrm>
            <a:off x="8064443" y="1371600"/>
            <a:ext cx="3383280" cy="4663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and Three Content with Heading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1"/>
          </p:nvPr>
        </p:nvSpPr>
        <p:spPr>
          <a:xfrm>
            <a:off x="731520" y="1371600"/>
            <a:ext cx="33832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body" idx="2"/>
          </p:nvPr>
        </p:nvSpPr>
        <p:spPr>
          <a:xfrm>
            <a:off x="731520" y="1883664"/>
            <a:ext cx="3383280" cy="416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3"/>
          </p:nvPr>
        </p:nvSpPr>
        <p:spPr>
          <a:xfrm>
            <a:off x="4400732" y="1371600"/>
            <a:ext cx="33832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body" idx="4"/>
          </p:nvPr>
        </p:nvSpPr>
        <p:spPr>
          <a:xfrm>
            <a:off x="4400732" y="1883664"/>
            <a:ext cx="3383280" cy="416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body" idx="5"/>
          </p:nvPr>
        </p:nvSpPr>
        <p:spPr>
          <a:xfrm>
            <a:off x="8064443" y="1371600"/>
            <a:ext cx="3383280" cy="512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6"/>
          </p:nvPr>
        </p:nvSpPr>
        <p:spPr>
          <a:xfrm>
            <a:off x="8064443" y="1883664"/>
            <a:ext cx="3383280" cy="4160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E8775"/>
              </a:buClr>
              <a:buSzPts val="2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reaker Title Only ">
  <p:cSld name="2_Breaker Title Only 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508001" y="2305250"/>
            <a:ext cx="11165841" cy="2247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50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Title 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800" b="1" i="0" u="none" strike="noStrike" cap="none">
                <a:solidFill>
                  <a:srgbClr val="0B3F3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2_Blank and Hidden Tit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>
            <a:spLocks noGrp="1"/>
          </p:cNvSpPr>
          <p:nvPr>
            <p:ph type="sldNum" idx="12"/>
          </p:nvPr>
        </p:nvSpPr>
        <p:spPr>
          <a:xfrm>
            <a:off x="10914323" y="6437376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0" y="0"/>
            <a:ext cx="12192000" cy="182880"/>
          </a:xfrm>
          <a:prstGeom prst="rect">
            <a:avLst/>
          </a:prstGeom>
          <a:solidFill>
            <a:srgbClr val="0E87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0914323" y="6434289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5"/>
          <p:cNvSpPr/>
          <p:nvPr/>
        </p:nvSpPr>
        <p:spPr>
          <a:xfrm>
            <a:off x="0" y="0"/>
            <a:ext cx="12192000" cy="182880"/>
          </a:xfrm>
          <a:prstGeom prst="rect">
            <a:avLst/>
          </a:prstGeom>
          <a:solidFill>
            <a:srgbClr val="0E87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" name="Google Shape;24;p5"/>
          <p:cNvCxnSpPr/>
          <p:nvPr/>
        </p:nvCxnSpPr>
        <p:spPr>
          <a:xfrm>
            <a:off x="1311072" y="6342849"/>
            <a:ext cx="10123894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25;p5"/>
          <p:cNvSpPr/>
          <p:nvPr/>
        </p:nvSpPr>
        <p:spPr>
          <a:xfrm>
            <a:off x="1311072" y="6434289"/>
            <a:ext cx="6412938" cy="177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6197"/>
              </a:buClr>
              <a:buSzPts val="800"/>
              <a:buFont typeface="Arial"/>
              <a:buNone/>
            </a:pPr>
            <a:r>
              <a:rPr lang="en-US" sz="1000" b="1" i="0" u="none" strike="noStrike" cap="none">
                <a:solidFill>
                  <a:srgbClr val="033F3A"/>
                </a:solidFill>
                <a:latin typeface="Arial"/>
                <a:ea typeface="Arial"/>
                <a:cs typeface="Arial"/>
                <a:sym typeface="Arial"/>
              </a:rPr>
              <a:t>Interagency Accessibility Forum (IAAF)</a:t>
            </a:r>
            <a:endParaRPr sz="1000" b="1" i="0" u="none" strike="noStrike" cap="none">
              <a:solidFill>
                <a:srgbClr val="033F3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5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733494" y="6205689"/>
            <a:ext cx="452005" cy="4572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mailto:owen.s.chong@nasa.gov" TargetMode="External"/><Relationship Id="rId4" Type="http://schemas.openxmlformats.org/officeDocument/2006/relationships/hyperlink" Target="mailto:betsy.sirk@nasa.gov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ewp.nasa.gov/documents/Section_508_Guide_111821.pdf" TargetMode="External"/><Relationship Id="rId7" Type="http://schemas.openxmlformats.org/officeDocument/2006/relationships/image" Target="../media/image3.png"/><Relationship Id="rId2" Type="http://schemas.openxmlformats.org/officeDocument/2006/relationships/hyperlink" Target="https://www.section508.gov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itic.org/policy/accessibility/vpat" TargetMode="External"/><Relationship Id="rId5" Type="http://schemas.openxmlformats.org/officeDocument/2006/relationships/hyperlink" Target="https://www.w3.org/TR/WCAG20/" TargetMode="External"/><Relationship Id="rId4" Type="http://schemas.openxmlformats.org/officeDocument/2006/relationships/hyperlink" Target="https://www.access-board.gov/ict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" descr="Interagency Accessibility Forum and logo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67" r="67"/>
          <a:stretch/>
        </p:blipFill>
        <p:spPr>
          <a:xfrm>
            <a:off x="3044791" y="1072642"/>
            <a:ext cx="6102417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"/>
          <p:cNvSpPr txBox="1">
            <a:spLocks noGrp="1"/>
          </p:cNvSpPr>
          <p:nvPr>
            <p:ph type="title"/>
          </p:nvPr>
        </p:nvSpPr>
        <p:spPr>
          <a:xfrm>
            <a:off x="1523998" y="2901442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Navigating Section 508 Exceptions: </a:t>
            </a:r>
            <a:br>
              <a:rPr lang="en-US" dirty="0"/>
            </a:br>
            <a:r>
              <a:rPr lang="en-US" dirty="0"/>
              <a:t>Best Practices</a:t>
            </a:r>
          </a:p>
        </p:txBody>
      </p:sp>
      <p:sp>
        <p:nvSpPr>
          <p:cNvPr id="72" name="Google Shape;72;p1"/>
          <p:cNvSpPr txBox="1">
            <a:spLocks noGrp="1"/>
          </p:cNvSpPr>
          <p:nvPr>
            <p:ph type="body" idx="1"/>
          </p:nvPr>
        </p:nvSpPr>
        <p:spPr>
          <a:xfrm>
            <a:off x="3240085" y="3930142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May 22, 2026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549F98-6B24-9CFA-9579-73369EAB33D2}"/>
              </a:ext>
            </a:extLst>
          </p:cNvPr>
          <p:cNvSpPr txBox="1"/>
          <p:nvPr/>
        </p:nvSpPr>
        <p:spPr>
          <a:xfrm>
            <a:off x="181839" y="4614300"/>
            <a:ext cx="119253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Betsy Sirk</a:t>
            </a:r>
            <a:r>
              <a:rPr lang="en-US" sz="2000" dirty="0"/>
              <a:t>, Director of Digital Accessibility and Strategic Sourcing</a:t>
            </a:r>
          </a:p>
          <a:p>
            <a:r>
              <a:rPr lang="en-US" sz="1800" dirty="0"/>
              <a:t>National Aeronautics and Space Administration (NASA)</a:t>
            </a:r>
          </a:p>
          <a:p>
            <a:r>
              <a:rPr lang="en-US" sz="1800" dirty="0"/>
              <a:t>Email: </a:t>
            </a:r>
            <a:r>
              <a:rPr lang="en-US" sz="1800" dirty="0">
                <a:hlinkClick r:id="rId4"/>
              </a:rPr>
              <a:t>betsy.sirk@nasa.gov</a:t>
            </a:r>
            <a:endParaRPr lang="en-US" sz="1800" dirty="0"/>
          </a:p>
          <a:p>
            <a:endParaRPr lang="en-US" sz="2000" b="1" dirty="0"/>
          </a:p>
          <a:p>
            <a:r>
              <a:rPr lang="en-US" sz="2000" b="1" dirty="0"/>
              <a:t>Owen Chong</a:t>
            </a:r>
            <a:r>
              <a:rPr lang="en-US" sz="2000" dirty="0"/>
              <a:t>, ICT Accessibility Specialist</a:t>
            </a:r>
          </a:p>
          <a:p>
            <a:r>
              <a:rPr lang="en-US" sz="1800" dirty="0"/>
              <a:t>National Aeronautics and Space Administration (NASA) </a:t>
            </a:r>
          </a:p>
          <a:p>
            <a:r>
              <a:rPr lang="en-US" sz="1800" dirty="0"/>
              <a:t>Email: </a:t>
            </a:r>
            <a:r>
              <a:rPr lang="en-US" sz="1800" dirty="0">
                <a:hlinkClick r:id="rId5"/>
              </a:rPr>
              <a:t>owen.s.chong@nasa.gov</a:t>
            </a:r>
            <a:r>
              <a:rPr lang="en-US" sz="1800" dirty="0"/>
              <a:t> </a:t>
            </a:r>
          </a:p>
        </p:txBody>
      </p:sp>
      <p:pic>
        <p:nvPicPr>
          <p:cNvPr id="4" name="Picture 3" descr="NASA logo">
            <a:extLst>
              <a:ext uri="{FF2B5EF4-FFF2-40B4-BE49-F238E27FC236}">
                <a16:creationId xmlns:a16="http://schemas.microsoft.com/office/drawing/2014/main" id="{D9772B34-052A-B556-5C0F-0305119B94D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98345" y="335070"/>
            <a:ext cx="1072989" cy="85351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EFDCA-1466-0F9A-9977-F0344128A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9AEA3F-DFA4-86C2-5D81-E426E3B453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85E109-EF9D-387E-3886-D23B221E4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FDA76-0AD2-B74A-A27A-BE8E4C5BF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4254" y="982585"/>
            <a:ext cx="10716768" cy="4663440"/>
          </a:xfrm>
        </p:spPr>
        <p:txBody>
          <a:bodyPr/>
          <a:lstStyle/>
          <a:p>
            <a:r>
              <a:rPr lang="en-US" sz="2000" dirty="0">
                <a:solidFill>
                  <a:schemeClr val="tx1"/>
                </a:solidFill>
              </a:rPr>
              <a:t>Section508.gov: </a:t>
            </a:r>
            <a:r>
              <a:rPr lang="en-US" sz="20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https://www.section508.gov/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</a:p>
          <a:p>
            <a:r>
              <a:rPr lang="en-US" sz="2000" dirty="0">
                <a:solidFill>
                  <a:schemeClr val="tx1"/>
                </a:solidFill>
              </a:rPr>
              <a:t>Demystifying Section 508 Guide: </a:t>
            </a:r>
            <a:r>
              <a:rPr lang="en-US" sz="20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https://sewp.nasa.gov/documents/Section_508_Guide_111821.pdf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</a:p>
          <a:p>
            <a:r>
              <a:rPr lang="en-US" sz="2000" dirty="0">
                <a:solidFill>
                  <a:schemeClr val="tx1"/>
                </a:solidFill>
              </a:rPr>
              <a:t>Section 508 Technical Standards: </a:t>
            </a:r>
            <a:r>
              <a:rPr lang="en-US" sz="2000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https://www.access-board.gov/ict/</a:t>
            </a:r>
            <a:r>
              <a:rPr lang="en-US" sz="2000" dirty="0">
                <a:solidFill>
                  <a:schemeClr val="tx1"/>
                </a:solidFill>
              </a:rPr>
              <a:t>  </a:t>
            </a:r>
          </a:p>
          <a:p>
            <a:r>
              <a:rPr lang="en-US" sz="2000" dirty="0">
                <a:solidFill>
                  <a:schemeClr val="tx1"/>
                </a:solidFill>
              </a:rPr>
              <a:t>Web Content Accessibility Guidelines (WCAG) 2.0: </a:t>
            </a:r>
            <a:r>
              <a:rPr lang="en-US" sz="2000" dirty="0">
                <a:solidFill>
                  <a:schemeClr val="tx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https://www.w3.org/TR/WCAG20/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r>
              <a:rPr lang="en-US" sz="2000" dirty="0">
                <a:solidFill>
                  <a:schemeClr val="tx1"/>
                </a:solidFill>
              </a:rPr>
              <a:t>Accessibility Conformance Report (ACR) Template / VPAT Version 2.5Rev:</a:t>
            </a:r>
          </a:p>
          <a:p>
            <a:pPr marL="520700" lvl="1" indent="0">
              <a:buNone/>
            </a:pPr>
            <a:r>
              <a:rPr lang="en-US" sz="2000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https://www.itic.org/policy/accessibility/vpat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marL="520700" lvl="1" indent="0">
              <a:buClr>
                <a:srgbClr val="0E8775"/>
              </a:buClr>
              <a:buSzPct val="100000"/>
              <a:buNone/>
            </a:pPr>
            <a:endParaRPr lang="en-US" sz="1400" dirty="0">
              <a:solidFill>
                <a:schemeClr val="tx1"/>
              </a:solidFill>
            </a:endParaRPr>
          </a:p>
        </p:txBody>
      </p:sp>
      <p:pic>
        <p:nvPicPr>
          <p:cNvPr id="7" name="Picture 6" descr="NASA logo">
            <a:extLst>
              <a:ext uri="{FF2B5EF4-FFF2-40B4-BE49-F238E27FC236}">
                <a16:creationId xmlns:a16="http://schemas.microsoft.com/office/drawing/2014/main" id="{50C62B00-B613-38E9-814E-3C7C0AC308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44528" y="396203"/>
            <a:ext cx="1072989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351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>
          <a:extLst>
            <a:ext uri="{FF2B5EF4-FFF2-40B4-BE49-F238E27FC236}">
              <a16:creationId xmlns:a16="http://schemas.microsoft.com/office/drawing/2014/main" id="{4A2C0ECC-C019-DB66-C166-51C718709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">
            <a:extLst>
              <a:ext uri="{FF2B5EF4-FFF2-40B4-BE49-F238E27FC236}">
                <a16:creationId xmlns:a16="http://schemas.microsoft.com/office/drawing/2014/main" id="{991A416A-8713-C038-C063-7220B04296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23998" y="2857500"/>
            <a:ext cx="9144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sz="6000" dirty="0"/>
              <a:t>Questions</a:t>
            </a:r>
          </a:p>
        </p:txBody>
      </p:sp>
      <p:pic>
        <p:nvPicPr>
          <p:cNvPr id="4" name="Picture 3" descr="NASA logo">
            <a:extLst>
              <a:ext uri="{FF2B5EF4-FFF2-40B4-BE49-F238E27FC236}">
                <a16:creationId xmlns:a16="http://schemas.microsoft.com/office/drawing/2014/main" id="{BFE1CBBE-EC62-5F19-2EC3-72E5E1E4E7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8345" y="335070"/>
            <a:ext cx="1072989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07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D478A-45EB-D3C5-31A1-28E00EC65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419C5-F2D6-90D7-7375-8962E3E23B3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288DCA-49B4-CF7B-22BC-A82D60FD2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6FCDE-C811-9BA2-17D9-888AB144CE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Section 508 Overview</a:t>
            </a:r>
          </a:p>
          <a:p>
            <a:r>
              <a:rPr lang="en-US" sz="2000" dirty="0"/>
              <a:t>Importance of Digital Accessibility</a:t>
            </a:r>
          </a:p>
          <a:p>
            <a:r>
              <a:rPr lang="en-US" sz="2000" dirty="0"/>
              <a:t>Acquisition Overview</a:t>
            </a:r>
          </a:p>
          <a:p>
            <a:r>
              <a:rPr lang="en-US" sz="2000" dirty="0"/>
              <a:t>Accessibility Conformance Report</a:t>
            </a:r>
          </a:p>
          <a:p>
            <a:r>
              <a:rPr lang="en-US" sz="2000" dirty="0"/>
              <a:t>Section 508 Exceptions</a:t>
            </a:r>
          </a:p>
          <a:p>
            <a:r>
              <a:rPr lang="en-US" sz="2000" dirty="0"/>
              <a:t>Documenting Section 508 Exceptions</a:t>
            </a:r>
          </a:p>
          <a:p>
            <a:r>
              <a:rPr lang="en-US" sz="2000" dirty="0"/>
              <a:t>Best Practices</a:t>
            </a:r>
          </a:p>
          <a:p>
            <a:r>
              <a:rPr lang="en-US" sz="2000" dirty="0"/>
              <a:t>Resources</a:t>
            </a:r>
          </a:p>
          <a:p>
            <a:endParaRPr lang="en-US" dirty="0"/>
          </a:p>
        </p:txBody>
      </p:sp>
      <p:pic>
        <p:nvPicPr>
          <p:cNvPr id="6" name="Picture 5" descr="NASA logo">
            <a:extLst>
              <a:ext uri="{FF2B5EF4-FFF2-40B4-BE49-F238E27FC236}">
                <a16:creationId xmlns:a16="http://schemas.microsoft.com/office/drawing/2014/main" id="{D26D4A7A-3587-C3F0-580B-84F18E349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4528" y="396203"/>
            <a:ext cx="1072989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28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BA5BD-C11E-AC10-5098-62E9DF34C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901820-C2B1-9511-B898-01612F456FA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EF60A6-AC3D-4CEC-6D7F-B0EDD546E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</p:spPr>
        <p:txBody>
          <a:bodyPr/>
          <a:lstStyle/>
          <a:p>
            <a:r>
              <a:rPr lang="en-US" dirty="0"/>
              <a:t>Section 508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65BCB-AA7E-F310-9B3D-F18CF1EF8A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Section 508 of the Rehabilitation Act requires that Federal Agencies make Information and Communication Technology (ICT) accessible to its employees and the public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Applies to technology that is "procured, developed, maintained, or used" 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Examples of ICT: computers, hardware, software, scientific/specialized equipment, office equipment, telecommunications equipment, websites, videos, electronic documents, official agency communications)</a:t>
            </a:r>
          </a:p>
          <a:p>
            <a:r>
              <a:rPr lang="en-US" sz="2000" dirty="0"/>
              <a:t>Section 508 serves as a bridge between ICT and Assistive Technology (AT)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AT is any item, equipment, or product that helps people improve their functional capabilities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Examples of AT: screen readers, adaptive keyboards, voice recognition software, augmented reality, virtual reality, artificial intelligence, etc.</a:t>
            </a:r>
          </a:p>
          <a:p>
            <a:r>
              <a:rPr lang="en-US" sz="2000" dirty="0"/>
              <a:t>Required for Federal Agencies, but also a best practice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 descr="NASA logo">
            <a:extLst>
              <a:ext uri="{FF2B5EF4-FFF2-40B4-BE49-F238E27FC236}">
                <a16:creationId xmlns:a16="http://schemas.microsoft.com/office/drawing/2014/main" id="{DF3AD99A-006F-D0BD-554D-8DFD0ADF46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4528" y="396203"/>
            <a:ext cx="1072989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3626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426B1-0E58-907D-8290-E46C2F3C2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207090-394A-CC4A-8252-99324060F39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58EF1D-C315-C0C9-E609-2C50367DB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Digital Accessibility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293DA9-3369-E67A-7D89-FF77C88259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Digital Accessibility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Enables workforce efficiency, productivity, and retention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Allows compliance with Federal statutes and regulations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Avoids legal ramifications</a:t>
            </a:r>
          </a:p>
          <a:p>
            <a:r>
              <a:rPr lang="en-US" sz="2000" dirty="0"/>
              <a:t>The “Win-Win” for Industry and Government 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Opens the door for Federal procurements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Expands customer base, including an aging population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Leads to improved usability for all consumers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Catalyst for innovation and breakthrough technologies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Access to global markets with similar regulations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 descr="NASA logo">
            <a:extLst>
              <a:ext uri="{FF2B5EF4-FFF2-40B4-BE49-F238E27FC236}">
                <a16:creationId xmlns:a16="http://schemas.microsoft.com/office/drawing/2014/main" id="{B4820348-CA2E-A303-E570-8DEE3CED6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4528" y="396203"/>
            <a:ext cx="1072989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459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563C6-CA4D-05FB-1F87-26C8FFCF1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D4B002-A6AA-5222-DC4C-330151F7C76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55E7D6-4F4D-E491-9162-C4533AFCF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Acquisition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FE9799-20F6-BAC8-4164-A517CAB52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4254" y="861556"/>
            <a:ext cx="10716768" cy="5479212"/>
          </a:xfrm>
        </p:spPr>
        <p:txBody>
          <a:bodyPr/>
          <a:lstStyle/>
          <a:p>
            <a:r>
              <a:rPr lang="en-US" dirty="0"/>
              <a:t>Federal acquisition processes provide </a:t>
            </a:r>
            <a:r>
              <a:rPr lang="en-US" b="1" dirty="0"/>
              <a:t>key opportunities </a:t>
            </a:r>
            <a:r>
              <a:rPr lang="en-US" dirty="0"/>
              <a:t>to ensure accessible technology is acquired</a:t>
            </a:r>
          </a:p>
          <a:p>
            <a:r>
              <a:rPr lang="en-US" dirty="0"/>
              <a:t>Building accessibility requirements into acquisitions 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What ICT is being procured (Commercial Off The Shelf (COTS) software, custom software development, IT support services, etc.)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How ICT is being procured (Full and Open Competition, Requests for Proposals, Requests for Quotes, Government-Wide Acquisition Contracts or Schedules, Purchase Card,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New Contracts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Include ICT accessibility requirements in Statement of Work or Performance Work Statement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Inform Industry that Government evaluates proposals for Section 508 conformance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Existing Contracts/Commercial-Off-The-Shelf (COTS) ICT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Request an Accessibility Conformance Report (ACR) from Industry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Evaluate ACR for completeness/validity and product accessibility 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Determine applicability of Section 508 Exceptions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Select most accessible ICT that meets mission requirements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One size does not fit all</a:t>
            </a:r>
          </a:p>
          <a:p>
            <a:pPr marL="50800" indent="0" algn="ctr">
              <a:buNone/>
            </a:pPr>
            <a:r>
              <a:rPr lang="en-US" b="1" i="1" dirty="0"/>
              <a:t>Applicability of Exceptions is never determined by Industry - only by Government</a:t>
            </a:r>
          </a:p>
          <a:p>
            <a:endParaRPr lang="en-US" dirty="0"/>
          </a:p>
        </p:txBody>
      </p:sp>
      <p:pic>
        <p:nvPicPr>
          <p:cNvPr id="7" name="Picture 6" descr="NASA logo">
            <a:extLst>
              <a:ext uri="{FF2B5EF4-FFF2-40B4-BE49-F238E27FC236}">
                <a16:creationId xmlns:a16="http://schemas.microsoft.com/office/drawing/2014/main" id="{C36A5443-3700-EA78-8C81-2C1A6F639A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4528" y="396203"/>
            <a:ext cx="1072989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383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1C72E-657F-40FD-705E-A34436DF4AB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A441FE-9296-F518-DAA2-9B2B21C13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548640"/>
            <a:ext cx="10721705" cy="433945"/>
          </a:xfrm>
        </p:spPr>
        <p:txBody>
          <a:bodyPr/>
          <a:lstStyle/>
          <a:p>
            <a:r>
              <a:rPr lang="en-US" dirty="0"/>
              <a:t>Accessibility Conformance Report (ACR)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BC1B1-1842-758E-1E0B-53CAF35E7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520" y="2222358"/>
            <a:ext cx="5212080" cy="403538"/>
          </a:xfrm>
        </p:spPr>
        <p:txBody>
          <a:bodyPr/>
          <a:lstStyle/>
          <a:p>
            <a:r>
              <a:rPr lang="en-US" sz="2000" dirty="0"/>
              <a:t>Acceptable ACR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897C8B-8932-1A75-0FB6-DCB866B664B8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31520" y="2733632"/>
            <a:ext cx="5212080" cy="3278750"/>
          </a:xfrm>
        </p:spPr>
        <p:txBody>
          <a:bodyPr/>
          <a:lstStyle/>
          <a:p>
            <a:r>
              <a:rPr lang="en-US" dirty="0"/>
              <a:t>Indicates that the product “Supports”, “Partially Supports”, or “Does Not Support” each applicable Section 508 Technical Standard</a:t>
            </a:r>
          </a:p>
          <a:p>
            <a:r>
              <a:rPr lang="en-US" dirty="0"/>
              <a:t>Complete and valid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Information provided on product name, version, description, evaluation methods used, contact info, date, etc.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Remarks/explanations provided for standards that are partially supported or not supported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Current (Revised) Section 508 Technical Standards (from 2018) are addressed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6075B2-65DE-AD0E-0430-82410ADB34F9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230679" y="2222358"/>
            <a:ext cx="5212080" cy="402917"/>
          </a:xfrm>
        </p:spPr>
        <p:txBody>
          <a:bodyPr/>
          <a:lstStyle/>
          <a:p>
            <a:r>
              <a:rPr lang="en-US" sz="2000" dirty="0"/>
              <a:t>Unacceptable ACR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97CF538-621E-C2AF-6901-2FA75E94E3C7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6230679" y="2733631"/>
            <a:ext cx="5212080" cy="3278749"/>
          </a:xfrm>
        </p:spPr>
        <p:txBody>
          <a:bodyPr/>
          <a:lstStyle/>
          <a:p>
            <a:r>
              <a:rPr lang="en-US" dirty="0"/>
              <a:t>Incomplete (missing information)</a:t>
            </a:r>
          </a:p>
          <a:p>
            <a:r>
              <a:rPr lang="en-US" dirty="0"/>
              <a:t>Uses old/obsolete standards</a:t>
            </a:r>
          </a:p>
          <a:p>
            <a:r>
              <a:rPr lang="en-US" dirty="0"/>
              <a:t>Appears invalid (e.g. “Supports” for all standards even where not applicable, “Does Not Support” for all standards with no remarks, etc.)</a:t>
            </a:r>
          </a:p>
          <a:p>
            <a:r>
              <a:rPr lang="en-US" dirty="0"/>
              <a:t>Industry claiming an Exception or stating 508 “doesn’t apply” to its product</a:t>
            </a:r>
          </a:p>
          <a:p>
            <a:r>
              <a:rPr lang="en-US" dirty="0"/>
              <a:t>Industry statement that product has not been tested for accessibility</a:t>
            </a:r>
          </a:p>
          <a:p>
            <a:endParaRPr lang="en-US" dirty="0"/>
          </a:p>
        </p:txBody>
      </p:sp>
      <p:pic>
        <p:nvPicPr>
          <p:cNvPr id="10" name="Picture 9" descr="NASA logo">
            <a:extLst>
              <a:ext uri="{FF2B5EF4-FFF2-40B4-BE49-F238E27FC236}">
                <a16:creationId xmlns:a16="http://schemas.microsoft.com/office/drawing/2014/main" id="{6BA24115-B582-1EC2-B6D1-508C4743AF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4528" y="396203"/>
            <a:ext cx="1072989" cy="85351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D679C87-3E52-525A-54D9-2C61124FE75A}"/>
              </a:ext>
            </a:extLst>
          </p:cNvPr>
          <p:cNvSpPr txBox="1"/>
          <p:nvPr/>
        </p:nvSpPr>
        <p:spPr>
          <a:xfrm>
            <a:off x="803511" y="1166108"/>
            <a:ext cx="102029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0E8775"/>
              </a:buClr>
              <a:buSzPct val="156000"/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Document that provides product accessibility information for applicable Section 508 Technical Standards</a:t>
            </a:r>
          </a:p>
          <a:p>
            <a:pPr marL="285750" indent="-285750">
              <a:buClr>
                <a:srgbClr val="0E8775"/>
              </a:buClr>
              <a:buSzPct val="156000"/>
              <a:buFont typeface="Arial" panose="020B0604020202020204" pitchFamily="34" charset="0"/>
              <a:buChar char="•"/>
              <a:defRPr/>
            </a:pPr>
            <a:r>
              <a:rPr lang="en-US" sz="1600" dirty="0"/>
              <a:t>Typically created by developer or third party using the IT Industry Council’s Voluntary Product Accessibility Template (VPAT™) Version 2.x, but any report that addresses standards is acceptable</a:t>
            </a:r>
          </a:p>
        </p:txBody>
      </p:sp>
    </p:spTree>
    <p:extLst>
      <p:ext uri="{BB962C8B-B14F-4D97-AF65-F5344CB8AC3E}">
        <p14:creationId xmlns:p14="http://schemas.microsoft.com/office/powerpoint/2010/main" val="2386241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6852A-41D9-3FBF-8467-2B0007B7E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005D59-9A05-0748-D589-06B8219989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CA1FAD-3787-8D75-19DB-0AF5A6D86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47" y="362397"/>
            <a:ext cx="10721705" cy="433945"/>
          </a:xfrm>
        </p:spPr>
        <p:txBody>
          <a:bodyPr/>
          <a:lstStyle/>
          <a:p>
            <a:r>
              <a:rPr lang="en-US" dirty="0"/>
              <a:t>Section 508 Exceptions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10365D-6884-990B-396D-0310DD201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4254" y="846324"/>
            <a:ext cx="10450069" cy="5562176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Federal government </a:t>
            </a:r>
            <a:r>
              <a:rPr lang="en-US" dirty="0"/>
              <a:t>may apply one of the following Exceptions, based on the circumstances and use case of the ICT</a:t>
            </a:r>
          </a:p>
          <a:p>
            <a:r>
              <a:rPr lang="en-US" dirty="0"/>
              <a:t>General Exceptions: 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E202.2 – Legacy ICT</a:t>
            </a:r>
            <a:r>
              <a:rPr lang="en-US" sz="1600" dirty="0">
                <a:solidFill>
                  <a:schemeClr val="tx1"/>
                </a:solidFill>
              </a:rPr>
              <a:t>: ICT that conformed to the original Section 508 standards and has not been altered on or after January 18, 2018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E202.3 – National Security Systems</a:t>
            </a:r>
            <a:r>
              <a:rPr lang="en-US" sz="1600" dirty="0">
                <a:solidFill>
                  <a:schemeClr val="tx1"/>
                </a:solidFill>
              </a:rPr>
              <a:t>: ICT operated as part of a national security system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E202.4: Federal Contracts</a:t>
            </a:r>
            <a:r>
              <a:rPr lang="en-US" sz="1600" dirty="0">
                <a:solidFill>
                  <a:schemeClr val="tx1"/>
                </a:solidFill>
              </a:rPr>
              <a:t>: ICT acquired by a contractor that is used by contractors only/incidental to a contract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E202.5: ICT Functions Located in Maintenance or Monitoring Spaces</a:t>
            </a:r>
            <a:r>
              <a:rPr lang="en-US" sz="1600" dirty="0">
                <a:solidFill>
                  <a:schemeClr val="tx1"/>
                </a:solidFill>
              </a:rPr>
              <a:t>: ICT operated only by service personnel for maintenance, repair, or occasional monitoring of equipment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Exceptions with additional documentation required: 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E202.6 – Undue Burden</a:t>
            </a:r>
            <a:r>
              <a:rPr lang="en-US" sz="1600" dirty="0">
                <a:solidFill>
                  <a:schemeClr val="tx1"/>
                </a:solidFill>
              </a:rPr>
              <a:t>: Conformance to Section 508 Technical Standards would cause a impose significant difficulty or expense on an Agency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E202.6 – Fundamental Alteration</a:t>
            </a:r>
            <a:r>
              <a:rPr lang="en-US" sz="1600" dirty="0">
                <a:solidFill>
                  <a:schemeClr val="tx1"/>
                </a:solidFill>
              </a:rPr>
              <a:t>: Conformance to Section 508 Technical Standards would result in a fundamental alteration of the ICT in a way that it no longer meets Agency requirements</a:t>
            </a:r>
          </a:p>
          <a:p>
            <a:pPr lvl="1">
              <a:buClr>
                <a:srgbClr val="0E8775"/>
              </a:buClr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tx1"/>
                </a:solidFill>
              </a:rPr>
              <a:t>E202.7 – Best Meets</a:t>
            </a:r>
            <a:r>
              <a:rPr lang="en-US" sz="1600" dirty="0">
                <a:solidFill>
                  <a:schemeClr val="tx1"/>
                </a:solidFill>
              </a:rPr>
              <a:t>: ICT not fully conformant with Section 508 Technical Standards may be procured if more conformant options are </a:t>
            </a:r>
            <a:r>
              <a:rPr lang="en-US" sz="1600" b="1" dirty="0">
                <a:solidFill>
                  <a:schemeClr val="tx1"/>
                </a:solidFill>
              </a:rPr>
              <a:t>not</a:t>
            </a:r>
            <a:r>
              <a:rPr lang="en-US" sz="1600" dirty="0">
                <a:solidFill>
                  <a:schemeClr val="tx1"/>
                </a:solidFill>
              </a:rPr>
              <a:t> commercially available</a:t>
            </a:r>
          </a:p>
        </p:txBody>
      </p:sp>
      <p:pic>
        <p:nvPicPr>
          <p:cNvPr id="7" name="Picture 6" descr="NASA logo">
            <a:extLst>
              <a:ext uri="{FF2B5EF4-FFF2-40B4-BE49-F238E27FC236}">
                <a16:creationId xmlns:a16="http://schemas.microsoft.com/office/drawing/2014/main" id="{B05F472B-3BBE-DF9E-F720-40758DCB3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4528" y="396203"/>
            <a:ext cx="1072989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650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77313-B11B-6FE9-0236-F46CA3829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7778FD-6D3A-E4F5-BD48-EDF2AB33D41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5A84D4-478D-7FCD-15AE-404B41A07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Documenting Section 508 Exceptions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5240B-764F-F9BD-C652-8A8F278DC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4254" y="1050318"/>
            <a:ext cx="10716768" cy="5326775"/>
          </a:xfrm>
        </p:spPr>
        <p:txBody>
          <a:bodyPr/>
          <a:lstStyle/>
          <a:p>
            <a:r>
              <a:rPr lang="en-US" dirty="0"/>
              <a:t>For General Exceptions (Legacy ICT, National Security Systems, Federal Contracts, Maintenance and Monitoring Spaces), document or record in system that a specific Exception was claimed</a:t>
            </a:r>
          </a:p>
          <a:p>
            <a:r>
              <a:rPr lang="en-US" dirty="0"/>
              <a:t>E202.6 – Undue Burden</a:t>
            </a:r>
          </a:p>
          <a:p>
            <a:pPr lvl="1">
              <a:buClr>
                <a:srgbClr val="0E8775"/>
              </a:buClr>
              <a:buSzPct val="144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Responsible Agency official must document an explanation of why and to what extent conformance with Section 508 Technical Standards imposes an undue burden on the agency</a:t>
            </a:r>
          </a:p>
          <a:p>
            <a:r>
              <a:rPr lang="en-US" dirty="0"/>
              <a:t>E202.6 – Fundamental Alteration</a:t>
            </a:r>
          </a:p>
          <a:p>
            <a:pPr lvl="1">
              <a:buClr>
                <a:srgbClr val="0E8775"/>
              </a:buClr>
              <a:buSzPct val="144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Responsible Agency official must document an explanation of how conformance with Section 508 Technical Standards would result in a fundamental alteration in the nature of the ICT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E202.7 – Best Meets</a:t>
            </a:r>
          </a:p>
          <a:p>
            <a:pPr lvl="1">
              <a:buClr>
                <a:srgbClr val="0E8775"/>
              </a:buClr>
              <a:buSzPct val="144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Responsible Agency official must document the non-availability of ICT that fully conforms to the Section 508 Technical Standards, including a description of market research performed and which provisions cannot be met (include ACRs)</a:t>
            </a:r>
          </a:p>
          <a:p>
            <a:pPr lvl="1">
              <a:buClr>
                <a:srgbClr val="0E8775"/>
              </a:buClr>
              <a:buSzPct val="144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Document must include the assertion that the ICT to be procured “best meets” Section 508 Technical Standards while meeting agency requirements</a:t>
            </a:r>
          </a:p>
          <a:p>
            <a:r>
              <a:rPr lang="en-US" dirty="0"/>
              <a:t>Requirement to provide alternate means to access ICT</a:t>
            </a:r>
          </a:p>
          <a:p>
            <a:pPr lvl="1">
              <a:buClr>
                <a:srgbClr val="0E8775"/>
              </a:buClr>
              <a:buSzPct val="186000"/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Documenting an appropriate Exception allows for compliance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with Section 508, but the Federal Government is still responsible for providing equivalent access to required data/information </a:t>
            </a:r>
          </a:p>
        </p:txBody>
      </p:sp>
      <p:pic>
        <p:nvPicPr>
          <p:cNvPr id="7" name="Picture 6" descr="NASA logo">
            <a:extLst>
              <a:ext uri="{FF2B5EF4-FFF2-40B4-BE49-F238E27FC236}">
                <a16:creationId xmlns:a16="http://schemas.microsoft.com/office/drawing/2014/main" id="{89CB8097-C90D-603D-09E5-E73AF5242A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4528" y="396203"/>
            <a:ext cx="1072989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327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66F090-F22D-D4A1-AD35-C0B6904DD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9F8999-BC9B-BD2A-E0DA-C0281D77D33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BA6AC5-36DF-5F7C-EB74-3BE08E1AF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60A834-36BF-8CAA-33A9-3277448FE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4254" y="1126519"/>
            <a:ext cx="10716768" cy="4663440"/>
          </a:xfrm>
        </p:spPr>
        <p:txBody>
          <a:bodyPr/>
          <a:lstStyle/>
          <a:p>
            <a:r>
              <a:rPr lang="en-US" sz="2000" dirty="0"/>
              <a:t>Create or modify existing procurement processes to ensure Section 508 compliance is integrated throughout the acquisition lifecycle</a:t>
            </a:r>
          </a:p>
          <a:p>
            <a:pPr lvl="1">
              <a:buClr>
                <a:srgbClr val="0E8775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Create form/checklist that allows procurer to select Exception</a:t>
            </a:r>
          </a:p>
          <a:p>
            <a:pPr lvl="1">
              <a:buClr>
                <a:srgbClr val="0E8775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Develop templates for Exception justifications</a:t>
            </a:r>
          </a:p>
          <a:p>
            <a:pPr lvl="1">
              <a:buClr>
                <a:srgbClr val="0E8775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Ensure Section 508 compliance information is kept with procurement record, including Exceptions claimed and ACR</a:t>
            </a:r>
          </a:p>
          <a:p>
            <a:r>
              <a:rPr lang="en-US" sz="2000" dirty="0"/>
              <a:t>Always request ACRs from Industry, even when an Exception is claimed</a:t>
            </a:r>
          </a:p>
          <a:p>
            <a:pPr lvl="1">
              <a:buClr>
                <a:srgbClr val="0E8775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Indicates which Section 508 Technical Standards are not met so the Agency may provide alternative access</a:t>
            </a:r>
          </a:p>
          <a:p>
            <a:pPr lvl="1">
              <a:buClr>
                <a:srgbClr val="0E8775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Exception claimed may change or become inapplicable in the future (e.g., ICT initially used only by contractors will be used by Civil Servants)</a:t>
            </a:r>
            <a:endParaRPr lang="en-US" dirty="0"/>
          </a:p>
          <a:p>
            <a:r>
              <a:rPr lang="en-US" sz="2000" dirty="0"/>
              <a:t>Use acquisition vehicles that facilitate obtaining ACRs (e.g., NASA Solutions for Enterprise-Wide Procurement)</a:t>
            </a:r>
          </a:p>
        </p:txBody>
      </p:sp>
      <p:pic>
        <p:nvPicPr>
          <p:cNvPr id="7" name="Picture 6" descr="NASA logo">
            <a:extLst>
              <a:ext uri="{FF2B5EF4-FFF2-40B4-BE49-F238E27FC236}">
                <a16:creationId xmlns:a16="http://schemas.microsoft.com/office/drawing/2014/main" id="{73245F2E-E565-1CC7-3215-5611B12780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4528" y="396203"/>
            <a:ext cx="1072989" cy="85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763049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tent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D1E2BB92CBC144967077C2021A537D" ma:contentTypeVersion="18" ma:contentTypeDescription="Create a new document." ma:contentTypeScope="" ma:versionID="286a68490074fb3675dffc21fac9e808">
  <xsd:schema xmlns:xsd="http://www.w3.org/2001/XMLSchema" xmlns:xs="http://www.w3.org/2001/XMLSchema" xmlns:p="http://schemas.microsoft.com/office/2006/metadata/properties" xmlns:ns1="http://schemas.microsoft.com/sharepoint/v3" xmlns:ns3="c852713b-0caa-4ac0-ba75-048f00e27b76" xmlns:ns4="a3f7648c-ef34-4383-9913-3e4132c38d7f" targetNamespace="http://schemas.microsoft.com/office/2006/metadata/properties" ma:root="true" ma:fieldsID="83e960e7ecead45bee9d9fd770013dae" ns1:_="" ns3:_="" ns4:_="">
    <xsd:import namespace="http://schemas.microsoft.com/sharepoint/v3"/>
    <xsd:import namespace="c852713b-0caa-4ac0-ba75-048f00e27b76"/>
    <xsd:import namespace="a3f7648c-ef34-4383-9913-3e4132c38d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52713b-0caa-4ac0-ba75-048f00e27b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f7648c-ef34-4383-9913-3e4132c38d7f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c852713b-0caa-4ac0-ba75-048f00e27b76" xsi:nil="true"/>
  </documentManagement>
</p:properties>
</file>

<file path=customXml/itemProps1.xml><?xml version="1.0" encoding="utf-8"?>
<ds:datastoreItem xmlns:ds="http://schemas.openxmlformats.org/officeDocument/2006/customXml" ds:itemID="{12CC38AD-EE15-4823-B532-44AC5F4A9B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852713b-0caa-4ac0-ba75-048f00e27b76"/>
    <ds:schemaRef ds:uri="a3f7648c-ef34-4383-9913-3e4132c38d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C28B92F-86DF-4552-AD09-7174F7C06A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8CA371-8261-47FE-BD76-DFB65DA387F9}">
  <ds:schemaRefs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a3f7648c-ef34-4383-9913-3e4132c38d7f"/>
    <ds:schemaRef ds:uri="http://schemas.microsoft.com/office/2006/documentManagement/types"/>
    <ds:schemaRef ds:uri="http://schemas.microsoft.com/office/2006/metadata/properties"/>
    <ds:schemaRef ds:uri="http://purl.org/dc/terms/"/>
    <ds:schemaRef ds:uri="c852713b-0caa-4ac0-ba75-048f00e27b76"/>
    <ds:schemaRef ds:uri="http://schemas.microsoft.com/sharepoint/v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1269</Words>
  <Application>Microsoft Office PowerPoint</Application>
  <PresentationFormat>Widescreen</PresentationFormat>
  <Paragraphs>117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Noto Sans Symbols</vt:lpstr>
      <vt:lpstr>Title Layout</vt:lpstr>
      <vt:lpstr>1_Content Layout</vt:lpstr>
      <vt:lpstr>Navigating Section 508 Exceptions:  Best Practices</vt:lpstr>
      <vt:lpstr>Agenda</vt:lpstr>
      <vt:lpstr>Section 508 Overview</vt:lpstr>
      <vt:lpstr>Importance of Digital Accessibility</vt:lpstr>
      <vt:lpstr>Acquisition Overview</vt:lpstr>
      <vt:lpstr>Accessibility Conformance Report (ACR)</vt:lpstr>
      <vt:lpstr>Section 508 Exceptions</vt:lpstr>
      <vt:lpstr>Documenting Section 508 Exceptions</vt:lpstr>
      <vt:lpstr>Best Practices</vt:lpstr>
      <vt:lpstr>Resources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Navigating Federal Acquisitions: Buying Accessible Tech</dc:title>
  <dc:creator>Michael Horton</dc:creator>
  <cp:lastModifiedBy>Sirk, Betsy (GSFC-LP013)</cp:lastModifiedBy>
  <cp:revision>104</cp:revision>
  <cp:lastPrinted>2026-04-27T17:10:51Z</cp:lastPrinted>
  <dcterms:created xsi:type="dcterms:W3CDTF">2022-08-30T12:32:18Z</dcterms:created>
  <dcterms:modified xsi:type="dcterms:W3CDTF">2026-04-27T18:13:59Z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  <property fmtid="{D5CDD505-2E9C-101B-9397-08002B2CF9AE}" pid="3" name="ContentTypeId">
    <vt:lpwstr>0x0101002BD1E2BB92CBC144967077C2021A537D</vt:lpwstr>
  </property>
</Properties>
</file>