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media/image4.jpg" ContentType="image/jpg"/>
  <Override PartName="/ppt/media/image5.jpg" ContentType="image/jpg"/>
  <Override PartName="/ppt/media/image6.jpg" ContentType="image/jpg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media/image7.jpg" ContentType="image/jpg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  <p:sldMasterId id="2147483660" r:id="rId5"/>
  </p:sldMasterIdLst>
  <p:notesMasterIdLst>
    <p:notesMasterId r:id="rId19"/>
  </p:notesMasterIdLst>
  <p:sldIdLst>
    <p:sldId id="256" r:id="rId6"/>
    <p:sldId id="259" r:id="rId7"/>
    <p:sldId id="260" r:id="rId8"/>
    <p:sldId id="261" r:id="rId9"/>
    <p:sldId id="262" r:id="rId10"/>
    <p:sldId id="263" r:id="rId11"/>
    <p:sldId id="271" r:id="rId12"/>
    <p:sldId id="265" r:id="rId13"/>
    <p:sldId id="266" r:id="rId14"/>
    <p:sldId id="267" r:id="rId15"/>
    <p:sldId id="268" r:id="rId16"/>
    <p:sldId id="270" r:id="rId17"/>
    <p:sldId id="269" r:id="rId18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0C1627-FE45-5DFA-1A28-350D5B48D825}" name="Fleetwood, Matthew CTR (FTA)" initials="F(" userId="S::m.fleetwood.ctr@ad.dot.gov::cb433899-c1c5-4f7b-8d0f-0a78c44f6f53" providerId="AD"/>
  <p188:author id="{57DFEBAC-FCAF-5309-DD14-26E48A20D7DE}" name="Iglesias, Florence (FTA)" initials="IF" userId="S::florence.iglesias@ad.dot.gov::16da6524-ad6a-44b9-ac4d-c30a90572526" providerId="AD"/>
  <p188:author id="{3CF94AF3-F6B8-D08B-BC5D-51AC71DD4CF6}" name="Goldsby, Lattrice (FTA)" initials="LG" userId="S::lattrice.goldsby@ad.dot.gov::621a5918-4ccf-48c1-9a16-a1192ba7c9e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risten Smith-O'Connor - M1ED" initials="" lastIdx="2" clrIdx="0"/>
  <p:cmAuthor id="1" name="Michael Horton - M1ED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65"/>
    <a:srgbClr val="11CAA0"/>
    <a:srgbClr val="009900"/>
    <a:srgbClr val="C3F3C9"/>
    <a:srgbClr val="BDDA52"/>
    <a:srgbClr val="78F13B"/>
    <a:srgbClr val="6D8456"/>
    <a:srgbClr val="0B3F3A"/>
    <a:srgbClr val="465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11"/>
    <p:restoredTop sz="86441"/>
  </p:normalViewPr>
  <p:slideViewPr>
    <p:cSldViewPr snapToGrid="0">
      <p:cViewPr varScale="1">
        <p:scale>
          <a:sx n="111" d="100"/>
          <a:sy n="111" d="100"/>
        </p:scale>
        <p:origin x="248" y="6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346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C7E-694E-8BD7-A649D72BA8BB}"/>
              </c:ext>
            </c:extLst>
          </c:dPt>
          <c:dPt>
            <c:idx val="1"/>
            <c:bubble3D val="0"/>
            <c:spPr>
              <a:solidFill>
                <a:srgbClr val="11CA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7E-694E-8BD7-A649D72BA8BB}"/>
              </c:ext>
            </c:extLst>
          </c:dPt>
          <c:dLbls>
            <c:dLbl>
              <c:idx val="0"/>
              <c:layout>
                <c:manualLayout>
                  <c:x val="0.2839125279646651"/>
                  <c:y val="-6.175221555201557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0" u="none" strike="noStrike" kern="1200" baseline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4CAF934-F61A-6548-BAB0-F6F92F954CA9}" type="CATEGORYNAME">
                      <a:rPr lang="en-US" sz="2400" b="1"/>
                      <a:pPr>
                        <a:defRPr sz="1600"/>
                      </a:pPr>
                      <a:t>[CATEGORY NAME]</a:t>
                    </a:fld>
                    <a:r>
                      <a:rPr lang="en-US" sz="2400" b="1" baseline="0" dirty="0"/>
                      <a:t>, </a:t>
                    </a:r>
                    <a:fld id="{06C1679E-43F4-C440-9A33-B74C8A83C9C7}" type="VALUE">
                      <a:rPr lang="en-US" sz="2400" b="1" baseline="0"/>
                      <a:pPr>
                        <a:defRPr sz="1600"/>
                      </a:pPr>
                      <a:t>[VALUE]</a:t>
                    </a:fld>
                    <a:endParaRPr lang="en-US" sz="2400" b="1" baseline="0" dirty="0"/>
                  </a:p>
                </c:rich>
              </c:tx>
              <c:spPr>
                <a:noFill/>
                <a:ln>
                  <a:solidFill>
                    <a:srgbClr val="003465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ln>
                        <a:noFill/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28432162812907"/>
                      <c:h val="0.280310814098932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C7E-694E-8BD7-A649D72BA8BB}"/>
                </c:ext>
              </c:extLst>
            </c:dLbl>
            <c:dLbl>
              <c:idx val="1"/>
              <c:layout>
                <c:manualLayout>
                  <c:x val="-0.24198168293897171"/>
                  <c:y val="1.207088530835240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0E3CBC6-741A-424A-808F-D96D254DE58B}" type="CATEGORYNAME">
                      <a:rPr lang="en-US" sz="2400" b="1"/>
                      <a:pPr>
                        <a:defRPr sz="2000"/>
                      </a:pPr>
                      <a:t>[CATEGORY NAME]</a:t>
                    </a:fld>
                    <a:r>
                      <a:rPr lang="en-US" sz="2400" b="1" baseline="0" dirty="0"/>
                      <a:t>, </a:t>
                    </a:r>
                    <a:fld id="{41BD10DB-13F2-A44E-8F09-D84AAD88879A}" type="VALUE">
                      <a:rPr lang="en-US" sz="2400" b="1" baseline="0"/>
                      <a:pPr>
                        <a:defRPr sz="2000"/>
                      </a:pPr>
                      <a:t>[VALUE]</a:t>
                    </a:fld>
                    <a:endParaRPr lang="en-US" sz="2400" b="1" baseline="0" dirty="0"/>
                  </a:p>
                </c:rich>
              </c:tx>
              <c:spPr>
                <a:noFill/>
                <a:ln>
                  <a:solidFill>
                    <a:srgbClr val="003465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ln>
                        <a:noFill/>
                      </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7721779808428"/>
                      <c:h val="0.362039590992559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C7E-694E-8BD7-A649D72BA8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ln>
                      <a:noFill/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31750" cap="flat" cmpd="sng" algn="ctr">
                  <a:solidFill>
                    <a:srgbClr val="003465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Automation Rate</c:v>
                </c:pt>
                <c:pt idx="1">
                  <c:v>Manual Review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0.85</c:v>
                </c:pt>
                <c:pt idx="1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7E-694E-8BD7-A649D72BA8BB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  <c:holeSize val="63"/>
      </c:doughnutChart>
      <c:spPr>
        <a:noFill/>
        <a:ln>
          <a:noFill/>
        </a:ln>
        <a:effectLst>
          <a:softEdge rad="0"/>
        </a:effectLst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n>
            <a:noFill/>
          </a:ln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:notes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69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6658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619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0725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9414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6022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6605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2380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3399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2782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7026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>
            <a:spLocks noGrp="1"/>
          </p:cNvSpPr>
          <p:nvPr>
            <p:ph type="pic" idx="2"/>
          </p:nvPr>
        </p:nvSpPr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02569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98" b="1" i="0">
                <a:solidFill>
                  <a:srgbClr val="0131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0032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1_Title and Content (No Footer)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731520" y="1188719"/>
            <a:ext cx="10721705" cy="498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1_Breaker Title (No Footer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 preserve="1">
  <p:cSld name="1_Title Only (No Footer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5912" cy="429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845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2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18;p3">
            <a:extLst>
              <a:ext uri="{FF2B5EF4-FFF2-40B4-BE49-F238E27FC236}">
                <a16:creationId xmlns:a16="http://schemas.microsoft.com/office/drawing/2014/main" id="{69A1237B-F457-7965-E4ED-91C65344D4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10725912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2_Title and Two Content with Heading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52120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" name="Google Shape;18;p3">
            <a:extLst>
              <a:ext uri="{FF2B5EF4-FFF2-40B4-BE49-F238E27FC236}">
                <a16:creationId xmlns:a16="http://schemas.microsoft.com/office/drawing/2014/main" id="{6103B827-2BDE-9C73-BA5E-77C08CF1063F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731520" y="2029968"/>
            <a:ext cx="5212080" cy="395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6230679" y="1371600"/>
            <a:ext cx="5212080" cy="5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" name="Google Shape;18;p3">
            <a:extLst>
              <a:ext uri="{FF2B5EF4-FFF2-40B4-BE49-F238E27FC236}">
                <a16:creationId xmlns:a16="http://schemas.microsoft.com/office/drawing/2014/main" id="{997F91DF-4577-FAD8-D308-F306DF9D594D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6236208" y="2029968"/>
            <a:ext cx="5212080" cy="395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0917936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2_Title and Three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" name="Google Shape;18;p3">
            <a:extLst>
              <a:ext uri="{FF2B5EF4-FFF2-40B4-BE49-F238E27FC236}">
                <a16:creationId xmlns:a16="http://schemas.microsoft.com/office/drawing/2014/main" id="{0790695A-281E-7F03-93BE-63D75FCE58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5" name="Google Shape;18;p3">
            <a:extLst>
              <a:ext uri="{FF2B5EF4-FFF2-40B4-BE49-F238E27FC236}">
                <a16:creationId xmlns:a16="http://schemas.microsoft.com/office/drawing/2014/main" id="{AF6D0202-24B1-BE06-0BF7-7930FBD2F5B4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4397981" y="1371600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6" name="Google Shape;18;p3">
            <a:extLst>
              <a:ext uri="{FF2B5EF4-FFF2-40B4-BE49-F238E27FC236}">
                <a16:creationId xmlns:a16="http://schemas.microsoft.com/office/drawing/2014/main" id="{2BAA001E-54DD-8510-2B17-BAF630F78319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8067553" y="1371600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2_Title and Three Content with Heading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" name="Google Shape;18;p3">
            <a:extLst>
              <a:ext uri="{FF2B5EF4-FFF2-40B4-BE49-F238E27FC236}">
                <a16:creationId xmlns:a16="http://schemas.microsoft.com/office/drawing/2014/main" id="{8F2A91BE-7678-AB1F-A812-6EC018084B95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731520" y="2030955"/>
            <a:ext cx="3383280" cy="395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2"/>
          </p:nvPr>
        </p:nvSpPr>
        <p:spPr>
          <a:xfrm>
            <a:off x="4400732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" name="Google Shape;18;p3">
            <a:extLst>
              <a:ext uri="{FF2B5EF4-FFF2-40B4-BE49-F238E27FC236}">
                <a16:creationId xmlns:a16="http://schemas.microsoft.com/office/drawing/2014/main" id="{24E6CD6A-4BBE-3F39-F57E-9676F3F9FBD0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4397981" y="2030956"/>
            <a:ext cx="3383280" cy="395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51" name="Google Shape;51;p10"/>
          <p:cNvSpPr txBox="1">
            <a:spLocks noGrp="1"/>
          </p:cNvSpPr>
          <p:nvPr>
            <p:ph type="body" idx="3"/>
          </p:nvPr>
        </p:nvSpPr>
        <p:spPr>
          <a:xfrm>
            <a:off x="8064443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18;p3">
            <a:extLst>
              <a:ext uri="{FF2B5EF4-FFF2-40B4-BE49-F238E27FC236}">
                <a16:creationId xmlns:a16="http://schemas.microsoft.com/office/drawing/2014/main" id="{294C0668-976D-3A30-8B27-1B12A0AAA949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8067553" y="2030956"/>
            <a:ext cx="3383280" cy="395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D8774"/>
              </a:buClr>
              <a:buSzPts val="2600"/>
              <a:buFont typeface="Arial" panose="020B0604020202020204" pitchFamily="34" charset="0"/>
              <a:buChar char="•"/>
              <a:defRPr sz="24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20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D8774"/>
              </a:buClr>
              <a:buSzPts val="2400"/>
              <a:buFont typeface="Arial" panose="020B0604020202020204" pitchFamily="34" charset="0"/>
              <a:buChar char="•"/>
              <a:defRPr sz="1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endParaRPr lang="en-US"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2_Breaker Title Only 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6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0914323" y="6434289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Google Shape;24;p5"/>
          <p:cNvCxnSpPr/>
          <p:nvPr/>
        </p:nvCxnSpPr>
        <p:spPr>
          <a:xfrm>
            <a:off x="1311072" y="6342849"/>
            <a:ext cx="10123894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5"/>
          <p:cNvSpPr/>
          <p:nvPr/>
        </p:nvSpPr>
        <p:spPr>
          <a:xfrm>
            <a:off x="1311072" y="6434289"/>
            <a:ext cx="6412938" cy="177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1000" b="1" i="0" u="none" strike="noStrike" cap="none">
                <a:solidFill>
                  <a:srgbClr val="033F3A"/>
                </a:solidFill>
                <a:latin typeface="Arial"/>
                <a:ea typeface="Arial"/>
                <a:cs typeface="Arial"/>
                <a:sym typeface="Arial"/>
              </a:rPr>
              <a:t>Interagency Accessibility Forum (IAAF)</a:t>
            </a:r>
            <a:endParaRPr sz="1000" b="1" i="0" u="none" strike="noStrike" cap="none">
              <a:solidFill>
                <a:srgbClr val="033F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5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733494" y="6205689"/>
            <a:ext cx="452005" cy="457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62" r:id="rId7"/>
    <p:sldLayoutId id="2147483663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vecteezy.com/" TargetMode="External"/><Relationship Id="rId4" Type="http://schemas.openxmlformats.org/officeDocument/2006/relationships/hyperlink" Target="https://static.vecteezy.com/system/resources/previews/024/662/340/non_2x/digital-accessibility-and-inclusive-design-concept-with-person-using-assistive-technology-vector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intro/wca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access-board.gov/the-board/laws/rehabilitation-act-of-1973#508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 dirty="0"/>
              <a:t>May 21, 2026</a:t>
            </a:r>
            <a:endParaRPr dirty="0"/>
          </a:p>
        </p:txBody>
      </p:sp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923759" y="2954752"/>
            <a:ext cx="8344476" cy="162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b="1" dirty="0"/>
              <a:t>Federal Transit Administration</a:t>
            </a:r>
            <a:br>
              <a:rPr lang="en-US" b="1" dirty="0"/>
            </a:br>
            <a:r>
              <a:rPr lang="en-US" b="1" dirty="0">
                <a:ea typeface="Calibri"/>
              </a:rPr>
              <a:t>Beyond the Checklist: Revolutionizing PDF Accessibility with Generative AI</a:t>
            </a:r>
          </a:p>
        </p:txBody>
      </p:sp>
      <p:pic>
        <p:nvPicPr>
          <p:cNvPr id="65" name="Google Shape;65;p14" descr="Interagency Accessibility Forum and logo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67" r="67"/>
          <a:stretch/>
        </p:blipFill>
        <p:spPr>
          <a:xfrm>
            <a:off x="3044789" y="1051701"/>
            <a:ext cx="6102417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0C169322-D904-A132-244F-710CAE037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Efficiencies Gained</a:t>
            </a:r>
          </a:p>
        </p:txBody>
      </p:sp>
      <p:graphicFrame>
        <p:nvGraphicFramePr>
          <p:cNvPr id="2" name="Chart 1" descr="Doughnut chart for potential efficiencies gains is 85% for automation rate, and 15% manual reviews.">
            <a:extLst>
              <a:ext uri="{FF2B5EF4-FFF2-40B4-BE49-F238E27FC236}">
                <a16:creationId xmlns:a16="http://schemas.microsoft.com/office/drawing/2014/main" id="{F45CEF10-2947-ADC5-33CB-D44D65A27B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620676"/>
              </p:ext>
            </p:extLst>
          </p:nvPr>
        </p:nvGraphicFramePr>
        <p:xfrm>
          <a:off x="731521" y="1520016"/>
          <a:ext cx="10716202" cy="420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8714F2FD-AFEB-C8AC-0330-AD82CF00A97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AEA7988B-94B9-FC2A-4874-902386CE97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B3F3A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The Future Improvements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84B46A-8DCB-A108-D977-EC88646EB6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pPr marL="50800" indent="0">
              <a:buNone/>
            </a:pPr>
            <a:r>
              <a:rPr lang="en-US" sz="2600" b="1" spc="-73" dirty="0">
                <a:solidFill>
                  <a:srgbClr val="465262"/>
                </a:solidFill>
              </a:rPr>
              <a:t>Future Roadmap</a:t>
            </a:r>
          </a:p>
          <a:p>
            <a:pPr marL="50800" indent="0">
              <a:buNone/>
            </a:pPr>
            <a:endParaRPr lang="en-US" sz="2600" b="1" spc="-73" dirty="0">
              <a:solidFill>
                <a:srgbClr val="465262"/>
              </a:solidFill>
            </a:endParaRPr>
          </a:p>
          <a:p>
            <a:pPr marL="209090" indent="-201388">
              <a:lnSpc>
                <a:spcPct val="150000"/>
              </a:lnSpc>
              <a:spcBef>
                <a:spcPts val="531"/>
              </a:spcBef>
              <a:tabLst>
                <a:tab pos="209090" algn="l"/>
              </a:tabLst>
            </a:pPr>
            <a:r>
              <a:rPr lang="en-US" sz="2400" b="1" spc="-73" dirty="0">
                <a:solidFill>
                  <a:srgbClr val="465262"/>
                </a:solidFill>
              </a:rPr>
              <a:t>Cloud Integration:</a:t>
            </a:r>
            <a:r>
              <a:rPr lang="en-US" sz="2400" spc="-73" dirty="0">
                <a:solidFill>
                  <a:srgbClr val="465262"/>
                </a:solidFill>
              </a:rPr>
              <a:t> Google Docs &amp; Microsoft 365 support.</a:t>
            </a:r>
          </a:p>
          <a:p>
            <a:pPr marL="212940" indent="-200618">
              <a:lnSpc>
                <a:spcPct val="150000"/>
              </a:lnSpc>
              <a:spcBef>
                <a:spcPts val="470"/>
              </a:spcBef>
              <a:tabLst>
                <a:tab pos="212940" algn="l"/>
              </a:tabLst>
            </a:pPr>
            <a:r>
              <a:rPr lang="en-US" sz="2400" b="1" spc="-73" dirty="0">
                <a:solidFill>
                  <a:srgbClr val="465262"/>
                </a:solidFill>
              </a:rPr>
              <a:t>Advanced Logic:</a:t>
            </a:r>
            <a:r>
              <a:rPr lang="en-US" sz="2400" spc="-73" dirty="0">
                <a:solidFill>
                  <a:srgbClr val="465262"/>
                </a:solidFill>
              </a:rPr>
              <a:t> Al-generated alt-text for complex charts.</a:t>
            </a:r>
          </a:p>
          <a:p>
            <a:pPr marL="212940" indent="-205239">
              <a:lnSpc>
                <a:spcPct val="150000"/>
              </a:lnSpc>
              <a:spcBef>
                <a:spcPts val="549"/>
              </a:spcBef>
              <a:tabLst>
                <a:tab pos="212940" algn="l"/>
              </a:tabLst>
            </a:pPr>
            <a:r>
              <a:rPr lang="en-US" sz="2400" b="1" spc="-73" dirty="0">
                <a:solidFill>
                  <a:srgbClr val="465262"/>
                </a:solidFill>
              </a:rPr>
              <a:t>API Ecosystem: </a:t>
            </a:r>
            <a:r>
              <a:rPr lang="en-US" sz="2400" spc="-73" dirty="0">
                <a:solidFill>
                  <a:srgbClr val="465262"/>
                </a:solidFill>
              </a:rPr>
              <a:t>Headless remediation for agency CMS.</a:t>
            </a:r>
            <a:endParaRPr lang="en-US" sz="2600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DE64214-79DC-4CD2-58AE-5D4C1449D0A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59CEACA-4448-1EE5-7D37-E37B2A1F6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Demonstration 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9DE281F3-289A-EB41-E853-FEEF0D67E5F2}"/>
              </a:ext>
            </a:extLst>
          </p:cNvPr>
          <p:cNvSpPr txBox="1">
            <a:spLocks/>
          </p:cNvSpPr>
          <p:nvPr/>
        </p:nvSpPr>
        <p:spPr>
          <a:xfrm>
            <a:off x="10914323" y="6437376"/>
            <a:ext cx="533400" cy="182880"/>
          </a:xfrm>
          <a:prstGeom prst="rect">
            <a:avLst/>
          </a:prstGeom>
        </p:spPr>
        <p:txBody>
          <a:bodyPr lIns="0" tIns="0" rIns="0" bIns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800">
                <a:solidFill>
                  <a:srgbClr val="006197"/>
                </a:solidFill>
              </a:rPr>
              <a:pPr algn="r"/>
              <a:t>12</a:t>
            </a:fld>
            <a:endParaRPr lang="en-US" sz="800" dirty="0">
              <a:solidFill>
                <a:srgbClr val="0061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675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9EE69CB-6545-D806-2421-1D94B6128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Images Source </a:t>
            </a:r>
          </a:p>
        </p:txBody>
      </p:sp>
      <p:pic>
        <p:nvPicPr>
          <p:cNvPr id="6" name="object 6" descr="An individual using a wheel char and various  graphical user interface elements including video, search, pictures, and wesbites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9094" y="3306162"/>
            <a:ext cx="893970" cy="839129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289E38-8332-A16B-C9CE-AD53255B2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59848" y="1416867"/>
            <a:ext cx="10721705" cy="4617720"/>
          </a:xfrm>
        </p:spPr>
        <p:txBody>
          <a:bodyPr anchor="ctr"/>
          <a:lstStyle/>
          <a:p>
            <a:pPr marL="0" indent="0">
              <a:spcBef>
                <a:spcPts val="703"/>
              </a:spcBef>
              <a:buNone/>
            </a:pPr>
            <a:r>
              <a:rPr lang="en-US" sz="1600" spc="33" dirty="0">
                <a:solidFill>
                  <a:srgbClr val="5B626E"/>
                </a:solidFill>
                <a:hlinkClick r:id="rId4"/>
              </a:rPr>
              <a:t>https://static.vecteezy.com/system/resources/previews/024/662/340/non_2x/digital-</a:t>
            </a:r>
            <a:r>
              <a:rPr lang="en-US" sz="1600" spc="27" dirty="0">
                <a:solidFill>
                  <a:srgbClr val="5B626E"/>
                </a:solidFill>
                <a:hlinkClick r:id="rId4"/>
              </a:rPr>
              <a:t>accessibility-</a:t>
            </a:r>
            <a:r>
              <a:rPr lang="en-US" sz="1600" spc="36" dirty="0">
                <a:solidFill>
                  <a:srgbClr val="5B626E"/>
                </a:solidFill>
                <a:hlinkClick r:id="rId4"/>
              </a:rPr>
              <a:t>and-</a:t>
            </a:r>
            <a:r>
              <a:rPr lang="en-US" sz="1600" spc="30" dirty="0">
                <a:solidFill>
                  <a:srgbClr val="5B626E"/>
                </a:solidFill>
                <a:hlinkClick r:id="rId4"/>
              </a:rPr>
              <a:t>inclusive-</a:t>
            </a:r>
            <a:r>
              <a:rPr lang="en-US" sz="1600" spc="33" dirty="0">
                <a:solidFill>
                  <a:srgbClr val="5B626E"/>
                </a:solidFill>
                <a:hlinkClick r:id="rId4"/>
              </a:rPr>
              <a:t>design-concept-</a:t>
            </a:r>
            <a:r>
              <a:rPr lang="en-US" sz="1600" spc="30" dirty="0">
                <a:solidFill>
                  <a:srgbClr val="5B626E"/>
                </a:solidFill>
                <a:hlinkClick r:id="rId4"/>
              </a:rPr>
              <a:t>with-</a:t>
            </a:r>
            <a:r>
              <a:rPr lang="en-US" sz="1600" spc="36" dirty="0">
                <a:solidFill>
                  <a:srgbClr val="5B626E"/>
                </a:solidFill>
                <a:hlinkClick r:id="rId4"/>
              </a:rPr>
              <a:t>person-</a:t>
            </a:r>
            <a:r>
              <a:rPr lang="en-US" sz="1600" spc="33" dirty="0">
                <a:solidFill>
                  <a:srgbClr val="5B626E"/>
                </a:solidFill>
                <a:hlinkClick r:id="rId4"/>
              </a:rPr>
              <a:t>using-</a:t>
            </a:r>
            <a:r>
              <a:rPr lang="en-US" sz="1600" spc="30" dirty="0">
                <a:solidFill>
                  <a:srgbClr val="5B626E"/>
                </a:solidFill>
                <a:hlinkClick r:id="rId4"/>
              </a:rPr>
              <a:t>assistive-</a:t>
            </a:r>
            <a:r>
              <a:rPr lang="en-US" sz="1600" spc="33" dirty="0">
                <a:solidFill>
                  <a:srgbClr val="5B626E"/>
                </a:solidFill>
                <a:hlinkClick r:id="rId4"/>
              </a:rPr>
              <a:t>technology-</a:t>
            </a:r>
            <a:r>
              <a:rPr lang="en-US" sz="1600" spc="24" dirty="0">
                <a:solidFill>
                  <a:srgbClr val="5B626E"/>
                </a:solidFill>
                <a:hlinkClick r:id="rId4"/>
              </a:rPr>
              <a:t>vector.jpg</a:t>
            </a:r>
            <a:endParaRPr lang="en-US" sz="1600" dirty="0"/>
          </a:p>
          <a:p>
            <a:pPr marL="0" indent="0">
              <a:spcBef>
                <a:spcPts val="816"/>
              </a:spcBef>
              <a:buNone/>
            </a:pPr>
            <a:r>
              <a:rPr lang="en-US" sz="1600" spc="-49" dirty="0">
                <a:solidFill>
                  <a:srgbClr val="52525B"/>
                </a:solidFill>
              </a:rPr>
              <a:t>Source:</a:t>
            </a:r>
            <a:r>
              <a:rPr lang="en-US" sz="1600" spc="-55" dirty="0">
                <a:solidFill>
                  <a:srgbClr val="52525B"/>
                </a:solidFill>
              </a:rPr>
              <a:t> </a:t>
            </a:r>
            <a:r>
              <a:rPr lang="en-US" sz="1600" spc="-6" dirty="0">
                <a:solidFill>
                  <a:srgbClr val="594FCC"/>
                </a:solidFill>
                <a:hlinkClick r:id="rId5"/>
              </a:rPr>
              <a:t>www.vecteezy.com</a:t>
            </a:r>
            <a:endParaRPr lang="en-US" sz="1600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ADF2560F-5F2F-8575-04B3-96A8BA884F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E13D1F94-07B6-3CCB-68C5-AA1967ADC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the Accessibility Gap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FDEE87-3EE6-3674-44F8-FC86317D8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/>
            <a:r>
              <a:rPr lang="en-US" sz="2400" dirty="0"/>
              <a:t>Manual Bottlenecks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96452FE-13C7-71E4-74A4-010B3025AB7F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sz="2200" spc="30" dirty="0">
                <a:solidFill>
                  <a:srgbClr val="495260"/>
                </a:solidFill>
              </a:rPr>
              <a:t>Traditional</a:t>
            </a:r>
            <a:r>
              <a:rPr lang="en-US" sz="2200" spc="55" dirty="0">
                <a:solidFill>
                  <a:srgbClr val="495260"/>
                </a:solidFill>
              </a:rPr>
              <a:t> </a:t>
            </a:r>
            <a:r>
              <a:rPr lang="en-US" sz="2200" spc="42" dirty="0">
                <a:solidFill>
                  <a:srgbClr val="495260"/>
                </a:solidFill>
              </a:rPr>
              <a:t>508</a:t>
            </a:r>
            <a:r>
              <a:rPr lang="en-US" sz="2200" spc="161" dirty="0">
                <a:solidFill>
                  <a:srgbClr val="495260"/>
                </a:solidFill>
              </a:rPr>
              <a:t> </a:t>
            </a:r>
            <a:r>
              <a:rPr lang="en-US" sz="2200" spc="49" dirty="0">
                <a:solidFill>
                  <a:srgbClr val="495260"/>
                </a:solidFill>
              </a:rPr>
              <a:t>testing</a:t>
            </a:r>
            <a:r>
              <a:rPr lang="en-US" sz="2200" spc="-127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is</a:t>
            </a:r>
            <a:r>
              <a:rPr lang="en-US" sz="2200" spc="-64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slow,</a:t>
            </a:r>
            <a:r>
              <a:rPr lang="en-US" sz="2200" spc="-124" dirty="0">
                <a:solidFill>
                  <a:srgbClr val="495260"/>
                </a:solidFill>
              </a:rPr>
              <a:t> </a:t>
            </a:r>
            <a:r>
              <a:rPr lang="en-US" sz="2200" spc="-6" dirty="0">
                <a:solidFill>
                  <a:srgbClr val="495260"/>
                </a:solidFill>
              </a:rPr>
              <a:t>expensive,</a:t>
            </a:r>
            <a:r>
              <a:rPr lang="en-US" sz="2200" spc="-64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and</a:t>
            </a:r>
            <a:r>
              <a:rPr lang="en-US" sz="2200" spc="-49" dirty="0">
                <a:solidFill>
                  <a:srgbClr val="495260"/>
                </a:solidFill>
              </a:rPr>
              <a:t> </a:t>
            </a:r>
            <a:r>
              <a:rPr lang="en-US" sz="2200" spc="-6" dirty="0">
                <a:solidFill>
                  <a:srgbClr val="495260"/>
                </a:solidFill>
              </a:rPr>
              <a:t>subject </a:t>
            </a:r>
            <a:r>
              <a:rPr lang="en-US" sz="2200" dirty="0">
                <a:solidFill>
                  <a:srgbClr val="495260"/>
                </a:solidFill>
              </a:rPr>
              <a:t>to</a:t>
            </a:r>
            <a:r>
              <a:rPr lang="en-US" sz="2200" spc="154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human </a:t>
            </a:r>
            <a:r>
              <a:rPr lang="en-US" sz="2200" spc="52" dirty="0">
                <a:solidFill>
                  <a:srgbClr val="495260"/>
                </a:solidFill>
              </a:rPr>
              <a:t>error.</a:t>
            </a:r>
            <a:r>
              <a:rPr lang="en-US" sz="2200" spc="-124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Scaling</a:t>
            </a:r>
            <a:r>
              <a:rPr lang="en-US" sz="2200" spc="-82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accessibility</a:t>
            </a:r>
            <a:r>
              <a:rPr lang="en-US" sz="2200" spc="109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across</a:t>
            </a:r>
            <a:r>
              <a:rPr lang="en-US" sz="2200" spc="9" dirty="0">
                <a:solidFill>
                  <a:srgbClr val="495260"/>
                </a:solidFill>
              </a:rPr>
              <a:t> </a:t>
            </a:r>
            <a:r>
              <a:rPr lang="en-US" sz="2200" spc="-6" dirty="0">
                <a:solidFill>
                  <a:srgbClr val="495260"/>
                </a:solidFill>
              </a:rPr>
              <a:t>thousands </a:t>
            </a:r>
            <a:r>
              <a:rPr lang="en-US" sz="2200" dirty="0">
                <a:solidFill>
                  <a:srgbClr val="495260"/>
                </a:solidFill>
              </a:rPr>
              <a:t>of</a:t>
            </a:r>
            <a:r>
              <a:rPr lang="en-US" sz="2200" spc="118" dirty="0">
                <a:solidFill>
                  <a:srgbClr val="495260"/>
                </a:solidFill>
              </a:rPr>
              <a:t> </a:t>
            </a:r>
            <a:r>
              <a:rPr lang="en-US" sz="2200" spc="-6" dirty="0">
                <a:solidFill>
                  <a:srgbClr val="495260"/>
                </a:solidFill>
              </a:rPr>
              <a:t>agency</a:t>
            </a:r>
            <a:r>
              <a:rPr lang="en-US" sz="2200" spc="-12" dirty="0">
                <a:solidFill>
                  <a:srgbClr val="495260"/>
                </a:solidFill>
              </a:rPr>
              <a:t> </a:t>
            </a:r>
            <a:r>
              <a:rPr lang="en-US" sz="2200" spc="49" dirty="0">
                <a:solidFill>
                  <a:srgbClr val="495260"/>
                </a:solidFill>
              </a:rPr>
              <a:t>artifacts</a:t>
            </a:r>
            <a:r>
              <a:rPr lang="en-US" sz="2200" spc="15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is</a:t>
            </a:r>
            <a:r>
              <a:rPr lang="en-US" sz="2200" spc="-69" dirty="0">
                <a:solidFill>
                  <a:srgbClr val="495260"/>
                </a:solidFill>
              </a:rPr>
              <a:t> </a:t>
            </a:r>
            <a:r>
              <a:rPr lang="en-US" sz="2200" dirty="0">
                <a:solidFill>
                  <a:srgbClr val="495260"/>
                </a:solidFill>
              </a:rPr>
              <a:t>impossible</a:t>
            </a:r>
            <a:r>
              <a:rPr lang="en-US" sz="2200" spc="-6" dirty="0">
                <a:solidFill>
                  <a:srgbClr val="495260"/>
                </a:solidFill>
              </a:rPr>
              <a:t> </a:t>
            </a:r>
            <a:r>
              <a:rPr lang="en-US" sz="2200" spc="94" dirty="0">
                <a:solidFill>
                  <a:srgbClr val="495260"/>
                </a:solidFill>
              </a:rPr>
              <a:t>with</a:t>
            </a:r>
            <a:r>
              <a:rPr lang="en-US" sz="2200" spc="-100" dirty="0">
                <a:solidFill>
                  <a:srgbClr val="495260"/>
                </a:solidFill>
              </a:rPr>
              <a:t> </a:t>
            </a:r>
            <a:r>
              <a:rPr lang="en-US" sz="2200" spc="58" dirty="0">
                <a:solidFill>
                  <a:srgbClr val="495260"/>
                </a:solidFill>
              </a:rPr>
              <a:t>current</a:t>
            </a:r>
            <a:r>
              <a:rPr lang="en-US" sz="2200" spc="-27" dirty="0">
                <a:solidFill>
                  <a:srgbClr val="495260"/>
                </a:solidFill>
              </a:rPr>
              <a:t> </a:t>
            </a:r>
            <a:r>
              <a:rPr lang="en-US" sz="2200" spc="-6" dirty="0">
                <a:solidFill>
                  <a:srgbClr val="495260"/>
                </a:solidFill>
              </a:rPr>
              <a:t>manual </a:t>
            </a:r>
            <a:r>
              <a:rPr lang="en-US" sz="2200" spc="49" dirty="0">
                <a:solidFill>
                  <a:srgbClr val="495260"/>
                </a:solidFill>
              </a:rPr>
              <a:t>workflows.</a:t>
            </a:r>
            <a:endParaRPr lang="en-US" sz="22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276CEE-555E-AC79-DFE9-7E4C21BF176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0"/>
            <a:r>
              <a:rPr lang="en-US" sz="2400" dirty="0"/>
              <a:t>Universal Reach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95D995B-F24C-473D-E5FD-5BB2E21D2AD0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n-US" sz="2400" dirty="0">
                <a:solidFill>
                  <a:srgbClr val="495260"/>
                </a:solidFill>
              </a:rPr>
              <a:t>True</a:t>
            </a:r>
            <a:r>
              <a:rPr lang="en-US" sz="2400" spc="-94" dirty="0">
                <a:solidFill>
                  <a:srgbClr val="495260"/>
                </a:solidFill>
              </a:rPr>
              <a:t> </a:t>
            </a:r>
            <a:r>
              <a:rPr lang="en-US" sz="2400" spc="33" dirty="0">
                <a:solidFill>
                  <a:srgbClr val="495260"/>
                </a:solidFill>
              </a:rPr>
              <a:t>accessibility</a:t>
            </a:r>
            <a:r>
              <a:rPr lang="en-US" sz="2400" spc="-61" dirty="0">
                <a:solidFill>
                  <a:srgbClr val="495260"/>
                </a:solidFill>
              </a:rPr>
              <a:t> </a:t>
            </a:r>
            <a:r>
              <a:rPr lang="en-US" sz="2400" spc="36" dirty="0">
                <a:solidFill>
                  <a:srgbClr val="495260"/>
                </a:solidFill>
              </a:rPr>
              <a:t>requires</a:t>
            </a:r>
            <a:r>
              <a:rPr lang="en-US" sz="2400" spc="-24" dirty="0">
                <a:solidFill>
                  <a:srgbClr val="495260"/>
                </a:solidFill>
              </a:rPr>
              <a:t> </a:t>
            </a:r>
            <a:r>
              <a:rPr lang="en-US" sz="2400" dirty="0">
                <a:solidFill>
                  <a:srgbClr val="495260"/>
                </a:solidFill>
              </a:rPr>
              <a:t>consistency.</a:t>
            </a:r>
            <a:r>
              <a:rPr lang="en-US" sz="2400" spc="-12" dirty="0">
                <a:solidFill>
                  <a:srgbClr val="495260"/>
                </a:solidFill>
              </a:rPr>
              <a:t> </a:t>
            </a:r>
            <a:r>
              <a:rPr lang="en-US" sz="2400" spc="58" dirty="0">
                <a:solidFill>
                  <a:srgbClr val="495260"/>
                </a:solidFill>
              </a:rPr>
              <a:t>Al-</a:t>
            </a:r>
            <a:r>
              <a:rPr lang="en-US" sz="2400" spc="67" dirty="0">
                <a:solidFill>
                  <a:srgbClr val="495260"/>
                </a:solidFill>
              </a:rPr>
              <a:t>driven</a:t>
            </a:r>
            <a:r>
              <a:rPr lang="en-US" sz="2400" spc="-49" dirty="0">
                <a:solidFill>
                  <a:srgbClr val="495260"/>
                </a:solidFill>
              </a:rPr>
              <a:t> </a:t>
            </a:r>
            <a:r>
              <a:rPr lang="en-US" sz="2400" spc="30" dirty="0">
                <a:solidFill>
                  <a:srgbClr val="495260"/>
                </a:solidFill>
              </a:rPr>
              <a:t>solutions </a:t>
            </a:r>
            <a:r>
              <a:rPr lang="en-US" sz="2400" dirty="0">
                <a:solidFill>
                  <a:srgbClr val="495260"/>
                </a:solidFill>
              </a:rPr>
              <a:t>ensure</a:t>
            </a:r>
            <a:r>
              <a:rPr lang="en-US" sz="2400" spc="15" dirty="0">
                <a:solidFill>
                  <a:srgbClr val="495260"/>
                </a:solidFill>
              </a:rPr>
              <a:t> </a:t>
            </a:r>
            <a:r>
              <a:rPr lang="en-US" sz="2400" spc="33" dirty="0">
                <a:solidFill>
                  <a:srgbClr val="495260"/>
                </a:solidFill>
              </a:rPr>
              <a:t>every</a:t>
            </a:r>
            <a:r>
              <a:rPr lang="en-US" sz="2400" spc="9" dirty="0">
                <a:solidFill>
                  <a:srgbClr val="495260"/>
                </a:solidFill>
              </a:rPr>
              <a:t> </a:t>
            </a:r>
            <a:r>
              <a:rPr lang="en-US" sz="2400" dirty="0">
                <a:solidFill>
                  <a:srgbClr val="495260"/>
                </a:solidFill>
              </a:rPr>
              <a:t>document</a:t>
            </a:r>
            <a:r>
              <a:rPr lang="en-US" sz="2400" spc="67" dirty="0">
                <a:solidFill>
                  <a:srgbClr val="495260"/>
                </a:solidFill>
              </a:rPr>
              <a:t> </a:t>
            </a:r>
            <a:r>
              <a:rPr lang="en-US" sz="2400" dirty="0">
                <a:solidFill>
                  <a:srgbClr val="495260"/>
                </a:solidFill>
              </a:rPr>
              <a:t>meets</a:t>
            </a:r>
            <a:r>
              <a:rPr lang="en-US" sz="2400" spc="61" dirty="0">
                <a:solidFill>
                  <a:srgbClr val="495260"/>
                </a:solidFill>
              </a:rPr>
              <a:t> </a:t>
            </a:r>
            <a:r>
              <a:rPr lang="en-US" sz="2400" dirty="0">
                <a:solidFill>
                  <a:srgbClr val="495260"/>
                </a:solidFill>
              </a:rPr>
              <a:t>compliance</a:t>
            </a:r>
            <a:r>
              <a:rPr lang="en-US" sz="2400" spc="76" dirty="0">
                <a:solidFill>
                  <a:srgbClr val="495260"/>
                </a:solidFill>
              </a:rPr>
              <a:t> </a:t>
            </a:r>
            <a:r>
              <a:rPr lang="en-US" sz="2400" spc="-6" dirty="0">
                <a:solidFill>
                  <a:srgbClr val="495260"/>
                </a:solidFill>
              </a:rPr>
              <a:t>standards, </a:t>
            </a:r>
            <a:r>
              <a:rPr lang="en-US" sz="2400" spc="52" dirty="0">
                <a:solidFill>
                  <a:srgbClr val="495260"/>
                </a:solidFill>
              </a:rPr>
              <a:t>providing</a:t>
            </a:r>
            <a:r>
              <a:rPr lang="en-US" sz="2400" spc="-100" dirty="0">
                <a:solidFill>
                  <a:srgbClr val="495260"/>
                </a:solidFill>
              </a:rPr>
              <a:t> unhindered</a:t>
            </a:r>
            <a:r>
              <a:rPr lang="en-US" sz="2400" spc="-18" dirty="0">
                <a:solidFill>
                  <a:srgbClr val="495260"/>
                </a:solidFill>
              </a:rPr>
              <a:t> </a:t>
            </a:r>
            <a:r>
              <a:rPr lang="en-US" sz="2400" spc="-36" dirty="0">
                <a:solidFill>
                  <a:srgbClr val="495260"/>
                </a:solidFill>
              </a:rPr>
              <a:t>access</a:t>
            </a:r>
            <a:r>
              <a:rPr lang="en-US" sz="2400" spc="-3" dirty="0">
                <a:solidFill>
                  <a:srgbClr val="495260"/>
                </a:solidFill>
              </a:rPr>
              <a:t> </a:t>
            </a:r>
            <a:r>
              <a:rPr lang="en-US" sz="2400" dirty="0">
                <a:solidFill>
                  <a:srgbClr val="495260"/>
                </a:solidFill>
              </a:rPr>
              <a:t>to</a:t>
            </a:r>
            <a:r>
              <a:rPr lang="en-US" sz="2400" spc="215" dirty="0">
                <a:solidFill>
                  <a:srgbClr val="495260"/>
                </a:solidFill>
              </a:rPr>
              <a:t> </a:t>
            </a:r>
            <a:r>
              <a:rPr lang="en-US" sz="2400" spc="58" dirty="0">
                <a:solidFill>
                  <a:srgbClr val="495260"/>
                </a:solidFill>
              </a:rPr>
              <a:t>information</a:t>
            </a:r>
            <a:r>
              <a:rPr lang="en-US" sz="2400" spc="-12" dirty="0">
                <a:solidFill>
                  <a:srgbClr val="495260"/>
                </a:solidFill>
              </a:rPr>
              <a:t> </a:t>
            </a:r>
            <a:r>
              <a:rPr lang="en-US" sz="2400" spc="52" dirty="0">
                <a:solidFill>
                  <a:srgbClr val="495260"/>
                </a:solidFill>
              </a:rPr>
              <a:t>for</a:t>
            </a:r>
            <a:r>
              <a:rPr lang="en-US" sz="2400" spc="112" dirty="0">
                <a:solidFill>
                  <a:srgbClr val="495260"/>
                </a:solidFill>
              </a:rPr>
              <a:t> </a:t>
            </a:r>
            <a:r>
              <a:rPr lang="en-US" sz="2400" spc="21" dirty="0">
                <a:solidFill>
                  <a:srgbClr val="495260"/>
                </a:solidFill>
              </a:rPr>
              <a:t>all </a:t>
            </a:r>
            <a:r>
              <a:rPr lang="en-US" sz="2400" spc="-6" dirty="0">
                <a:solidFill>
                  <a:srgbClr val="495260"/>
                </a:solidFill>
              </a:rPr>
              <a:t>citizens, regardless of how they interact with technology.</a:t>
            </a:r>
            <a:endParaRPr lang="en-US" sz="2400" dirty="0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766082D4-7368-E0D1-BD48-7BFF4DA39F6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object 80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56" rIns="0" bIns="0" rtlCol="0">
            <a:spAutoFit/>
          </a:bodyPr>
          <a:lstStyle/>
          <a:p>
            <a:pPr marL="23104">
              <a:spcBef>
                <a:spcPts val="70"/>
              </a:spcBef>
            </a:pPr>
            <a:r>
              <a:rPr lang="en-US" sz="2800" spc="385">
                <a:solidFill>
                  <a:srgbClr val="0B3F3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Driven By Social Responsibility </a:t>
            </a:r>
            <a:endParaRPr sz="2800">
              <a:solidFill>
                <a:srgbClr val="0B3F3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13972-06DB-8396-175A-13A3EB26A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1" y="1188719"/>
            <a:ext cx="6592915" cy="4983480"/>
          </a:xfrm>
        </p:spPr>
        <p:txBody>
          <a:bodyPr anchor="ctr"/>
          <a:lstStyle/>
          <a:p>
            <a:pPr marL="50800" indent="0">
              <a:buNone/>
            </a:pPr>
            <a:r>
              <a:rPr lang="en-US" sz="2400" dirty="0">
                <a:solidFill>
                  <a:srgbClr val="465262"/>
                </a:solidFill>
              </a:rPr>
              <a:t>Beyond</a:t>
            </a:r>
            <a:r>
              <a:rPr lang="en-US" sz="2400" spc="21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legal</a:t>
            </a:r>
            <a:r>
              <a:rPr lang="en-US" sz="2400" spc="-6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mandates,</a:t>
            </a:r>
            <a:r>
              <a:rPr lang="en-US" sz="2400" spc="-3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document</a:t>
            </a:r>
            <a:r>
              <a:rPr lang="en-US" sz="2400" spc="55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accessibility</a:t>
            </a:r>
            <a:r>
              <a:rPr lang="en-US" sz="2400" spc="106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is</a:t>
            </a:r>
            <a:r>
              <a:rPr lang="en-US" sz="2400" spc="-36" dirty="0">
                <a:solidFill>
                  <a:srgbClr val="465262"/>
                </a:solidFill>
              </a:rPr>
              <a:t> </a:t>
            </a:r>
            <a:r>
              <a:rPr lang="en-US" sz="2400" spc="-12" dirty="0">
                <a:solidFill>
                  <a:srgbClr val="465262"/>
                </a:solidFill>
              </a:rPr>
              <a:t>a</a:t>
            </a:r>
            <a:r>
              <a:rPr lang="en-US" sz="2400" spc="-49" dirty="0">
                <a:solidFill>
                  <a:srgbClr val="465262"/>
                </a:solidFill>
              </a:rPr>
              <a:t> </a:t>
            </a:r>
            <a:r>
              <a:rPr lang="en-US" sz="2400" spc="36" dirty="0">
                <a:solidFill>
                  <a:srgbClr val="465262"/>
                </a:solidFill>
              </a:rPr>
              <a:t>core</a:t>
            </a:r>
            <a:r>
              <a:rPr lang="en-US" sz="2400" spc="-58" dirty="0">
                <a:solidFill>
                  <a:srgbClr val="465262"/>
                </a:solidFill>
              </a:rPr>
              <a:t> </a:t>
            </a:r>
            <a:r>
              <a:rPr lang="en-US" sz="2400" spc="49" dirty="0">
                <a:solidFill>
                  <a:srgbClr val="465262"/>
                </a:solidFill>
              </a:rPr>
              <a:t>pillar</a:t>
            </a:r>
            <a:r>
              <a:rPr lang="en-US" sz="2400" spc="52" dirty="0">
                <a:solidFill>
                  <a:srgbClr val="465262"/>
                </a:solidFill>
              </a:rPr>
              <a:t> </a:t>
            </a:r>
            <a:r>
              <a:rPr lang="en-US" sz="2400" spc="39" dirty="0">
                <a:solidFill>
                  <a:srgbClr val="465262"/>
                </a:solidFill>
              </a:rPr>
              <a:t>of </a:t>
            </a:r>
            <a:r>
              <a:rPr lang="en-US" sz="2400" spc="42" dirty="0">
                <a:solidFill>
                  <a:srgbClr val="465262"/>
                </a:solidFill>
              </a:rPr>
              <a:t>public</a:t>
            </a:r>
            <a:r>
              <a:rPr lang="en-US" sz="2400" spc="-73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service.</a:t>
            </a:r>
            <a:r>
              <a:rPr lang="en-US" sz="2400" spc="-133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Our</a:t>
            </a:r>
            <a:r>
              <a:rPr lang="en-US" sz="2400" spc="203" dirty="0">
                <a:solidFill>
                  <a:srgbClr val="465262"/>
                </a:solidFill>
              </a:rPr>
              <a:t> </a:t>
            </a:r>
            <a:r>
              <a:rPr lang="en-US" sz="2400" spc="76" dirty="0">
                <a:solidFill>
                  <a:srgbClr val="465262"/>
                </a:solidFill>
              </a:rPr>
              <a:t>tool</a:t>
            </a:r>
            <a:r>
              <a:rPr lang="en-US" sz="2400" spc="-67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was</a:t>
            </a:r>
            <a:r>
              <a:rPr lang="en-US" sz="2400" spc="-45" dirty="0">
                <a:solidFill>
                  <a:srgbClr val="465262"/>
                </a:solidFill>
              </a:rPr>
              <a:t> </a:t>
            </a:r>
            <a:r>
              <a:rPr lang="en-US" sz="2400" spc="55" dirty="0">
                <a:solidFill>
                  <a:srgbClr val="465262"/>
                </a:solidFill>
              </a:rPr>
              <a:t>prompted</a:t>
            </a:r>
            <a:r>
              <a:rPr lang="en-US" sz="2400" spc="-79" dirty="0">
                <a:solidFill>
                  <a:srgbClr val="465262"/>
                </a:solidFill>
              </a:rPr>
              <a:t> </a:t>
            </a:r>
            <a:r>
              <a:rPr lang="en-US" sz="2400" spc="58" dirty="0">
                <a:solidFill>
                  <a:srgbClr val="465262"/>
                </a:solidFill>
              </a:rPr>
              <a:t>by</a:t>
            </a:r>
            <a:r>
              <a:rPr lang="en-US" sz="2400" spc="-97" dirty="0">
                <a:solidFill>
                  <a:srgbClr val="465262"/>
                </a:solidFill>
              </a:rPr>
              <a:t> </a:t>
            </a:r>
            <a:r>
              <a:rPr lang="en-US" sz="2400" spc="49" dirty="0">
                <a:solidFill>
                  <a:srgbClr val="465262"/>
                </a:solidFill>
              </a:rPr>
              <a:t>the</a:t>
            </a:r>
            <a:r>
              <a:rPr lang="en-US" sz="2400" spc="-61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need</a:t>
            </a:r>
            <a:r>
              <a:rPr lang="en-US" sz="2400" spc="-106" dirty="0">
                <a:solidFill>
                  <a:srgbClr val="465262"/>
                </a:solidFill>
              </a:rPr>
              <a:t> </a:t>
            </a:r>
            <a:r>
              <a:rPr lang="en-US" sz="2400" spc="-15" dirty="0">
                <a:solidFill>
                  <a:srgbClr val="465262"/>
                </a:solidFill>
              </a:rPr>
              <a:t>to:</a:t>
            </a:r>
          </a:p>
          <a:p>
            <a:pPr marL="50800" indent="0">
              <a:buNone/>
            </a:pPr>
            <a:endParaRPr lang="en-US" sz="2400" spc="-15" dirty="0">
              <a:solidFill>
                <a:srgbClr val="465262"/>
              </a:solidFill>
            </a:endParaRPr>
          </a:p>
          <a:p>
            <a:pPr marL="212940" indent="-205239">
              <a:spcBef>
                <a:spcPts val="643"/>
              </a:spcBef>
              <a:tabLst>
                <a:tab pos="212940" algn="l"/>
              </a:tabLst>
            </a:pPr>
            <a:r>
              <a:rPr lang="en-US" sz="2400" dirty="0">
                <a:solidFill>
                  <a:srgbClr val="465262"/>
                </a:solidFill>
              </a:rPr>
              <a:t>Remove</a:t>
            </a:r>
            <a:r>
              <a:rPr lang="en-US" sz="2400" spc="-69" dirty="0">
                <a:solidFill>
                  <a:srgbClr val="465262"/>
                </a:solidFill>
              </a:rPr>
              <a:t> </a:t>
            </a:r>
            <a:r>
              <a:rPr lang="en-US" sz="2400" spc="45" dirty="0">
                <a:solidFill>
                  <a:srgbClr val="465262"/>
                </a:solidFill>
              </a:rPr>
              <a:t>barriers</a:t>
            </a:r>
            <a:r>
              <a:rPr lang="en-US" sz="2400" spc="-39" dirty="0">
                <a:solidFill>
                  <a:srgbClr val="465262"/>
                </a:solidFill>
              </a:rPr>
              <a:t> </a:t>
            </a:r>
            <a:r>
              <a:rPr lang="en-US" sz="2400" spc="42" dirty="0">
                <a:solidFill>
                  <a:srgbClr val="465262"/>
                </a:solidFill>
              </a:rPr>
              <a:t>to</a:t>
            </a:r>
            <a:r>
              <a:rPr lang="en-US" sz="2400" spc="21" dirty="0">
                <a:solidFill>
                  <a:srgbClr val="465262"/>
                </a:solidFill>
              </a:rPr>
              <a:t> </a:t>
            </a:r>
            <a:r>
              <a:rPr lang="en-US" sz="2400" spc="36" dirty="0">
                <a:solidFill>
                  <a:srgbClr val="465262"/>
                </a:solidFill>
              </a:rPr>
              <a:t>digital</a:t>
            </a:r>
            <a:r>
              <a:rPr lang="en-US" sz="2400" spc="-67" dirty="0">
                <a:solidFill>
                  <a:srgbClr val="465262"/>
                </a:solidFill>
              </a:rPr>
              <a:t> </a:t>
            </a:r>
            <a:r>
              <a:rPr lang="en-US" sz="2400" spc="42" dirty="0">
                <a:solidFill>
                  <a:srgbClr val="465262"/>
                </a:solidFill>
              </a:rPr>
              <a:t>information.</a:t>
            </a:r>
            <a:endParaRPr lang="en-US" sz="2400" dirty="0"/>
          </a:p>
          <a:p>
            <a:pPr marL="212555" indent="-200233">
              <a:spcBef>
                <a:spcPts val="600"/>
              </a:spcBef>
              <a:tabLst>
                <a:tab pos="212555" algn="l"/>
              </a:tabLst>
            </a:pPr>
            <a:r>
              <a:rPr lang="en-US" sz="2400" spc="49" dirty="0">
                <a:solidFill>
                  <a:srgbClr val="465262"/>
                </a:solidFill>
              </a:rPr>
              <a:t>Automate</a:t>
            </a:r>
            <a:r>
              <a:rPr lang="en-US" sz="2400" spc="-55" dirty="0">
                <a:solidFill>
                  <a:srgbClr val="465262"/>
                </a:solidFill>
              </a:rPr>
              <a:t> </a:t>
            </a:r>
            <a:r>
              <a:rPr lang="en-US" sz="2400" spc="45" dirty="0">
                <a:solidFill>
                  <a:srgbClr val="465262"/>
                </a:solidFill>
              </a:rPr>
              <a:t>repetitive</a:t>
            </a:r>
            <a:r>
              <a:rPr lang="en-US" sz="2400" spc="-42" dirty="0">
                <a:solidFill>
                  <a:srgbClr val="465262"/>
                </a:solidFill>
              </a:rPr>
              <a:t> </a:t>
            </a:r>
            <a:r>
              <a:rPr lang="en-US" sz="2400" spc="36" dirty="0">
                <a:solidFill>
                  <a:srgbClr val="465262"/>
                </a:solidFill>
              </a:rPr>
              <a:t>remediation</a:t>
            </a:r>
            <a:r>
              <a:rPr lang="en-US" sz="2400" spc="-36" dirty="0">
                <a:solidFill>
                  <a:srgbClr val="465262"/>
                </a:solidFill>
              </a:rPr>
              <a:t> </a:t>
            </a:r>
            <a:r>
              <a:rPr lang="en-US" sz="2400" spc="-6" dirty="0">
                <a:solidFill>
                  <a:srgbClr val="465262"/>
                </a:solidFill>
              </a:rPr>
              <a:t>tasks.</a:t>
            </a:r>
            <a:endParaRPr lang="en-US" sz="2400" dirty="0"/>
          </a:p>
          <a:p>
            <a:pPr marL="213325" indent="-201003">
              <a:spcBef>
                <a:spcPts val="546"/>
              </a:spcBef>
              <a:tabLst>
                <a:tab pos="213325" algn="l"/>
              </a:tabLst>
            </a:pPr>
            <a:r>
              <a:rPr lang="en-US" sz="2400" spc="55" dirty="0">
                <a:solidFill>
                  <a:srgbClr val="465262"/>
                </a:solidFill>
              </a:rPr>
              <a:t>Maintain</a:t>
            </a:r>
            <a:r>
              <a:rPr lang="en-US" sz="2400" spc="-82" dirty="0">
                <a:solidFill>
                  <a:srgbClr val="465262"/>
                </a:solidFill>
              </a:rPr>
              <a:t> </a:t>
            </a:r>
            <a:r>
              <a:rPr lang="en-US" sz="2400" spc="36" dirty="0">
                <a:solidFill>
                  <a:srgbClr val="465262"/>
                </a:solidFill>
              </a:rPr>
              <a:t>high</a:t>
            </a:r>
            <a:r>
              <a:rPr lang="en-US" sz="2400" spc="-88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accuracy</a:t>
            </a:r>
            <a:r>
              <a:rPr lang="en-US" sz="2400" spc="-24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in</a:t>
            </a:r>
            <a:r>
              <a:rPr lang="en-US" sz="2400" spc="49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complex</a:t>
            </a:r>
            <a:r>
              <a:rPr lang="en-US" sz="2400" spc="-97" dirty="0">
                <a:solidFill>
                  <a:srgbClr val="465262"/>
                </a:solidFill>
              </a:rPr>
              <a:t> </a:t>
            </a:r>
            <a:r>
              <a:rPr lang="en-US" sz="2400" spc="-6" dirty="0">
                <a:solidFill>
                  <a:srgbClr val="465262"/>
                </a:solidFill>
              </a:rPr>
              <a:t>tagging.</a:t>
            </a:r>
            <a:endParaRPr lang="en-US" sz="2400" dirty="0"/>
          </a:p>
          <a:p>
            <a:pPr marL="209090" indent="-196768">
              <a:spcBef>
                <a:spcPts val="618"/>
              </a:spcBef>
              <a:tabLst>
                <a:tab pos="209090" algn="l"/>
              </a:tabLst>
            </a:pPr>
            <a:r>
              <a:rPr lang="en-US" sz="2400" spc="45" dirty="0">
                <a:solidFill>
                  <a:srgbClr val="465262"/>
                </a:solidFill>
              </a:rPr>
              <a:t>Support</a:t>
            </a:r>
            <a:r>
              <a:rPr lang="en-US" sz="2400" spc="-30" dirty="0">
                <a:solidFill>
                  <a:srgbClr val="465262"/>
                </a:solidFill>
              </a:rPr>
              <a:t> </a:t>
            </a:r>
            <a:r>
              <a:rPr lang="en-US" sz="2400" spc="-12" dirty="0">
                <a:solidFill>
                  <a:srgbClr val="465262"/>
                </a:solidFill>
              </a:rPr>
              <a:t>a</a:t>
            </a:r>
            <a:r>
              <a:rPr lang="en-US" sz="2400" spc="-67" dirty="0">
                <a:solidFill>
                  <a:srgbClr val="465262"/>
                </a:solidFill>
              </a:rPr>
              <a:t> </a:t>
            </a:r>
            <a:r>
              <a:rPr lang="en-US" sz="2400" spc="45" dirty="0">
                <a:solidFill>
                  <a:srgbClr val="465262"/>
                </a:solidFill>
              </a:rPr>
              <a:t>wide</a:t>
            </a:r>
            <a:r>
              <a:rPr lang="en-US" sz="2400" spc="-73" dirty="0">
                <a:solidFill>
                  <a:srgbClr val="465262"/>
                </a:solidFill>
              </a:rPr>
              <a:t> </a:t>
            </a:r>
            <a:r>
              <a:rPr lang="en-US" sz="2400" spc="49" dirty="0">
                <a:solidFill>
                  <a:srgbClr val="465262"/>
                </a:solidFill>
              </a:rPr>
              <a:t>array</a:t>
            </a:r>
            <a:r>
              <a:rPr lang="en-US" sz="2400" spc="-42" dirty="0">
                <a:solidFill>
                  <a:srgbClr val="465262"/>
                </a:solidFill>
              </a:rPr>
              <a:t> </a:t>
            </a:r>
            <a:r>
              <a:rPr lang="en-US" sz="2400" spc="42" dirty="0">
                <a:solidFill>
                  <a:srgbClr val="465262"/>
                </a:solidFill>
              </a:rPr>
              <a:t>of </a:t>
            </a:r>
            <a:r>
              <a:rPr lang="en-US" sz="2400" spc="33" dirty="0">
                <a:solidFill>
                  <a:srgbClr val="465262"/>
                </a:solidFill>
              </a:rPr>
              <a:t>federal</a:t>
            </a:r>
            <a:r>
              <a:rPr lang="en-US" sz="2400" spc="-12" dirty="0">
                <a:solidFill>
                  <a:srgbClr val="465262"/>
                </a:solidFill>
              </a:rPr>
              <a:t> </a:t>
            </a:r>
            <a:r>
              <a:rPr lang="en-US" sz="2400" dirty="0">
                <a:solidFill>
                  <a:srgbClr val="465262"/>
                </a:solidFill>
              </a:rPr>
              <a:t>document </a:t>
            </a:r>
            <a:r>
              <a:rPr lang="en-US" sz="2400" spc="-6" dirty="0">
                <a:solidFill>
                  <a:srgbClr val="465262"/>
                </a:solidFill>
              </a:rPr>
              <a:t>types.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5AB709-AEFE-D8C0-9DFF-5D8E204E2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6922" y="2453224"/>
            <a:ext cx="4023557" cy="2387717"/>
          </a:xfrm>
          <a:prstGeom prst="rect">
            <a:avLst/>
          </a:prstGeom>
        </p:spPr>
      </p:pic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81C6BA23-5444-9488-8BCC-D2305B3F0B3D}"/>
              </a:ext>
            </a:extLst>
          </p:cNvPr>
          <p:cNvSpPr txBox="1">
            <a:spLocks/>
          </p:cNvSpPr>
          <p:nvPr/>
        </p:nvSpPr>
        <p:spPr>
          <a:xfrm>
            <a:off x="10914323" y="6437376"/>
            <a:ext cx="533400" cy="18288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mtClean="0"/>
              <a:pPr algn="r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0A98F2-D53E-9772-13A7-2CAAF256B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Leadership and Strategy Buy-in 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DDA3194-1C26-25BA-53A0-92B2CE6E9759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42223" y="3748198"/>
            <a:ext cx="10572322" cy="538691"/>
          </a:xfrm>
          <a:prstGeom prst="rect">
            <a:avLst/>
          </a:prstGeom>
        </p:spPr>
        <p:txBody>
          <a:bodyPr vert="horz" wrap="square" lIns="0" tIns="7701" rIns="0" bIns="0" rtlCol="0">
            <a:spAutoFit/>
          </a:bodyPr>
          <a:lstStyle/>
          <a:p>
            <a:pPr marL="196768" indent="-187526">
              <a:spcBef>
                <a:spcPts val="61"/>
              </a:spcBef>
              <a:buClr>
                <a:srgbClr val="465262"/>
              </a:buClr>
              <a:buFont typeface="Arial"/>
              <a:buChar char="•"/>
              <a:tabLst>
                <a:tab pos="196768" algn="l"/>
                <a:tab pos="637666" algn="l"/>
              </a:tabLst>
            </a:pPr>
            <a:endParaRPr sz="1600"/>
          </a:p>
          <a:p>
            <a:pPr>
              <a:spcBef>
                <a:spcPts val="255"/>
              </a:spcBef>
              <a:buFont typeface="Arial"/>
              <a:buChar char="•"/>
            </a:pPr>
            <a:endParaRPr sz="160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5393BA-0AE7-6802-6955-858FE8AC08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B3F3A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Gaining Executive Support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E0C2E44-568E-3C28-4CBF-FC8DB291A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197153">
              <a:spcBef>
                <a:spcPts val="1200"/>
              </a:spcBef>
              <a:buClr>
                <a:srgbClr val="465262"/>
              </a:buClr>
              <a:tabLst>
                <a:tab pos="204854" algn="l"/>
                <a:tab pos="640746" algn="l"/>
              </a:tabLst>
            </a:pPr>
            <a:r>
              <a:rPr lang="en-US" sz="2400" b="1" dirty="0">
                <a:solidFill>
                  <a:srgbClr val="465262"/>
                </a:solidFill>
              </a:rPr>
              <a:t>Risk Mitigation: </a:t>
            </a:r>
            <a:r>
              <a:rPr lang="en-US" sz="2400" dirty="0">
                <a:solidFill>
                  <a:srgbClr val="465262"/>
                </a:solidFill>
              </a:rPr>
              <a:t>Highlighting the legal risks and public-facing impact of non-compliant digital artifacts.</a:t>
            </a:r>
          </a:p>
          <a:p>
            <a:pPr marL="228600" indent="-197153">
              <a:spcBef>
                <a:spcPts val="1200"/>
              </a:spcBef>
              <a:buClr>
                <a:srgbClr val="465262"/>
              </a:buClr>
              <a:tabLst>
                <a:tab pos="204854" algn="l"/>
                <a:tab pos="640746" algn="l"/>
              </a:tabLst>
            </a:pPr>
            <a:r>
              <a:rPr lang="en-US" sz="2400" b="1" dirty="0">
                <a:solidFill>
                  <a:srgbClr val="465262"/>
                </a:solidFill>
              </a:rPr>
              <a:t>Operational Efficiency: </a:t>
            </a:r>
            <a:r>
              <a:rPr lang="en-US" sz="2400" dirty="0">
                <a:solidFill>
                  <a:srgbClr val="465262"/>
                </a:solidFill>
              </a:rPr>
              <a:t>Time saved through automated background processing.</a:t>
            </a:r>
          </a:p>
          <a:p>
            <a:pPr marL="228600" indent="-197153">
              <a:spcBef>
                <a:spcPts val="1200"/>
              </a:spcBef>
              <a:buClr>
                <a:srgbClr val="465262"/>
              </a:buClr>
              <a:tabLst>
                <a:tab pos="204854" algn="l"/>
                <a:tab pos="640746" algn="l"/>
              </a:tabLst>
            </a:pPr>
            <a:r>
              <a:rPr lang="en-US" sz="2400" b="1" dirty="0">
                <a:solidFill>
                  <a:srgbClr val="465262"/>
                </a:solidFill>
              </a:rPr>
              <a:t>Mission Alignment: </a:t>
            </a:r>
            <a:r>
              <a:rPr lang="en-US" sz="2400" dirty="0">
                <a:solidFill>
                  <a:srgbClr val="465262"/>
                </a:solidFill>
              </a:rPr>
              <a:t>Connecting tool capabilities directly to the agency's 508 compliance concerted effort to meet the standards of </a:t>
            </a:r>
            <a:r>
              <a:rPr lang="en-US" sz="2400" dirty="0">
                <a:solidFill>
                  <a:srgbClr val="465262"/>
                </a:solidFill>
                <a:hlinkClick r:id="rId3"/>
              </a:rPr>
              <a:t>Web Content Accessibility Guidelines (WCAG) 2.0</a:t>
            </a:r>
            <a:r>
              <a:rPr lang="en-US" sz="2400" dirty="0">
                <a:solidFill>
                  <a:srgbClr val="465262"/>
                </a:solidFill>
              </a:rPr>
              <a:t>, and </a:t>
            </a:r>
            <a:r>
              <a:rPr lang="en-US" sz="2400" dirty="0">
                <a:solidFill>
                  <a:srgbClr val="465262"/>
                </a:solidFill>
                <a:hlinkClick r:id="rId4"/>
              </a:rPr>
              <a:t>Section 508 of the Rehabilitation Act of 1973</a:t>
            </a:r>
            <a:r>
              <a:rPr lang="en-US" sz="2400" dirty="0">
                <a:solidFill>
                  <a:srgbClr val="465262"/>
                </a:solidFill>
              </a:rPr>
              <a:t>.</a:t>
            </a:r>
            <a:endParaRPr lang="en-US" sz="2400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72865484-B75F-3201-1BDF-1B6F3A2D248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A4D33BC-46BE-5BC3-BCF2-27B9E550C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The Engineering Behind the Engine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BA0A984-75E8-22B4-CFED-CD8634A5ACE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8AD5E2F5-AED5-5C43-F97E-44A03DBCAAB3}"/>
              </a:ext>
            </a:extLst>
          </p:cNvPr>
          <p:cNvSpPr txBox="1">
            <a:spLocks/>
          </p:cNvSpPr>
          <p:nvPr/>
        </p:nvSpPr>
        <p:spPr>
          <a:xfrm>
            <a:off x="11066723" y="65897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FAC126A-6F5C-23AB-831E-6FAFDB3C6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Stack</a:t>
            </a:r>
          </a:p>
        </p:txBody>
      </p:sp>
      <p:sp>
        <p:nvSpPr>
          <p:cNvPr id="9" name="1">
            <a:extLst>
              <a:ext uri="{FF2B5EF4-FFF2-40B4-BE49-F238E27FC236}">
                <a16:creationId xmlns:a16="http://schemas.microsoft.com/office/drawing/2014/main" id="{CDD092F2-999A-B298-DE89-A0909D189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0" y="2916936"/>
            <a:ext cx="3383280" cy="512064"/>
          </a:xfrm>
        </p:spPr>
        <p:txBody>
          <a:bodyPr/>
          <a:lstStyle/>
          <a:p>
            <a:pPr algn="ctr"/>
            <a:r>
              <a:rPr lang="en-US" dirty="0" err="1"/>
              <a:t>FastAPI</a:t>
            </a:r>
            <a:r>
              <a:rPr lang="en-US" dirty="0"/>
              <a:t> Backend</a:t>
            </a:r>
          </a:p>
        </p:txBody>
      </p:sp>
      <p:sp>
        <p:nvSpPr>
          <p:cNvPr id="12" name="1c">
            <a:extLst>
              <a:ext uri="{FF2B5EF4-FFF2-40B4-BE49-F238E27FC236}">
                <a16:creationId xmlns:a16="http://schemas.microsoft.com/office/drawing/2014/main" id="{55C9D4EB-84E6-A00C-258B-FE5A14C2917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211787" y="3404255"/>
            <a:ext cx="2630245" cy="2552163"/>
          </a:xfrm>
        </p:spPr>
        <p:txBody>
          <a:bodyPr/>
          <a:lstStyle/>
          <a:p>
            <a:pPr marL="50800" indent="0" algn="ctr">
              <a:lnSpc>
                <a:spcPct val="150000"/>
              </a:lnSpc>
              <a:buNone/>
            </a:pPr>
            <a:r>
              <a:rPr lang="en-US" sz="1600" dirty="0">
                <a:solidFill>
                  <a:srgbClr val="485260"/>
                </a:solidFill>
              </a:rPr>
              <a:t>Robust Python-based backend for high-performance document parsing and task queuing.</a:t>
            </a:r>
          </a:p>
        </p:txBody>
      </p:sp>
      <p:sp>
        <p:nvSpPr>
          <p:cNvPr id="10" name="2">
            <a:extLst>
              <a:ext uri="{FF2B5EF4-FFF2-40B4-BE49-F238E27FC236}">
                <a16:creationId xmlns:a16="http://schemas.microsoft.com/office/drawing/2014/main" id="{E4CBF7DA-2870-61DC-35F2-70F30841A2F2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397981" y="2892191"/>
            <a:ext cx="3383280" cy="512064"/>
          </a:xfrm>
        </p:spPr>
        <p:txBody>
          <a:bodyPr/>
          <a:lstStyle/>
          <a:p>
            <a:pPr algn="ctr"/>
            <a:r>
              <a:rPr lang="en-US" dirty="0" err="1"/>
              <a:t>AWSBedrock</a:t>
            </a:r>
            <a:endParaRPr lang="en-US" dirty="0"/>
          </a:p>
        </p:txBody>
      </p:sp>
      <p:sp>
        <p:nvSpPr>
          <p:cNvPr id="13" name="2c">
            <a:extLst>
              <a:ext uri="{FF2B5EF4-FFF2-40B4-BE49-F238E27FC236}">
                <a16:creationId xmlns:a16="http://schemas.microsoft.com/office/drawing/2014/main" id="{2D85227B-2BA8-AABD-0FAB-274909AAE91D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72078" y="3355001"/>
            <a:ext cx="2633472" cy="2552165"/>
          </a:xfrm>
        </p:spPr>
        <p:txBody>
          <a:bodyPr/>
          <a:lstStyle/>
          <a:p>
            <a:pPr marL="50800" indent="0" algn="ctr">
              <a:lnSpc>
                <a:spcPct val="150000"/>
              </a:lnSpc>
              <a:buNone/>
            </a:pPr>
            <a:r>
              <a:rPr lang="en-US" sz="1600" dirty="0">
                <a:solidFill>
                  <a:srgbClr val="485260"/>
                </a:solidFill>
              </a:rPr>
              <a:t>Utilizing Nova Premier models for deep semantic analysis of document structure.</a:t>
            </a:r>
          </a:p>
        </p:txBody>
      </p:sp>
      <p:sp>
        <p:nvSpPr>
          <p:cNvPr id="11" name="3">
            <a:extLst>
              <a:ext uri="{FF2B5EF4-FFF2-40B4-BE49-F238E27FC236}">
                <a16:creationId xmlns:a16="http://schemas.microsoft.com/office/drawing/2014/main" id="{26B11061-A932-2BBD-210C-61627D86A180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8064442" y="2892191"/>
            <a:ext cx="3383280" cy="512064"/>
          </a:xfrm>
        </p:spPr>
        <p:txBody>
          <a:bodyPr/>
          <a:lstStyle/>
          <a:p>
            <a:pPr algn="ctr"/>
            <a:r>
              <a:rPr lang="en-US" dirty="0"/>
              <a:t>VAML Fix Engine</a:t>
            </a:r>
          </a:p>
        </p:txBody>
      </p:sp>
      <p:sp>
        <p:nvSpPr>
          <p:cNvPr id="14" name="3c">
            <a:extLst>
              <a:ext uri="{FF2B5EF4-FFF2-40B4-BE49-F238E27FC236}">
                <a16:creationId xmlns:a16="http://schemas.microsoft.com/office/drawing/2014/main" id="{934A474D-DBCE-4B4D-4FFB-BA437C7D89BE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439346" y="3323625"/>
            <a:ext cx="2633472" cy="2551176"/>
          </a:xfrm>
        </p:spPr>
        <p:txBody>
          <a:bodyPr/>
          <a:lstStyle/>
          <a:p>
            <a:pPr marL="50800" indent="0" algn="ctr">
              <a:lnSpc>
                <a:spcPct val="150000"/>
              </a:lnSpc>
              <a:buNone/>
            </a:pPr>
            <a:r>
              <a:rPr lang="en-US" sz="1600" dirty="0">
                <a:solidFill>
                  <a:srgbClr val="485260"/>
                </a:solidFill>
              </a:rPr>
              <a:t>A custom remediation engine driven by validated, safe remediation registries.</a:t>
            </a:r>
          </a:p>
        </p:txBody>
      </p:sp>
      <p:pic>
        <p:nvPicPr>
          <p:cNvPr id="15" name="1a">
            <a:extLst>
              <a:ext uri="{FF2B5EF4-FFF2-40B4-BE49-F238E27FC236}">
                <a16:creationId xmlns:a16="http://schemas.microsoft.com/office/drawing/2014/main" id="{E6875393-A174-F02C-8FC2-E05AAA578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18067" y="2302486"/>
            <a:ext cx="410186" cy="401133"/>
          </a:xfrm>
          <a:prstGeom prst="rect">
            <a:avLst/>
          </a:prstGeom>
        </p:spPr>
      </p:pic>
      <p:pic>
        <p:nvPicPr>
          <p:cNvPr id="16" name="2a">
            <a:extLst>
              <a:ext uri="{FF2B5EF4-FFF2-40B4-BE49-F238E27FC236}">
                <a16:creationId xmlns:a16="http://schemas.microsoft.com/office/drawing/2014/main" id="{7BE108B5-5428-2348-8345-ABFC11990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60680" y="2263041"/>
            <a:ext cx="457882" cy="458437"/>
          </a:xfrm>
          <a:prstGeom prst="rect">
            <a:avLst/>
          </a:prstGeom>
        </p:spPr>
      </p:pic>
      <p:pic>
        <p:nvPicPr>
          <p:cNvPr id="18" name="3a">
            <a:extLst>
              <a:ext uri="{FF2B5EF4-FFF2-40B4-BE49-F238E27FC236}">
                <a16:creationId xmlns:a16="http://schemas.microsoft.com/office/drawing/2014/main" id="{4985916C-2F61-CC35-EC85-1A0155345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606416" y="2272593"/>
            <a:ext cx="562813" cy="448886"/>
          </a:xfrm>
          <a:prstGeom prst="rect">
            <a:avLst/>
          </a:prstGeom>
        </p:spPr>
      </p:pic>
      <p:sp>
        <p:nvSpPr>
          <p:cNvPr id="20" name="l">
            <a:extLst>
              <a:ext uri="{FF2B5EF4-FFF2-40B4-BE49-F238E27FC236}">
                <a16:creationId xmlns:a16="http://schemas.microsoft.com/office/drawing/2014/main" id="{81C2305B-EAA6-18DD-65A9-47636110E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398" y="5333963"/>
            <a:ext cx="3453259" cy="0"/>
          </a:xfrm>
          <a:custGeom>
            <a:avLst/>
            <a:gdLst/>
            <a:ahLst/>
            <a:cxnLst/>
            <a:rect l="l" t="t" r="r" b="b"/>
            <a:pathLst>
              <a:path w="5694680">
                <a:moveTo>
                  <a:pt x="0" y="0"/>
                </a:moveTo>
                <a:lnTo>
                  <a:pt x="5694572" y="0"/>
                </a:lnTo>
              </a:path>
            </a:pathLst>
          </a:custGeom>
          <a:ln w="708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49"/>
          </a:p>
        </p:txBody>
      </p:sp>
      <p:sp>
        <p:nvSpPr>
          <p:cNvPr id="19" name="m">
            <a:extLst>
              <a:ext uri="{FF2B5EF4-FFF2-40B4-BE49-F238E27FC236}">
                <a16:creationId xmlns:a16="http://schemas.microsoft.com/office/drawing/2014/main" id="{EE113D84-7C16-C8A9-33F7-6E93BE3468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8924" y="5333963"/>
            <a:ext cx="3453259" cy="0"/>
          </a:xfrm>
          <a:custGeom>
            <a:avLst/>
            <a:gdLst/>
            <a:ahLst/>
            <a:cxnLst/>
            <a:rect l="l" t="t" r="r" b="b"/>
            <a:pathLst>
              <a:path w="5694680">
                <a:moveTo>
                  <a:pt x="0" y="0"/>
                </a:moveTo>
                <a:lnTo>
                  <a:pt x="5694572" y="0"/>
                </a:lnTo>
              </a:path>
            </a:pathLst>
          </a:custGeom>
          <a:ln w="708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49"/>
          </a:p>
        </p:txBody>
      </p:sp>
      <p:sp>
        <p:nvSpPr>
          <p:cNvPr id="21" name="r">
            <a:extLst>
              <a:ext uri="{FF2B5EF4-FFF2-40B4-BE49-F238E27FC236}">
                <a16:creationId xmlns:a16="http://schemas.microsoft.com/office/drawing/2014/main" id="{59593B6C-CD87-6D34-155B-33D8367B4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56451" y="5333963"/>
            <a:ext cx="3453259" cy="0"/>
          </a:xfrm>
          <a:custGeom>
            <a:avLst/>
            <a:gdLst/>
            <a:ahLst/>
            <a:cxnLst/>
            <a:rect l="l" t="t" r="r" b="b"/>
            <a:pathLst>
              <a:path w="5694680">
                <a:moveTo>
                  <a:pt x="0" y="0"/>
                </a:moveTo>
                <a:lnTo>
                  <a:pt x="5694572" y="0"/>
                </a:lnTo>
              </a:path>
            </a:pathLst>
          </a:custGeom>
          <a:ln w="708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849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816A0-1D0C-7ABE-D4F5-8DACA80F05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56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D210FCA9-9BDB-8F83-C298-E08B36DE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613292"/>
            <a:ext cx="10721705" cy="433945"/>
          </a:xfrm>
        </p:spPr>
        <p:txBody>
          <a:bodyPr/>
          <a:lstStyle/>
          <a:p>
            <a:r>
              <a:rPr lang="en-US" dirty="0"/>
              <a:t>The 508 Compliance Remediation Workflow</a:t>
            </a:r>
          </a:p>
        </p:txBody>
      </p:sp>
      <p:sp>
        <p:nvSpPr>
          <p:cNvPr id="6" name="h1"/>
          <p:cNvSpPr txBox="1"/>
          <p:nvPr/>
        </p:nvSpPr>
        <p:spPr>
          <a:xfrm>
            <a:off x="550392" y="2084698"/>
            <a:ext cx="2286000" cy="457200"/>
          </a:xfrm>
          <a:prstGeom prst="rect">
            <a:avLst/>
          </a:prstGeom>
        </p:spPr>
        <p:txBody>
          <a:bodyPr vert="horz" wrap="square" lIns="0" tIns="10397" rIns="0" bIns="0" rtlCol="0">
            <a:spAutoFit/>
          </a:bodyPr>
          <a:lstStyle/>
          <a:p>
            <a:pPr marL="7701" algn="ctr">
              <a:spcBef>
                <a:spcPts val="82"/>
              </a:spcBef>
            </a:pPr>
            <a:r>
              <a:rPr sz="2400" b="1" spc="-18" dirty="0">
                <a:solidFill>
                  <a:srgbClr val="052F5D"/>
                </a:solidFill>
              </a:rPr>
              <a:t>1.</a:t>
            </a:r>
            <a:r>
              <a:rPr sz="2400" b="1" spc="-233" dirty="0">
                <a:solidFill>
                  <a:srgbClr val="052F5D"/>
                </a:solidFill>
              </a:rPr>
              <a:t> </a:t>
            </a:r>
            <a:r>
              <a:rPr sz="2400" b="1" spc="55" dirty="0">
                <a:solidFill>
                  <a:srgbClr val="052F5D"/>
                </a:solidFill>
              </a:rPr>
              <a:t>Upload</a:t>
            </a:r>
            <a:endParaRPr sz="2400" dirty="0"/>
          </a:p>
        </p:txBody>
      </p:sp>
      <p:sp>
        <p:nvSpPr>
          <p:cNvPr id="4" name="1" descr="First Step">
            <a:extLst>
              <a:ext uri="{FF2B5EF4-FFF2-40B4-BE49-F238E27FC236}">
                <a16:creationId xmlns:a16="http://schemas.microsoft.com/office/drawing/2014/main" id="{D3EDB304-5B2F-0D22-E75C-59DA3EC01ABF}"/>
              </a:ext>
            </a:extLst>
          </p:cNvPr>
          <p:cNvSpPr/>
          <p:nvPr/>
        </p:nvSpPr>
        <p:spPr>
          <a:xfrm>
            <a:off x="1236192" y="2756647"/>
            <a:ext cx="914400" cy="914400"/>
          </a:xfrm>
          <a:prstGeom prst="rect">
            <a:avLst/>
          </a:prstGeom>
          <a:solidFill>
            <a:srgbClr val="C3F3C9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4" name="t1"/>
          <p:cNvSpPr txBox="1"/>
          <p:nvPr/>
        </p:nvSpPr>
        <p:spPr>
          <a:xfrm>
            <a:off x="531837" y="3916370"/>
            <a:ext cx="2561993" cy="1088650"/>
          </a:xfrm>
          <a:prstGeom prst="rect">
            <a:avLst/>
          </a:prstGeom>
        </p:spPr>
        <p:txBody>
          <a:bodyPr vert="horz" wrap="square" lIns="0" tIns="7701" rIns="0" bIns="0" rtlCol="0">
            <a:spAutoFit/>
          </a:bodyPr>
          <a:lstStyle/>
          <a:p>
            <a:pPr marL="7316" marR="3081" algn="ctr">
              <a:lnSpc>
                <a:spcPct val="134800"/>
              </a:lnSpc>
              <a:spcBef>
                <a:spcPts val="61"/>
              </a:spcBef>
            </a:pPr>
            <a:r>
              <a:rPr sz="1800" dirty="0">
                <a:solidFill>
                  <a:srgbClr val="485260"/>
                </a:solidFill>
              </a:rPr>
              <a:t>User selects analysis depth and uploads artifact.</a:t>
            </a:r>
          </a:p>
        </p:txBody>
      </p:sp>
      <p:sp>
        <p:nvSpPr>
          <p:cNvPr id="7" name="h2"/>
          <p:cNvSpPr txBox="1"/>
          <p:nvPr/>
        </p:nvSpPr>
        <p:spPr>
          <a:xfrm>
            <a:off x="3561617" y="2084698"/>
            <a:ext cx="2286000" cy="457200"/>
          </a:xfrm>
          <a:prstGeom prst="rect">
            <a:avLst/>
          </a:prstGeom>
        </p:spPr>
        <p:txBody>
          <a:bodyPr vert="horz" wrap="square" lIns="0" tIns="10397" rIns="0" bIns="0" rtlCol="0">
            <a:spAutoFit/>
          </a:bodyPr>
          <a:lstStyle/>
          <a:p>
            <a:pPr marL="7701" algn="ctr">
              <a:spcBef>
                <a:spcPts val="82"/>
              </a:spcBef>
            </a:pPr>
            <a:r>
              <a:rPr sz="2400" b="1" spc="64" dirty="0">
                <a:solidFill>
                  <a:srgbClr val="052F5D"/>
                </a:solidFill>
              </a:rPr>
              <a:t>2.Analyze</a:t>
            </a:r>
            <a:endParaRPr sz="2400" dirty="0"/>
          </a:p>
        </p:txBody>
      </p:sp>
      <p:sp>
        <p:nvSpPr>
          <p:cNvPr id="5" name="2" descr="Second Step">
            <a:extLst>
              <a:ext uri="{FF2B5EF4-FFF2-40B4-BE49-F238E27FC236}">
                <a16:creationId xmlns:a16="http://schemas.microsoft.com/office/drawing/2014/main" id="{411DCE7D-105F-0EEE-E8F7-FA2BF7409D85}"/>
              </a:ext>
            </a:extLst>
          </p:cNvPr>
          <p:cNvSpPr/>
          <p:nvPr/>
        </p:nvSpPr>
        <p:spPr>
          <a:xfrm>
            <a:off x="4160452" y="2754747"/>
            <a:ext cx="914400" cy="914400"/>
          </a:xfrm>
          <a:prstGeom prst="rect">
            <a:avLst/>
          </a:prstGeom>
          <a:solidFill>
            <a:srgbClr val="C3F3C9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t2"/>
          <p:cNvSpPr txBox="1"/>
          <p:nvPr/>
        </p:nvSpPr>
        <p:spPr>
          <a:xfrm>
            <a:off x="3337426" y="3925920"/>
            <a:ext cx="2734383" cy="714701"/>
          </a:xfrm>
          <a:prstGeom prst="rect">
            <a:avLst/>
          </a:prstGeom>
        </p:spPr>
        <p:txBody>
          <a:bodyPr vert="horz" wrap="square" lIns="0" tIns="7701" rIns="0" bIns="0" rtlCol="0">
            <a:spAutoFit/>
          </a:bodyPr>
          <a:lstStyle/>
          <a:p>
            <a:pPr marL="7316" marR="3081" algn="ctr">
              <a:lnSpc>
                <a:spcPct val="134800"/>
              </a:lnSpc>
              <a:spcBef>
                <a:spcPts val="61"/>
              </a:spcBef>
            </a:pPr>
            <a:r>
              <a:rPr sz="1800" dirty="0">
                <a:solidFill>
                  <a:srgbClr val="485260"/>
                </a:solidFill>
              </a:rPr>
              <a:t>Bedrock identifies issues and severity scores.</a:t>
            </a:r>
          </a:p>
        </p:txBody>
      </p:sp>
      <p:sp>
        <p:nvSpPr>
          <p:cNvPr id="8" name="h3"/>
          <p:cNvSpPr txBox="1"/>
          <p:nvPr/>
        </p:nvSpPr>
        <p:spPr>
          <a:xfrm>
            <a:off x="6431349" y="2084698"/>
            <a:ext cx="2286000" cy="457200"/>
          </a:xfrm>
          <a:prstGeom prst="rect">
            <a:avLst/>
          </a:prstGeom>
        </p:spPr>
        <p:txBody>
          <a:bodyPr vert="horz" wrap="square" lIns="0" tIns="10397" rIns="0" bIns="0" rtlCol="0">
            <a:spAutoFit/>
          </a:bodyPr>
          <a:lstStyle/>
          <a:p>
            <a:pPr marL="7701" algn="ctr">
              <a:spcBef>
                <a:spcPts val="82"/>
              </a:spcBef>
            </a:pPr>
            <a:r>
              <a:rPr sz="2400" b="1" spc="58" dirty="0">
                <a:solidFill>
                  <a:srgbClr val="052F5D"/>
                </a:solidFill>
              </a:rPr>
              <a:t>3.</a:t>
            </a:r>
            <a:r>
              <a:rPr sz="2400" b="1" spc="-221" dirty="0">
                <a:solidFill>
                  <a:srgbClr val="052F5D"/>
                </a:solidFill>
              </a:rPr>
              <a:t> </a:t>
            </a:r>
            <a:r>
              <a:rPr sz="2400" b="1" spc="69" dirty="0">
                <a:solidFill>
                  <a:srgbClr val="052F5D"/>
                </a:solidFill>
              </a:rPr>
              <a:t>Remediate</a:t>
            </a:r>
            <a:endParaRPr sz="2400" dirty="0"/>
          </a:p>
        </p:txBody>
      </p:sp>
      <p:sp>
        <p:nvSpPr>
          <p:cNvPr id="19" name="3" descr="Third Step">
            <a:extLst>
              <a:ext uri="{FF2B5EF4-FFF2-40B4-BE49-F238E27FC236}">
                <a16:creationId xmlns:a16="http://schemas.microsoft.com/office/drawing/2014/main" id="{1B76586E-86BE-7ACE-2C3F-C862A74AF1D7}"/>
              </a:ext>
            </a:extLst>
          </p:cNvPr>
          <p:cNvSpPr/>
          <p:nvPr/>
        </p:nvSpPr>
        <p:spPr>
          <a:xfrm>
            <a:off x="7117149" y="2754747"/>
            <a:ext cx="914400" cy="914400"/>
          </a:xfrm>
          <a:prstGeom prst="rect">
            <a:avLst/>
          </a:prstGeom>
          <a:solidFill>
            <a:srgbClr val="C3F3C9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t3"/>
          <p:cNvSpPr txBox="1"/>
          <p:nvPr/>
        </p:nvSpPr>
        <p:spPr>
          <a:xfrm>
            <a:off x="6274346" y="3916370"/>
            <a:ext cx="2600007" cy="705083"/>
          </a:xfrm>
          <a:prstGeom prst="rect">
            <a:avLst/>
          </a:prstGeom>
        </p:spPr>
        <p:txBody>
          <a:bodyPr vert="horz" wrap="square" lIns="0" tIns="7701" rIns="0" bIns="0" rtlCol="0">
            <a:spAutoFit/>
          </a:bodyPr>
          <a:lstStyle/>
          <a:p>
            <a:pPr marL="7316" marR="3081" indent="-384294" algn="ctr">
              <a:lnSpc>
                <a:spcPct val="132600"/>
              </a:lnSpc>
              <a:spcBef>
                <a:spcPts val="61"/>
              </a:spcBef>
            </a:pPr>
            <a:r>
              <a:rPr sz="1800" dirty="0">
                <a:solidFill>
                  <a:srgbClr val="485260"/>
                </a:solidFill>
              </a:rPr>
              <a:t>Automated fixes applied via background task</a:t>
            </a:r>
            <a:r>
              <a:rPr lang="en-US" sz="1800" dirty="0">
                <a:solidFill>
                  <a:srgbClr val="485260"/>
                </a:solidFill>
              </a:rPr>
              <a:t>s.</a:t>
            </a:r>
            <a:endParaRPr sz="1800" dirty="0">
              <a:solidFill>
                <a:srgbClr val="485262"/>
              </a:solidFill>
            </a:endParaRPr>
          </a:p>
        </p:txBody>
      </p:sp>
      <p:sp>
        <p:nvSpPr>
          <p:cNvPr id="9" name="h4"/>
          <p:cNvSpPr txBox="1"/>
          <p:nvPr/>
        </p:nvSpPr>
        <p:spPr>
          <a:xfrm>
            <a:off x="9253405" y="2084698"/>
            <a:ext cx="2286000" cy="457200"/>
          </a:xfrm>
          <a:prstGeom prst="rect">
            <a:avLst/>
          </a:prstGeom>
        </p:spPr>
        <p:txBody>
          <a:bodyPr vert="horz" wrap="square" lIns="0" tIns="10397" rIns="0" bIns="0" rtlCol="0">
            <a:spAutoFit/>
          </a:bodyPr>
          <a:lstStyle/>
          <a:p>
            <a:pPr marL="7701" algn="ctr">
              <a:spcBef>
                <a:spcPts val="82"/>
              </a:spcBef>
            </a:pPr>
            <a:r>
              <a:rPr sz="2400" b="1" spc="79" dirty="0">
                <a:solidFill>
                  <a:srgbClr val="052F5D"/>
                </a:solidFill>
              </a:rPr>
              <a:t>4.Download</a:t>
            </a:r>
            <a:endParaRPr sz="2400" dirty="0"/>
          </a:p>
        </p:txBody>
      </p:sp>
      <p:sp>
        <p:nvSpPr>
          <p:cNvPr id="20" name="4" descr="Fourth Step&#10;">
            <a:extLst>
              <a:ext uri="{FF2B5EF4-FFF2-40B4-BE49-F238E27FC236}">
                <a16:creationId xmlns:a16="http://schemas.microsoft.com/office/drawing/2014/main" id="{072ACF23-DFDB-3D27-3B50-3DABC984460C}"/>
              </a:ext>
            </a:extLst>
          </p:cNvPr>
          <p:cNvSpPr/>
          <p:nvPr/>
        </p:nvSpPr>
        <p:spPr>
          <a:xfrm>
            <a:off x="9939205" y="2754747"/>
            <a:ext cx="914400" cy="914400"/>
          </a:xfrm>
          <a:prstGeom prst="rect">
            <a:avLst/>
          </a:prstGeom>
          <a:solidFill>
            <a:srgbClr val="C3F3C9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7" name="t4"/>
          <p:cNvSpPr txBox="1"/>
          <p:nvPr/>
        </p:nvSpPr>
        <p:spPr>
          <a:xfrm>
            <a:off x="9117480" y="3916370"/>
            <a:ext cx="2677362" cy="705083"/>
          </a:xfrm>
          <a:prstGeom prst="rect">
            <a:avLst/>
          </a:prstGeom>
        </p:spPr>
        <p:txBody>
          <a:bodyPr vert="horz" wrap="square" lIns="0" tIns="7701" rIns="0" bIns="0" rtlCol="0">
            <a:spAutoFit/>
          </a:bodyPr>
          <a:lstStyle/>
          <a:p>
            <a:pPr marL="7316" marR="3081" indent="-384294" algn="ctr">
              <a:lnSpc>
                <a:spcPct val="132600"/>
              </a:lnSpc>
              <a:spcBef>
                <a:spcPts val="61"/>
              </a:spcBef>
            </a:pPr>
            <a:r>
              <a:rPr sz="1800" dirty="0">
                <a:solidFill>
                  <a:srgbClr val="485260"/>
                </a:solidFill>
              </a:rPr>
              <a:t>Compliant file returned with progress polling.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1B7F2FE2-C957-312D-AF27-283FA94B1109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D4CC28AC-80E3-C43C-02A0-025D5138C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Document Format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541417EE-611A-6A61-C186-2275245A2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307171"/>
              </p:ext>
            </p:extLst>
          </p:nvPr>
        </p:nvGraphicFramePr>
        <p:xfrm>
          <a:off x="895927" y="2031231"/>
          <a:ext cx="10557297" cy="29260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3519099">
                  <a:extLst>
                    <a:ext uri="{9D8B030D-6E8A-4147-A177-3AD203B41FA5}">
                      <a16:colId xmlns:a16="http://schemas.microsoft.com/office/drawing/2014/main" val="2159580625"/>
                    </a:ext>
                  </a:extLst>
                </a:gridCol>
                <a:gridCol w="3519099">
                  <a:extLst>
                    <a:ext uri="{9D8B030D-6E8A-4147-A177-3AD203B41FA5}">
                      <a16:colId xmlns:a16="http://schemas.microsoft.com/office/drawing/2014/main" val="2031593686"/>
                    </a:ext>
                  </a:extLst>
                </a:gridCol>
                <a:gridCol w="3519099">
                  <a:extLst>
                    <a:ext uri="{9D8B030D-6E8A-4147-A177-3AD203B41FA5}">
                      <a16:colId xmlns:a16="http://schemas.microsoft.com/office/drawing/2014/main" val="38918025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Category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File Format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Analysis Method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335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Fixed Layout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PDF, HTML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PyPDF2, pdfplumber, Beautiful Soup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697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Office Suite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DOCX, PPTX, XLSX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Python-doc, PPTX, </a:t>
                      </a:r>
                      <a:r>
                        <a:rPr lang="en-US" sz="2400" dirty="0" err="1"/>
                        <a:t>Openpyxl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745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Data Files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CSV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Converted to XLSX analysis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277806"/>
                  </a:ext>
                </a:extLst>
              </a:tr>
            </a:tbl>
          </a:graphicData>
        </a:graphic>
      </p:graphicFrame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63049A6-429B-5109-03FF-EB29891BC1E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addc903-3ba4-4407-92e5-0406cb8c90fd" xsi:nil="true"/>
    <lcf76f155ced4ddcb4097134ff3c332f xmlns="b9913e81-1656-442a-b66a-d0579e2a36d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1512C5F5BE8E4DBC2D72043A6DB3A1" ma:contentTypeVersion="12" ma:contentTypeDescription="Create a new document." ma:contentTypeScope="" ma:versionID="71e82c6cc9f83ab3a721debe81ee766f">
  <xsd:schema xmlns:xsd="http://www.w3.org/2001/XMLSchema" xmlns:xs="http://www.w3.org/2001/XMLSchema" xmlns:p="http://schemas.microsoft.com/office/2006/metadata/properties" xmlns:ns2="b9913e81-1656-442a-b66a-d0579e2a36df" xmlns:ns3="daddc903-3ba4-4407-92e5-0406cb8c90fd" targetNamespace="http://schemas.microsoft.com/office/2006/metadata/properties" ma:root="true" ma:fieldsID="2cf369c66148ce9aed6284b48c286306" ns2:_="" ns3:_="">
    <xsd:import namespace="b9913e81-1656-442a-b66a-d0579e2a36df"/>
    <xsd:import namespace="daddc903-3ba4-4407-92e5-0406cb8c90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913e81-1656-442a-b66a-d0579e2a36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aa446fb-c4e7-47d1-9e02-aae3431be3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ddc903-3ba4-4407-92e5-0406cb8c90f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90aa76f-5b3d-4a44-9ee2-f9151b0f66b6}" ma:internalName="TaxCatchAll" ma:showField="CatchAllData" ma:web="daddc903-3ba4-4407-92e5-0406cb8c90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35D2E5-3A85-4115-8371-3992CBE00D56}">
  <ds:schemaRefs>
    <ds:schemaRef ds:uri="b9913e81-1656-442a-b66a-d0579e2a36df"/>
    <ds:schemaRef ds:uri="daddc903-3ba4-4407-92e5-0406cb8c90fd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95174EB-C844-4976-B833-7066DAC41F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40DBA1-80F1-4A4A-B195-93D5EC23E853}">
  <ds:schemaRefs>
    <ds:schemaRef ds:uri="b9913e81-1656-442a-b66a-d0579e2a36df"/>
    <ds:schemaRef ds:uri="daddc903-3ba4-4407-92e5-0406cb8c90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446</Words>
  <Application>Microsoft Macintosh PowerPoint</Application>
  <PresentationFormat>Widescreen</PresentationFormat>
  <Paragraphs>91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Noto Sans Symbols</vt:lpstr>
      <vt:lpstr>Title Layout</vt:lpstr>
      <vt:lpstr>1_Content Layout</vt:lpstr>
      <vt:lpstr>Federal Transit Administration Beyond the Checklist: Revolutionizing PDF Accessibility with Generative AI</vt:lpstr>
      <vt:lpstr>Addressing the Accessibility Gap </vt:lpstr>
      <vt:lpstr>Driven By Social Responsibility </vt:lpstr>
      <vt:lpstr>Leadership and Strategy Buy-in </vt:lpstr>
      <vt:lpstr>Gaining Executive Support</vt:lpstr>
      <vt:lpstr>The Engineering Behind the Engine</vt:lpstr>
      <vt:lpstr>Technical Stack</vt:lpstr>
      <vt:lpstr>The 508 Compliance Remediation Workflow</vt:lpstr>
      <vt:lpstr>Multiple Document Format</vt:lpstr>
      <vt:lpstr>Potential Efficiencies Gained</vt:lpstr>
      <vt:lpstr>The Future Improvements</vt:lpstr>
      <vt:lpstr>Demonstration </vt:lpstr>
      <vt:lpstr>Images Source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IAAF 2026 Presentation Template</dc:title>
  <dc:subject/>
  <dc:creator>Goldsby, Lattrice (FTA)</dc:creator>
  <cp:keywords/>
  <dc:description/>
  <cp:lastModifiedBy>MichaelDHorton</cp:lastModifiedBy>
  <cp:revision>15</cp:revision>
  <dcterms:modified xsi:type="dcterms:W3CDTF">2026-05-07T19:22:55Z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0x010100F81512C5F5BE8E4DBC2D72043A6DB3A1</vt:lpwstr>
  </property>
  <property fmtid="{D5CDD505-2E9C-101B-9397-08002B2CF9AE}" pid="3" name="MediaServiceImageTags">
    <vt:lpwstr/>
  </property>
</Properties>
</file>