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0"/>
  </p:notesMasterIdLst>
  <p:sldIdLst>
    <p:sldId id="256" r:id="rId3"/>
    <p:sldId id="258" r:id="rId4"/>
    <p:sldId id="259" r:id="rId5"/>
    <p:sldId id="260" r:id="rId6"/>
    <p:sldId id="261" r:id="rId7"/>
    <p:sldId id="262" r:id="rId8"/>
    <p:sldId id="263" r:id="rId9"/>
    <p:sldId id="264" r:id="rId10"/>
    <p:sldId id="265" r:id="rId11"/>
    <p:sldId id="266" r:id="rId12"/>
    <p:sldId id="271" r:id="rId13"/>
    <p:sldId id="267" r:id="rId14"/>
    <p:sldId id="268" r:id="rId15"/>
    <p:sldId id="272" r:id="rId16"/>
    <p:sldId id="269" r:id="rId17"/>
    <p:sldId id="270" r:id="rId18"/>
    <p:sldId id="257" r:id="rId19"/>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risten Smith-O'Connor - M1ED" initials="" lastIdx="2" clrIdx="0"/>
  <p:cmAuthor id="1" name="Michael Horton - M1ED"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1B0F78-BF2E-48D2-906E-55A7A7D19538}" v="9" dt="2026-03-30T21:38:49.5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61"/>
    <p:restoredTop sz="71670" autoAdjust="0"/>
  </p:normalViewPr>
  <p:slideViewPr>
    <p:cSldViewPr snapToGrid="0">
      <p:cViewPr varScale="1">
        <p:scale>
          <a:sx n="79" d="100"/>
          <a:sy n="79" d="100"/>
        </p:scale>
        <p:origin x="2268" y="90"/>
      </p:cViewPr>
      <p:guideLst>
        <p:guide orient="horz" pos="2160"/>
        <p:guide pos="384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3038475" cy="465138"/>
          </a:xfrm>
          <a:prstGeom prst="rect">
            <a:avLst/>
          </a:prstGeom>
          <a:noFill/>
          <a:ln>
            <a:noFill/>
          </a:ln>
        </p:spPr>
        <p:txBody>
          <a:bodyPr spcFirstLastPara="1" wrap="square" lIns="93150" tIns="46575" rIns="93150"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338" y="2"/>
            <a:ext cx="3038475" cy="465138"/>
          </a:xfrm>
          <a:prstGeom prst="rect">
            <a:avLst/>
          </a:prstGeom>
          <a:noFill/>
          <a:ln>
            <a:noFill/>
          </a:ln>
        </p:spPr>
        <p:txBody>
          <a:bodyPr spcFirstLastPara="1" wrap="square" lIns="93150" tIns="46575" rIns="93150"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lvl1pPr marL="457200" marR="0" lvl="0"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3038475" cy="465138"/>
          </a:xfrm>
          <a:prstGeom prst="rect">
            <a:avLst/>
          </a:prstGeom>
          <a:noFill/>
          <a:ln>
            <a:noFill/>
          </a:ln>
        </p:spPr>
        <p:txBody>
          <a:bodyPr spcFirstLastPara="1" wrap="square" lIns="93150" tIns="46575" rIns="93150"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1: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dirty="0"/>
          </a:p>
        </p:txBody>
      </p:sp>
      <p:sp>
        <p:nvSpPr>
          <p:cNvPr id="63" name="Google Shape;63;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Creating accessible controls is only as useful if you have captions at all, so let’s talk about how to create captions.</a:t>
            </a:r>
          </a:p>
          <a:p>
            <a:endParaRPr lang="en-US" dirty="0"/>
          </a:p>
          <a:p>
            <a:r>
              <a:rPr lang="en-US" dirty="0"/>
              <a:t>First, you must decide if you want your captions to be open or closed. Open means they are always visible in the video. Closed means the video user must click a button to show or hide them. </a:t>
            </a:r>
          </a:p>
          <a:p>
            <a:endParaRPr lang="en-US" dirty="0"/>
          </a:p>
          <a:p>
            <a:r>
              <a:rPr lang="en-US" dirty="0"/>
              <a:t>Second, the real lift: You must generate your captions. There are three general ways to do this, which I will summarize</a:t>
            </a:r>
          </a:p>
          <a:p>
            <a:pPr marL="228600" indent="-228600">
              <a:buFont typeface="+mj-lt"/>
              <a:buAutoNum type="arabicPeriod"/>
            </a:pPr>
            <a:r>
              <a:rPr lang="en-US" dirty="0"/>
              <a:t>Pay someone else! There are a ton of captioning services in the world. In my experience, it’s typically about $1.50 per video minute.</a:t>
            </a:r>
          </a:p>
          <a:p>
            <a:pPr marL="228600" indent="-228600">
              <a:buFont typeface="+mj-lt"/>
              <a:buAutoNum type="arabicPeriod"/>
            </a:pPr>
            <a:r>
              <a:rPr lang="en-US" dirty="0"/>
              <a:t>Start with automation or AI. Uploading your video to a service that auto-captions video, such as Microsoft OneDrive or YouTube. Then, manually edit the captions to ensure accuracy. Never rely 100% on automation without verifying the output. You typically can do this in the same interface where you uploaded the video.</a:t>
            </a:r>
          </a:p>
          <a:p>
            <a:pPr marL="228600" indent="-228600">
              <a:buFont typeface="+mj-lt"/>
              <a:buAutoNum type="arabicPeriod"/>
            </a:pPr>
            <a:r>
              <a:rPr lang="en-US" dirty="0"/>
              <a:t>The final option: you could just manually type captions for your video. This will take a bit longer, and you will need to know how to format the file properly if you want closed captions, but it gives you 100% control over accuracy right from the start. This is also sometimes the easiest approach when you are creating open captions. Many tools, like OneDrive or YouTube, will let you upload a transcription to your video and it will automatically sync the transcript to the video, thus giving you timed captions.</a:t>
            </a:r>
          </a:p>
          <a:p>
            <a:pPr marL="228600" indent="-228600">
              <a:buFont typeface="+mj-lt"/>
              <a:buAutoNum type="arabicPeriod"/>
            </a:pPr>
            <a:endParaRPr lang="en-US" dirty="0"/>
          </a:p>
          <a:p>
            <a:pPr marL="0" indent="0">
              <a:buFont typeface="+mj-lt"/>
              <a:buNone/>
            </a:pPr>
            <a:r>
              <a:rPr lang="en-US" dirty="0"/>
              <a:t>Third, you need to apply your captions to your video. </a:t>
            </a:r>
          </a:p>
          <a:p>
            <a:pPr marL="285750" indent="-285750">
              <a:buFont typeface="Arial" panose="020B0604020202020204" pitchFamily="34" charset="0"/>
              <a:buChar char="•"/>
            </a:pPr>
            <a:r>
              <a:rPr lang="en-US" dirty="0"/>
              <a:t>If you want open captions, you need to go to your video editing software and look for how you can apply open captions.  </a:t>
            </a:r>
          </a:p>
          <a:p>
            <a:pPr marL="285750" indent="-285750">
              <a:buFont typeface="Arial" panose="020B0604020202020204" pitchFamily="34" charset="0"/>
              <a:buChar char="•"/>
            </a:pPr>
            <a:r>
              <a:rPr lang="en-US" dirty="0"/>
              <a:t>If you want closed captions, you’ll create a file (typically .SRT or .VTT, though many caption file formats exist). If you used a tool like OneDrive or YouTube, you can download that caption file and reuse it anywhere else you publish the video, such as on your government website.</a:t>
            </a:r>
          </a:p>
          <a:p>
            <a:endParaRPr lang="en-US"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10</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585284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require our authors to either upload a closed caption file or check a box indicating that their video has open captions. We greatly prefer for our authors to provide closed captions, but we know there are occasions when open captions make more sense, such as when a video is initially created to play in a visitor center theater, and then later the park wants to publish the same video online. </a:t>
            </a:r>
          </a:p>
          <a:p>
            <a:endParaRPr lang="en-US" dirty="0"/>
          </a:p>
          <a:p>
            <a:r>
              <a:rPr lang="en-US" dirty="0"/>
              <a:t>We support a variety of closed caption formats: XML, DFXP, SRT, and VTT. We automatically convert these formats to VTT. </a:t>
            </a:r>
          </a:p>
          <a:p>
            <a:endParaRPr lang="en-US" dirty="0"/>
          </a:p>
          <a:p>
            <a:r>
              <a:rPr lang="en-US" dirty="0"/>
              <a:t>We also optionally allow authors to upload captions in various languages, partially because our authors sometimes make videos that do not use English (e.g., parks in </a:t>
            </a:r>
            <a:r>
              <a:rPr lang="en-US" dirty="0" err="1"/>
              <a:t>Hawai’I</a:t>
            </a:r>
            <a:r>
              <a:rPr lang="en-US" dirty="0"/>
              <a:t> publishing videos that are in </a:t>
            </a:r>
            <a:r>
              <a:rPr lang="en-US" dirty="0" err="1"/>
              <a:t>Hawa’ian</a:t>
            </a:r>
            <a:r>
              <a:rPr lang="en-US" dirty="0"/>
              <a:t>, and thus require that language of captions), and partially to offer subtitles for non-English speakers.</a:t>
            </a:r>
          </a:p>
          <a:p>
            <a:endParaRPr lang="en-US"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4111850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C80C7-C6BF-11F8-94D5-E06231615A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5C0F17-AB63-692E-32EA-632876D690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B2E888-1E70-FCD1-1E40-6170BDE6EFD0}"/>
              </a:ext>
            </a:extLst>
          </p:cNvPr>
          <p:cNvSpPr>
            <a:spLocks noGrp="1"/>
          </p:cNvSpPr>
          <p:nvPr>
            <p:ph type="body" idx="1"/>
          </p:nvPr>
        </p:nvSpPr>
        <p:spPr/>
        <p:txBody>
          <a:bodyPr/>
          <a:lstStyle/>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dirty="0"/>
              <a:t>Success Criteria 1.2.3 articulates that we must make our media accessible to people who are blind or low vision, by providing audio description. The full text of the criteria reads: An alternative for time-based media or audio description of the prerecorded video content is provided for synchronized media, except when the media is a media alternative for text and is clearly labeled as such. (Level A)</a:t>
            </a:r>
          </a:p>
          <a:p>
            <a:endParaRPr lang="en-US" dirty="0"/>
          </a:p>
          <a:p>
            <a:endParaRPr lang="en-US" dirty="0"/>
          </a:p>
        </p:txBody>
      </p:sp>
      <p:sp>
        <p:nvSpPr>
          <p:cNvPr id="4" name="Slide Number Placeholder 3">
            <a:extLst>
              <a:ext uri="{FF2B5EF4-FFF2-40B4-BE49-F238E27FC236}">
                <a16:creationId xmlns:a16="http://schemas.microsoft.com/office/drawing/2014/main" id="{EF3A083B-49B6-0CB4-6897-7FBC5669E46D}"/>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287950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8936B-A30E-F3AD-2E9C-E2AEFA8B37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E94602-06B7-4CAA-74C5-9229B1FC7B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BCC835-0FE0-0D26-EB44-B2716DB6894B}"/>
              </a:ext>
            </a:extLst>
          </p:cNvPr>
          <p:cNvSpPr>
            <a:spLocks noGrp="1"/>
          </p:cNvSpPr>
          <p:nvPr>
            <p:ph type="body" idx="1"/>
          </p:nvPr>
        </p:nvSpPr>
        <p:spPr/>
        <p:txBody>
          <a:bodyPr/>
          <a:lstStyle/>
          <a:p>
            <a:r>
              <a:rPr lang="en-US" dirty="0"/>
              <a:t>First, decide if standard AD is sufficient, or if you need expanded AD. With standard, you’ll use existing pauses or quiet moments in your video to describe the immediate or following scene. This can work well sometimes, but not always. If standard isn’t sufficient, consider expanded AD, where you edit your video to insert pauses of whatever length needed to adequately describe the immediate or following scene.</a:t>
            </a:r>
          </a:p>
          <a:p>
            <a:endParaRPr lang="en-US" dirty="0"/>
          </a:p>
          <a:p>
            <a:r>
              <a:rPr lang="en-US" dirty="0"/>
              <a:t>Second, generate your audio description. As with captions, there are three general ways:</a:t>
            </a:r>
          </a:p>
          <a:p>
            <a:pPr marL="228600" indent="-228600">
              <a:buAutoNum type="arabicPeriod"/>
            </a:pPr>
            <a:r>
              <a:rPr lang="en-US" dirty="0"/>
              <a:t>Pay someone to do it. There are many companies in the world who provide audio description services.</a:t>
            </a:r>
          </a:p>
          <a:p>
            <a:pPr marL="228600" indent="-228600">
              <a:buAutoNum type="arabicPeriod"/>
            </a:pPr>
            <a:r>
              <a:rPr lang="en-US" dirty="0"/>
              <a:t>Use automation. There are two sort of sub-methods here</a:t>
            </a:r>
          </a:p>
          <a:p>
            <a:pPr marL="685800" lvl="1" indent="-228600">
              <a:buAutoNum type="arabicPeriod"/>
            </a:pPr>
            <a:r>
              <a:rPr lang="en-US" dirty="0"/>
              <a:t>Trust AI. I won’t, but you might. There are new tools that claim they can generate description based off what is visible in a video</a:t>
            </a:r>
          </a:p>
          <a:p>
            <a:pPr marL="685800" lvl="1" indent="-228600">
              <a:buAutoNum type="arabicPeriod"/>
            </a:pPr>
            <a:r>
              <a:rPr lang="en-US" dirty="0"/>
              <a:t>Use a text-to-speech tool. These work in different ways, but in general, you’re still manually writing out descriptions of each scene, and then relying on software to voice those descriptions. </a:t>
            </a:r>
          </a:p>
          <a:p>
            <a:pPr marL="228600" indent="-228600">
              <a:buAutoNum type="arabicPeriod"/>
            </a:pPr>
            <a:r>
              <a:rPr lang="en-US" dirty="0"/>
              <a:t>Write out your descriptions and record it in-house. This gives you the most control over the quality of the descriptions.</a:t>
            </a:r>
          </a:p>
          <a:p>
            <a:pPr marL="228600" indent="-228600">
              <a:buAutoNum type="arabicPeriod"/>
            </a:pPr>
            <a:endParaRPr lang="en-US" dirty="0"/>
          </a:p>
          <a:p>
            <a:pPr marL="0" indent="0">
              <a:buNone/>
            </a:pPr>
            <a:r>
              <a:rPr lang="en-US" dirty="0"/>
              <a:t>Finally, no matter how you create your AD, you’ll need to figure out how to use it. If you opted for standard AD, you’ll need to edit the AD into your existing video, using your video editing software (or ask your vendor to do so, if you’re contracting out the whole thing).</a:t>
            </a:r>
          </a:p>
          <a:p>
            <a:pPr marL="0" indent="0">
              <a:buNone/>
            </a:pPr>
            <a:endParaRPr lang="en-US" dirty="0"/>
          </a:p>
          <a:p>
            <a:pPr marL="0" indent="0">
              <a:buNone/>
            </a:pPr>
            <a:r>
              <a:rPr lang="en-US" dirty="0"/>
              <a:t>If you’re using extended AD, you should create an entirely new version of your video with the extended description. This will likely mean the runtime of your described video is longer than your original video, but that is not a big deal with our solution, as I mentioned on the prior slide.</a:t>
            </a:r>
          </a:p>
          <a:p>
            <a:pPr marL="228600" indent="-228600">
              <a:buAutoNum type="arabicPeriod"/>
            </a:pPr>
            <a:endParaRPr lang="en-US" dirty="0"/>
          </a:p>
        </p:txBody>
      </p:sp>
      <p:sp>
        <p:nvSpPr>
          <p:cNvPr id="4" name="Slide Number Placeholder 3">
            <a:extLst>
              <a:ext uri="{FF2B5EF4-FFF2-40B4-BE49-F238E27FC236}">
                <a16:creationId xmlns:a16="http://schemas.microsoft.com/office/drawing/2014/main" id="{BDC1B714-66F2-3190-7C34-C47622D8D81C}"/>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9508481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NPS workflow, content creators must either upload an audio described version of their video or click a checkbox to indicate that the main narration of the video is descriptive. This built-in descriptive approach works well for some NPS videos, e.g., where a park ranger is doing a short lecture and there aren’t many changes in scenery, etc. But in general, it is better for the author to create an audio-described version of their video.</a:t>
            </a:r>
          </a:p>
          <a:p>
            <a:endParaRPr lang="en-US" dirty="0"/>
          </a:p>
          <a:p>
            <a:r>
              <a:rPr lang="en-US" dirty="0"/>
              <a:t>The duration of the audio described version doesn’t need to match the duration of the standard video. </a:t>
            </a:r>
          </a:p>
          <a:p>
            <a:endParaRPr lang="en-US" dirty="0"/>
          </a:p>
          <a:p>
            <a:r>
              <a:rPr lang="en-US" dirty="0"/>
              <a:t>The media player is then able to let the end user toggle between a standard and a described version of the video. </a:t>
            </a:r>
          </a:p>
          <a:p>
            <a:endParaRPr lang="en-US"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1334232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D5655-CF41-3D93-98B7-963F05DAD0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38CEBA-C560-B6DB-EFC0-E9A4D308B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1AE5C5-A547-BF05-B42B-E3C0AC98E770}"/>
              </a:ext>
            </a:extLst>
          </p:cNvPr>
          <p:cNvSpPr>
            <a:spLocks noGrp="1"/>
          </p:cNvSpPr>
          <p:nvPr>
            <p:ph type="body" idx="1"/>
          </p:nvPr>
        </p:nvSpPr>
        <p:spPr/>
        <p:txBody>
          <a:bodyPr/>
          <a:lstStyle/>
          <a:p>
            <a:pPr algn="l"/>
            <a:r>
              <a:rPr lang="en-US" dirty="0"/>
              <a:t>It’s worth discussing edge cases, too – specifically, what about audio-only and video-only content?</a:t>
            </a:r>
          </a:p>
          <a:p>
            <a:pPr algn="l"/>
            <a:endParaRPr lang="en-US" dirty="0"/>
          </a:p>
          <a:p>
            <a:pPr algn="l"/>
            <a:r>
              <a:rPr lang="en-US" dirty="0"/>
              <a:t>Success criteria 1.2.1 addresses audio-only and video-only content for prerecorded media. It states, in part:</a:t>
            </a:r>
          </a:p>
          <a:p>
            <a:pPr marL="0" indent="0">
              <a:buNone/>
            </a:pPr>
            <a:endParaRPr lang="en-US" sz="1600" dirty="0"/>
          </a:p>
          <a:p>
            <a:pPr marL="0" indent="0">
              <a:buNone/>
            </a:pPr>
            <a:r>
              <a:rPr lang="en-US" sz="1600" dirty="0"/>
              <a:t>For prerecorded audio-only and prerecorded video-only media: </a:t>
            </a:r>
          </a:p>
          <a:p>
            <a:pPr marL="514350" indent="-285750">
              <a:buFont typeface="Arial" panose="020B0604020202020204" pitchFamily="34" charset="0"/>
              <a:buChar char="•"/>
            </a:pPr>
            <a:r>
              <a:rPr lang="en-US" sz="1600" dirty="0"/>
              <a:t>Prerecorded Audio-only content: An alternative for time-based media is provided</a:t>
            </a:r>
          </a:p>
          <a:p>
            <a:pPr marL="514350" indent="-285750">
              <a:buFont typeface="Arial" panose="020B0604020202020204" pitchFamily="34" charset="0"/>
              <a:buChar char="•"/>
            </a:pPr>
            <a:r>
              <a:rPr lang="en-US" sz="1600" dirty="0"/>
              <a:t>Prerecorded Video-only: Either an alternative for time-based media or an audio track is provided</a:t>
            </a:r>
          </a:p>
          <a:p>
            <a:pPr algn="l"/>
            <a:endParaRPr lang="en-US" dirty="0"/>
          </a:p>
          <a:p>
            <a:pPr algn="l"/>
            <a:r>
              <a:rPr lang="en-US" dirty="0"/>
              <a:t>If the file the content creator uploads is an mp3, we know by default that it is audio-only content. In that case, we simply require that they provide a transcript, and do not require captions or audio description.</a:t>
            </a:r>
          </a:p>
          <a:p>
            <a:pPr algn="l"/>
            <a:endParaRPr lang="en-US" dirty="0"/>
          </a:p>
          <a:p>
            <a:pPr algn="l"/>
            <a:r>
              <a:rPr lang="en-US" dirty="0"/>
              <a:t>If the file is not an mp3, we know it’s a video file. But we won’t know if it is video-only content without some help from the author. In NPS, the most common type of video-only content is a timelapse generated from a bunch of still images.</a:t>
            </a:r>
          </a:p>
          <a:p>
            <a:pPr marL="0" indent="0" algn="l">
              <a:buFont typeface="Arial" panose="020B0604020202020204" pitchFamily="34" charset="0"/>
              <a:buNone/>
            </a:pPr>
            <a:endParaRPr lang="en-US" dirty="0"/>
          </a:p>
          <a:p>
            <a:pPr marL="0" indent="0" algn="l">
              <a:buFont typeface="Arial" panose="020B0604020202020204" pitchFamily="34" charset="0"/>
              <a:buNone/>
            </a:pPr>
            <a:r>
              <a:rPr lang="en-US" dirty="0"/>
              <a:t>When a creator uploads a video file in our system, a checkbox is available for the author indicate that the video has no audio of any kind.  Help text reminds them that we’re not only concerned with speech content, but audio of any kind, including ambient sounds, music they laid over the video, etc. If any audio is present, they must have captions. </a:t>
            </a:r>
          </a:p>
          <a:p>
            <a:pPr marL="0" indent="0" algn="l">
              <a:buFont typeface="Arial" panose="020B0604020202020204" pitchFamily="34" charset="0"/>
              <a:buNone/>
            </a:pPr>
            <a:endParaRPr lang="en-US" dirty="0"/>
          </a:p>
          <a:p>
            <a:pPr marL="0" indent="0" algn="l">
              <a:buFont typeface="Arial" panose="020B0604020202020204" pitchFamily="34" charset="0"/>
              <a:buNone/>
            </a:pPr>
            <a:r>
              <a:rPr lang="en-US" dirty="0"/>
              <a:t>If they indicate that the file is video-only, we then require they either:</a:t>
            </a:r>
          </a:p>
          <a:p>
            <a:pPr marL="628650" lvl="1" indent="-171450" algn="l">
              <a:buFont typeface="Arial" panose="020B0604020202020204" pitchFamily="34" charset="0"/>
              <a:buChar char="•"/>
            </a:pPr>
            <a:r>
              <a:rPr lang="en-US" dirty="0"/>
              <a:t>Upload an audio-described version, or</a:t>
            </a:r>
          </a:p>
          <a:p>
            <a:pPr marL="628650" lvl="1" indent="-171450" algn="l">
              <a:buFont typeface="Arial" panose="020B0604020202020204" pitchFamily="34" charset="0"/>
              <a:buChar char="•"/>
            </a:pPr>
            <a:r>
              <a:rPr lang="en-US" dirty="0"/>
              <a:t>Write a descriptive transcript, which falls into the “alternative for time-based media” (see WCAG article on transcripts for details: https://www.w3.org/WAI/media/av/transcripts/#checklist) </a:t>
            </a:r>
          </a:p>
          <a:p>
            <a:pPr marL="171450" indent="-171450" algn="l">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70F2DC8-A338-ACF9-2AB1-8D03DA523217}"/>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5884173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A2A57-78EC-28F3-596C-6AB161FF3B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81CE52-FEEE-A12D-8507-F5EAA25A81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E8BF28-9925-4275-3D14-2B0F73C21726}"/>
              </a:ext>
            </a:extLst>
          </p:cNvPr>
          <p:cNvSpPr>
            <a:spLocks noGrp="1"/>
          </p:cNvSpPr>
          <p:nvPr>
            <p:ph type="body" idx="1"/>
          </p:nvPr>
        </p:nvSpPr>
        <p:spPr/>
        <p:txBody>
          <a:bodyPr/>
          <a:lstStyle/>
          <a:p>
            <a:r>
              <a:rPr lang="en-US" dirty="0"/>
              <a:t>WCAG does not mandate American Sign Language for media files at the 2.0 A &amp; AA levels, but it is in the Level AAA requirements. As part of the US federal government, we’re only legally required to meet Levels A &amp; AA, but we want to make it possible for our authors to achieve higher conformance if they wanted. </a:t>
            </a:r>
          </a:p>
          <a:p>
            <a:endParaRPr lang="en-US" dirty="0"/>
          </a:p>
          <a:p>
            <a:r>
              <a:rPr lang="en-US" dirty="0"/>
              <a:t>So, we offer an option for our authors to upload a version of their video with ASL, if they have it. This way, the standard and the signed versions of the videos are inherently connected, making it much easier for the public to switch from one to the other version. If they do this, then the media player shows an American Sign Language button alongside the AD and closed caption buttons.</a:t>
            </a:r>
          </a:p>
        </p:txBody>
      </p:sp>
      <p:sp>
        <p:nvSpPr>
          <p:cNvPr id="4" name="Slide Number Placeholder 3">
            <a:extLst>
              <a:ext uri="{FF2B5EF4-FFF2-40B4-BE49-F238E27FC236}">
                <a16:creationId xmlns:a16="http://schemas.microsoft.com/office/drawing/2014/main" id="{A6007B89-A568-CAAD-BEC3-D10405FD9FFF}"/>
              </a:ext>
            </a:extLst>
          </p:cNvPr>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02066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2: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r>
              <a:rPr lang="en-US" i="0" dirty="0"/>
              <a:t>Lastly, all of this works well to ensure NPS publishes only accessible audio/video content.</a:t>
            </a:r>
          </a:p>
          <a:p>
            <a:endParaRPr lang="en-US" i="0" dirty="0"/>
          </a:p>
          <a:p>
            <a:r>
              <a:rPr lang="en-US" i="0" dirty="0"/>
              <a:t>We check all content each month, and if a file is not accessible, we hide it from public view. Authors are then emailed a notification of the action, and they can then remedy the problem(s) and republish their videos when they are ready. </a:t>
            </a:r>
          </a:p>
          <a:p>
            <a:pPr marL="0" lvl="0" indent="0" algn="l" rtl="0">
              <a:lnSpc>
                <a:spcPct val="100000"/>
              </a:lnSpc>
              <a:spcBef>
                <a:spcPts val="480"/>
              </a:spcBef>
              <a:spcAft>
                <a:spcPts val="0"/>
              </a:spcAft>
              <a:buSzPts val="1400"/>
              <a:buNone/>
            </a:pPr>
            <a:endParaRPr dirty="0"/>
          </a:p>
        </p:txBody>
      </p:sp>
      <p:sp>
        <p:nvSpPr>
          <p:cNvPr id="70" name="Google Shape;70;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69567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I’ll talk about the media player itself, and what makes a media player accessible.</a:t>
            </a:r>
          </a:p>
          <a:p>
            <a:endParaRPr lang="en-US" dirty="0"/>
          </a:p>
          <a:p>
            <a:r>
              <a:rPr lang="en-US" dirty="0"/>
              <a:t>Next, I’ll talk about what makes the content we show via the media player accessible and how we enforce accessibility conformance on National Park Service media.</a:t>
            </a:r>
          </a:p>
          <a:p>
            <a:endParaRPr lang="en-US"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552329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240895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2434107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606967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674823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dirty="0"/>
              <a:t>On the screen is a large example of a video from Yosemite, paused on a splash screen with the NPS and Yosemite Conservancy logos, just to offer the media player controls in context with the larger video. </a:t>
            </a:r>
          </a:p>
          <a:p>
            <a:endParaRPr lang="en-US"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134967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definition of what makes multimedia accessible can be found in the Web Content Accessibility Guidelines, in a couple of different success criteria. </a:t>
            </a:r>
          </a:p>
          <a:p>
            <a:endParaRPr lang="en-US" dirty="0"/>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dirty="0"/>
              <a:t>First up, captions. Success Criteria 1.2.2 addresses captions for pre-recorded media states: Captions are provided for all prerecorded audio content in synchronized media, except when the media is a media alternative for text and is clearly labeled as such. (Level A)</a:t>
            </a:r>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endParaRPr lang="en-US" dirty="0"/>
          </a:p>
          <a:p>
            <a:pPr marL="457200" marR="0" lvl="0" indent="-22860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dirty="0"/>
              <a:t>Audio content includes all audible sounds, which must be written into the captions, not just human speech. </a:t>
            </a:r>
          </a:p>
          <a:p>
            <a:endParaRPr lang="en-US" dirty="0"/>
          </a:p>
          <a:p>
            <a:endParaRPr lang="en-US" dirty="0"/>
          </a:p>
          <a:p>
            <a:r>
              <a:rPr lang="en-US" dirty="0"/>
              <a:t>Lastly, we offer a transcript field. This isn’t required at Level A or AA for synchronized multimedia content, but it can be helpful. </a:t>
            </a:r>
          </a:p>
          <a:p>
            <a:endParaRPr lang="en-US"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028700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1_Title Slide">
    <p:spTree>
      <p:nvGrpSpPr>
        <p:cNvPr id="1" name="Shape 11"/>
        <p:cNvGrpSpPr/>
        <p:nvPr/>
      </p:nvGrpSpPr>
      <p:grpSpPr>
        <a:xfrm>
          <a:off x="0" y="0"/>
          <a:ext cx="0" cy="0"/>
          <a:chOff x="0" y="0"/>
          <a:chExt cx="0" cy="0"/>
        </a:xfrm>
      </p:grpSpPr>
      <p:sp>
        <p:nvSpPr>
          <p:cNvPr id="12" name="Google Shape;12;p2"/>
          <p:cNvSpPr>
            <a:spLocks noGrp="1"/>
          </p:cNvSpPr>
          <p:nvPr>
            <p:ph type="pic" idx="2"/>
          </p:nvPr>
        </p:nvSpPr>
        <p:spPr>
          <a:xfrm>
            <a:off x="3044791" y="1072642"/>
            <a:ext cx="6102417" cy="1828800"/>
          </a:xfrm>
          <a:prstGeom prst="rect">
            <a:avLst/>
          </a:prstGeom>
          <a:noFill/>
          <a:ln>
            <a:noFill/>
          </a:ln>
        </p:spPr>
        <p:txBody>
          <a:bodyPr/>
          <a:lstStyle/>
          <a:p>
            <a:endParaRPr lang="en-US"/>
          </a:p>
        </p:txBody>
      </p:sp>
      <p:sp>
        <p:nvSpPr>
          <p:cNvPr id="13" name="Google Shape;13;p2"/>
          <p:cNvSpPr txBox="1">
            <a:spLocks noGrp="1"/>
          </p:cNvSpPr>
          <p:nvPr>
            <p:ph type="title"/>
          </p:nvPr>
        </p:nvSpPr>
        <p:spPr>
          <a:xfrm>
            <a:off x="1523998" y="3223382"/>
            <a:ext cx="91440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3200" b="0" i="0" u="none" strike="noStrike" cap="none">
                <a:solidFill>
                  <a:srgbClr val="0B3F3A"/>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cxnSp>
        <p:nvCxnSpPr>
          <p:cNvPr id="14" name="Google Shape;14;p2"/>
          <p:cNvCxnSpPr/>
          <p:nvPr/>
        </p:nvCxnSpPr>
        <p:spPr>
          <a:xfrm>
            <a:off x="5315013" y="4514847"/>
            <a:ext cx="1561974" cy="0"/>
          </a:xfrm>
          <a:prstGeom prst="straightConnector1">
            <a:avLst/>
          </a:prstGeom>
          <a:noFill/>
          <a:ln w="9525" cap="flat" cmpd="sng">
            <a:solidFill>
              <a:srgbClr val="0E8775"/>
            </a:solidFill>
            <a:prstDash val="solid"/>
            <a:round/>
            <a:headEnd type="none" w="sm" len="sm"/>
            <a:tailEnd type="none" w="sm" len="sm"/>
          </a:ln>
        </p:spPr>
      </p:cxnSp>
      <p:sp>
        <p:nvSpPr>
          <p:cNvPr id="15" name="Google Shape;15;p2"/>
          <p:cNvSpPr txBox="1">
            <a:spLocks noGrp="1"/>
          </p:cNvSpPr>
          <p:nvPr>
            <p:ph type="body" idx="1"/>
          </p:nvPr>
        </p:nvSpPr>
        <p:spPr>
          <a:xfrm>
            <a:off x="3240086" y="4654423"/>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100000"/>
              </a:lnSpc>
              <a:spcBef>
                <a:spcPts val="0"/>
              </a:spcBef>
              <a:spcAft>
                <a:spcPts val="0"/>
              </a:spcAft>
              <a:buClr>
                <a:srgbClr val="000000"/>
              </a:buClr>
              <a:buSzPts val="1400"/>
              <a:buFont typeface="Arial"/>
              <a:buNone/>
              <a:defRPr sz="1400" b="0" i="0" u="none" strike="noStrike" cap="none">
                <a:solidFill>
                  <a:srgbClr val="0B3F3A"/>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reaker Title Only ">
  <p:cSld name="1_Breaker Title (No Foot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508001" y="2305250"/>
            <a:ext cx="11165841" cy="2247499"/>
          </a:xfrm>
          <a:prstGeom prst="rect">
            <a:avLst/>
          </a:prstGeom>
          <a:noFill/>
          <a:ln>
            <a:noFill/>
          </a:ln>
        </p:spPr>
        <p:txBody>
          <a:bodyPr spcFirstLastPara="1" wrap="square" lIns="91425" tIns="45700" rIns="91425" bIns="45700" anchor="ctr" anchorCtr="0">
            <a:noAutofit/>
          </a:bodyPr>
          <a:lstStyle>
            <a:lvl1pPr marR="0" lvl="0" algn="ctr" rtl="0">
              <a:lnSpc>
                <a:spcPct val="90000"/>
              </a:lnSpc>
              <a:spcBef>
                <a:spcPts val="0"/>
              </a:spcBef>
              <a:spcAft>
                <a:spcPts val="0"/>
              </a:spcAft>
              <a:buClr>
                <a:srgbClr val="000000"/>
              </a:buClr>
              <a:buSzPts val="1400"/>
              <a:buFont typeface="Arial"/>
              <a:buNone/>
              <a:defRPr sz="50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reaker Title Only " preserve="1">
  <p:cSld name="1_Title Only (No Foot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731520" y="548640"/>
            <a:ext cx="10725912" cy="429768"/>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9pPr>
          </a:lstStyle>
          <a:p>
            <a:endParaRPr dirty="0"/>
          </a:p>
        </p:txBody>
      </p:sp>
    </p:spTree>
    <p:extLst>
      <p:ext uri="{BB962C8B-B14F-4D97-AF65-F5344CB8AC3E}">
        <p14:creationId xmlns:p14="http://schemas.microsoft.com/office/powerpoint/2010/main" val="488456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userDrawn="1">
  <p:cSld name="2_Title and Content">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dirty="0"/>
          </a:p>
        </p:txBody>
      </p:sp>
      <p:sp>
        <p:nvSpPr>
          <p:cNvPr id="6" name="Google Shape;18;p3">
            <a:extLst>
              <a:ext uri="{FF2B5EF4-FFF2-40B4-BE49-F238E27FC236}">
                <a16:creationId xmlns:a16="http://schemas.microsoft.com/office/drawing/2014/main" id="{69A1237B-F457-7965-E4ED-91C65344D400}"/>
              </a:ext>
            </a:extLst>
          </p:cNvPr>
          <p:cNvSpPr txBox="1">
            <a:spLocks noGrp="1"/>
          </p:cNvSpPr>
          <p:nvPr>
            <p:ph type="body" idx="1"/>
          </p:nvPr>
        </p:nvSpPr>
        <p:spPr>
          <a:xfrm>
            <a:off x="731520" y="1371600"/>
            <a:ext cx="10725912" cy="461772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panose="020B0604020202020204" pitchFamily="34" charset="0"/>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panose="020B0604020202020204" pitchFamily="34" charset="0"/>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panose="020B0604020202020204" pitchFamily="34" charset="0"/>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panose="020B0604020202020204" pitchFamily="34" charset="0"/>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pPr lvl="0"/>
            <a:endParaRPr lang="en-US" dirty="0"/>
          </a:p>
        </p:txBody>
      </p:sp>
      <p:sp>
        <p:nvSpPr>
          <p:cNvPr id="30" name="Google Shape;30;p6"/>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userDrawn="1">
  <p:cSld name="2_Title and Three Content with Headings">
    <p:spTree>
      <p:nvGrpSpPr>
        <p:cNvPr id="1" name="Shape 47"/>
        <p:cNvGrpSpPr/>
        <p:nvPr/>
      </p:nvGrpSpPr>
      <p:grpSpPr>
        <a:xfrm>
          <a:off x="0" y="0"/>
          <a:ext cx="0" cy="0"/>
          <a:chOff x="0" y="0"/>
          <a:chExt cx="0" cy="0"/>
        </a:xfrm>
      </p:grpSpPr>
      <p:sp>
        <p:nvSpPr>
          <p:cNvPr id="48" name="Google Shape;48;p10"/>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49" name="Google Shape;49;p10"/>
          <p:cNvSpPr txBox="1">
            <a:spLocks noGrp="1"/>
          </p:cNvSpPr>
          <p:nvPr>
            <p:ph type="body" idx="1"/>
          </p:nvPr>
        </p:nvSpPr>
        <p:spPr>
          <a:xfrm>
            <a:off x="731520" y="1371600"/>
            <a:ext cx="3383280" cy="51206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00"/>
              </a:spcBef>
              <a:spcAft>
                <a:spcPts val="0"/>
              </a:spcAft>
              <a:buClr>
                <a:srgbClr val="0E8775"/>
              </a:buClr>
              <a:buSzPts val="2800"/>
              <a:buFont typeface="Arial"/>
              <a:buNone/>
              <a:defRPr sz="1600" b="1" i="0" u="none" strike="noStrike" cap="none">
                <a:solidFill>
                  <a:schemeClr val="dk1"/>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dirty="0"/>
          </a:p>
        </p:txBody>
      </p:sp>
      <p:sp>
        <p:nvSpPr>
          <p:cNvPr id="2" name="Google Shape;18;p3">
            <a:extLst>
              <a:ext uri="{FF2B5EF4-FFF2-40B4-BE49-F238E27FC236}">
                <a16:creationId xmlns:a16="http://schemas.microsoft.com/office/drawing/2014/main" id="{8F2A91BE-7678-AB1F-A812-6EC018084B95}"/>
              </a:ext>
            </a:extLst>
          </p:cNvPr>
          <p:cNvSpPr txBox="1">
            <a:spLocks noGrp="1"/>
          </p:cNvSpPr>
          <p:nvPr>
            <p:ph type="body" idx="13"/>
          </p:nvPr>
        </p:nvSpPr>
        <p:spPr>
          <a:xfrm>
            <a:off x="731520" y="2030955"/>
            <a:ext cx="3383280" cy="395020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panose="020B0604020202020204" pitchFamily="34" charset="0"/>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panose="020B0604020202020204" pitchFamily="34" charset="0"/>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panose="020B0604020202020204" pitchFamily="34" charset="0"/>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panose="020B0604020202020204" pitchFamily="34" charset="0"/>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pPr lvl="0"/>
            <a:endParaRPr lang="en-US" dirty="0"/>
          </a:p>
        </p:txBody>
      </p:sp>
      <p:sp>
        <p:nvSpPr>
          <p:cNvPr id="50" name="Google Shape;50;p10"/>
          <p:cNvSpPr txBox="1">
            <a:spLocks noGrp="1"/>
          </p:cNvSpPr>
          <p:nvPr>
            <p:ph type="body" idx="2"/>
          </p:nvPr>
        </p:nvSpPr>
        <p:spPr>
          <a:xfrm>
            <a:off x="4400732" y="1371600"/>
            <a:ext cx="3383280" cy="51206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00"/>
              </a:spcBef>
              <a:spcAft>
                <a:spcPts val="0"/>
              </a:spcAft>
              <a:buClr>
                <a:srgbClr val="0E8775"/>
              </a:buClr>
              <a:buSzPts val="2800"/>
              <a:buFont typeface="Arial"/>
              <a:buNone/>
              <a:defRPr sz="1600" b="1" i="0" u="none" strike="noStrike" cap="none">
                <a:solidFill>
                  <a:schemeClr val="dk1"/>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3" name="Google Shape;18;p3">
            <a:extLst>
              <a:ext uri="{FF2B5EF4-FFF2-40B4-BE49-F238E27FC236}">
                <a16:creationId xmlns:a16="http://schemas.microsoft.com/office/drawing/2014/main" id="{24E6CD6A-4BBE-3F39-F57E-9676F3F9FBD0}"/>
              </a:ext>
            </a:extLst>
          </p:cNvPr>
          <p:cNvSpPr txBox="1">
            <a:spLocks noGrp="1"/>
          </p:cNvSpPr>
          <p:nvPr>
            <p:ph type="body" idx="14"/>
          </p:nvPr>
        </p:nvSpPr>
        <p:spPr>
          <a:xfrm>
            <a:off x="4397981" y="2030956"/>
            <a:ext cx="3383280" cy="395020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panose="020B0604020202020204" pitchFamily="34" charset="0"/>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panose="020B0604020202020204" pitchFamily="34" charset="0"/>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panose="020B0604020202020204" pitchFamily="34" charset="0"/>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panose="020B0604020202020204" pitchFamily="34" charset="0"/>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pPr lvl="0"/>
            <a:endParaRPr lang="en-US" dirty="0"/>
          </a:p>
        </p:txBody>
      </p:sp>
      <p:sp>
        <p:nvSpPr>
          <p:cNvPr id="51" name="Google Shape;51;p10"/>
          <p:cNvSpPr txBox="1">
            <a:spLocks noGrp="1"/>
          </p:cNvSpPr>
          <p:nvPr>
            <p:ph type="body" idx="3"/>
          </p:nvPr>
        </p:nvSpPr>
        <p:spPr>
          <a:xfrm>
            <a:off x="8064443" y="1371600"/>
            <a:ext cx="3383280" cy="51206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00"/>
              </a:spcBef>
              <a:spcAft>
                <a:spcPts val="0"/>
              </a:spcAft>
              <a:buClr>
                <a:srgbClr val="0E8775"/>
              </a:buClr>
              <a:buSzPts val="2800"/>
              <a:buFont typeface="Arial"/>
              <a:buNone/>
              <a:defRPr sz="1600" b="1" i="0" u="none" strike="noStrike" cap="none">
                <a:solidFill>
                  <a:schemeClr val="dk1"/>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 name="Google Shape;18;p3">
            <a:extLst>
              <a:ext uri="{FF2B5EF4-FFF2-40B4-BE49-F238E27FC236}">
                <a16:creationId xmlns:a16="http://schemas.microsoft.com/office/drawing/2014/main" id="{294C0668-976D-3A30-8B27-1B12A0AAA949}"/>
              </a:ext>
            </a:extLst>
          </p:cNvPr>
          <p:cNvSpPr txBox="1">
            <a:spLocks noGrp="1"/>
          </p:cNvSpPr>
          <p:nvPr>
            <p:ph type="body" idx="15"/>
          </p:nvPr>
        </p:nvSpPr>
        <p:spPr>
          <a:xfrm>
            <a:off x="8067553" y="2030956"/>
            <a:ext cx="3383280" cy="395020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E8775"/>
              </a:buClr>
              <a:buSzPts val="2800"/>
              <a:buFont typeface="Arial"/>
              <a:buChar char="•"/>
              <a:defRPr sz="2800" b="0" i="0" u="none" strike="noStrike" cap="none">
                <a:solidFill>
                  <a:schemeClr val="accent4"/>
                </a:solidFill>
                <a:latin typeface="Arial"/>
                <a:ea typeface="Arial"/>
                <a:cs typeface="Arial"/>
                <a:sym typeface="Arial"/>
              </a:defRPr>
            </a:lvl1pPr>
            <a:lvl2pPr marL="914400" marR="0" lvl="1" indent="-393700" algn="l" rtl="0">
              <a:lnSpc>
                <a:spcPct val="100000"/>
              </a:lnSpc>
              <a:spcBef>
                <a:spcPts val="700"/>
              </a:spcBef>
              <a:spcAft>
                <a:spcPts val="0"/>
              </a:spcAft>
              <a:buClr>
                <a:srgbClr val="0D8774"/>
              </a:buClr>
              <a:buSzPts val="2600"/>
              <a:buFont typeface="Arial" panose="020B0604020202020204" pitchFamily="34" charset="0"/>
              <a:buChar char="•"/>
              <a:defRPr sz="2400" b="0" i="0" u="none" strike="noStrike" cap="none">
                <a:solidFill>
                  <a:schemeClr val="accent4"/>
                </a:solidFill>
                <a:latin typeface="Arial"/>
                <a:ea typeface="Arial"/>
                <a:cs typeface="Arial"/>
                <a:sym typeface="Arial"/>
              </a:defRPr>
            </a:lvl2pPr>
            <a:lvl3pPr marL="1371600" marR="0" lvl="2" indent="-381000" algn="l" rtl="0">
              <a:lnSpc>
                <a:spcPct val="100000"/>
              </a:lnSpc>
              <a:spcBef>
                <a:spcPts val="650"/>
              </a:spcBef>
              <a:spcAft>
                <a:spcPts val="0"/>
              </a:spcAft>
              <a:buClr>
                <a:srgbClr val="0D8774"/>
              </a:buClr>
              <a:buSzPts val="2400"/>
              <a:buFont typeface="Arial" panose="020B0604020202020204" pitchFamily="34" charset="0"/>
              <a:buChar char="•"/>
              <a:defRPr sz="2000" b="0" i="0" u="none" strike="noStrike" cap="none">
                <a:solidFill>
                  <a:schemeClr val="accent4"/>
                </a:solidFill>
                <a:latin typeface="Arial"/>
                <a:ea typeface="Arial"/>
                <a:cs typeface="Arial"/>
                <a:sym typeface="Arial"/>
              </a:defRPr>
            </a:lvl3pPr>
            <a:lvl4pPr marL="1828800" marR="0" lvl="3" indent="-381000" algn="l" rtl="0">
              <a:lnSpc>
                <a:spcPct val="100000"/>
              </a:lnSpc>
              <a:spcBef>
                <a:spcPts val="600"/>
              </a:spcBef>
              <a:spcAft>
                <a:spcPts val="0"/>
              </a:spcAft>
              <a:buClr>
                <a:srgbClr val="0D8774"/>
              </a:buClr>
              <a:buSzPts val="2400"/>
              <a:buFont typeface="Arial" panose="020B0604020202020204" pitchFamily="34" charset="0"/>
              <a:buChar char="•"/>
              <a:defRPr sz="1800" b="0" i="0" u="none" strike="noStrike" cap="none">
                <a:solidFill>
                  <a:schemeClr val="accent4"/>
                </a:solidFill>
                <a:latin typeface="Arial"/>
                <a:ea typeface="Arial"/>
                <a:cs typeface="Arial"/>
                <a:sym typeface="Arial"/>
              </a:defRPr>
            </a:lvl4pPr>
            <a:lvl5pPr marL="2286000" marR="0" lvl="4" indent="-381000" algn="l" rtl="0">
              <a:lnSpc>
                <a:spcPct val="100000"/>
              </a:lnSpc>
              <a:spcBef>
                <a:spcPts val="720"/>
              </a:spcBef>
              <a:spcAft>
                <a:spcPts val="0"/>
              </a:spcAft>
              <a:buClr>
                <a:srgbClr val="0D8774"/>
              </a:buClr>
              <a:buSzPts val="2400"/>
              <a:buFont typeface="Arial" panose="020B0604020202020204" pitchFamily="34" charset="0"/>
              <a:buChar char="•"/>
              <a:defRPr sz="1800" b="0" i="0" u="none" strike="noStrike" cap="none">
                <a:solidFill>
                  <a:schemeClr val="accent4"/>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pPr lvl="0"/>
            <a:endParaRPr lang="en-US" dirty="0"/>
          </a:p>
        </p:txBody>
      </p:sp>
      <p:sp>
        <p:nvSpPr>
          <p:cNvPr id="52" name="Google Shape;52;p10"/>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reaker Title Only ">
  <p:cSld name="2_Breaker Title Only ">
    <p:spTree>
      <p:nvGrpSpPr>
        <p:cNvPr id="1" name="Shape 53"/>
        <p:cNvGrpSpPr/>
        <p:nvPr/>
      </p:nvGrpSpPr>
      <p:grpSpPr>
        <a:xfrm>
          <a:off x="0" y="0"/>
          <a:ext cx="0" cy="0"/>
          <a:chOff x="0" y="0"/>
          <a:chExt cx="0" cy="0"/>
        </a:xfrm>
      </p:grpSpPr>
      <p:sp>
        <p:nvSpPr>
          <p:cNvPr id="54" name="Google Shape;54;p11"/>
          <p:cNvSpPr txBox="1">
            <a:spLocks noGrp="1"/>
          </p:cNvSpPr>
          <p:nvPr>
            <p:ph type="title"/>
          </p:nvPr>
        </p:nvSpPr>
        <p:spPr>
          <a:xfrm>
            <a:off x="508001" y="2305250"/>
            <a:ext cx="11165841" cy="2247499"/>
          </a:xfrm>
          <a:prstGeom prst="rect">
            <a:avLst/>
          </a:prstGeom>
          <a:noFill/>
          <a:ln>
            <a:noFill/>
          </a:ln>
        </p:spPr>
        <p:txBody>
          <a:bodyPr spcFirstLastPara="1" wrap="square" lIns="91425" tIns="45700" rIns="91425" bIns="45700" anchor="ctr" anchorCtr="0">
            <a:noAutofit/>
          </a:bodyPr>
          <a:lstStyle>
            <a:lvl1pPr marR="0" lvl="0" algn="ctr" rtl="0">
              <a:lnSpc>
                <a:spcPct val="90000"/>
              </a:lnSpc>
              <a:spcBef>
                <a:spcPts val="0"/>
              </a:spcBef>
              <a:spcAft>
                <a:spcPts val="0"/>
              </a:spcAft>
              <a:buClr>
                <a:srgbClr val="000000"/>
              </a:buClr>
              <a:buSzPts val="1400"/>
              <a:buFont typeface="Arial"/>
              <a:buNone/>
              <a:defRPr sz="50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9pPr>
          </a:lstStyle>
          <a:p>
            <a:endParaRPr/>
          </a:p>
        </p:txBody>
      </p:sp>
      <p:sp>
        <p:nvSpPr>
          <p:cNvPr id="55" name="Google Shape;55;p11"/>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p:cSld name="2_Title Only">
    <p:spTree>
      <p:nvGrpSpPr>
        <p:cNvPr id="1" name="Shape 56"/>
        <p:cNvGrpSpPr/>
        <p:nvPr/>
      </p:nvGrpSpPr>
      <p:grpSpPr>
        <a:xfrm>
          <a:off x="0" y="0"/>
          <a:ext cx="0" cy="0"/>
          <a:chOff x="0" y="0"/>
          <a:chExt cx="0" cy="0"/>
        </a:xfrm>
      </p:grpSpPr>
      <p:sp>
        <p:nvSpPr>
          <p:cNvPr id="57" name="Google Shape;57;p12"/>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8" name="Google Shape;58;p12"/>
          <p:cNvSpPr txBox="1">
            <a:spLocks noGrp="1"/>
          </p:cNvSpPr>
          <p:nvPr>
            <p:ph type="sldNum" idx="12"/>
          </p:nvPr>
        </p:nvSpPr>
        <p:spPr>
          <a:xfrm>
            <a:off x="10914323" y="6437376"/>
            <a:ext cx="533400" cy="18288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9"/>
        <p:cNvGrpSpPr/>
        <p:nvPr/>
      </p:nvGrpSpPr>
      <p:grpSpPr>
        <a:xfrm>
          <a:off x="0" y="0"/>
          <a:ext cx="0" cy="0"/>
          <a:chOff x="0" y="0"/>
          <a:chExt cx="0" cy="0"/>
        </a:xfrm>
      </p:grpSpPr>
      <p:sp>
        <p:nvSpPr>
          <p:cNvPr id="10" name="Google Shape;10;p1"/>
          <p:cNvSpPr/>
          <p:nvPr/>
        </p:nvSpPr>
        <p:spPr>
          <a:xfrm>
            <a:off x="0" y="0"/>
            <a:ext cx="12192000" cy="182880"/>
          </a:xfrm>
          <a:prstGeom prst="rect">
            <a:avLst/>
          </a:prstGeom>
          <a:solidFill>
            <a:srgbClr val="0E877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61"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21"/>
        <p:cNvGrpSpPr/>
        <p:nvPr/>
      </p:nvGrpSpPr>
      <p:grpSpPr>
        <a:xfrm>
          <a:off x="0" y="0"/>
          <a:ext cx="0" cy="0"/>
          <a:chOff x="0" y="0"/>
          <a:chExt cx="0" cy="0"/>
        </a:xfrm>
      </p:grpSpPr>
      <p:sp>
        <p:nvSpPr>
          <p:cNvPr id="22" name="Google Shape;22;p5"/>
          <p:cNvSpPr txBox="1">
            <a:spLocks noGrp="1"/>
          </p:cNvSpPr>
          <p:nvPr>
            <p:ph type="sldNum" idx="12"/>
          </p:nvPr>
        </p:nvSpPr>
        <p:spPr>
          <a:xfrm>
            <a:off x="10914323" y="6434289"/>
            <a:ext cx="533400" cy="182880"/>
          </a:xfrm>
          <a:prstGeom prst="rect">
            <a:avLst/>
          </a:prstGeom>
          <a:noFill/>
          <a:ln>
            <a:noFill/>
          </a:ln>
        </p:spPr>
        <p:txBody>
          <a:bodyPr spcFirstLastPara="1" wrap="square" lIns="0" tIns="0" rIns="0" bIns="0"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5"/>
          <p:cNvSpPr/>
          <p:nvPr/>
        </p:nvSpPr>
        <p:spPr>
          <a:xfrm>
            <a:off x="0" y="0"/>
            <a:ext cx="12192000" cy="182880"/>
          </a:xfrm>
          <a:prstGeom prst="rect">
            <a:avLst/>
          </a:prstGeom>
          <a:solidFill>
            <a:srgbClr val="0E877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24" name="Google Shape;24;p5"/>
          <p:cNvCxnSpPr/>
          <p:nvPr/>
        </p:nvCxnSpPr>
        <p:spPr>
          <a:xfrm>
            <a:off x="1311072" y="6342849"/>
            <a:ext cx="10123894" cy="0"/>
          </a:xfrm>
          <a:prstGeom prst="straightConnector1">
            <a:avLst/>
          </a:prstGeom>
          <a:noFill/>
          <a:ln w="9525" cap="flat" cmpd="sng">
            <a:solidFill>
              <a:schemeClr val="lt2"/>
            </a:solidFill>
            <a:prstDash val="solid"/>
            <a:round/>
            <a:headEnd type="none" w="sm" len="sm"/>
            <a:tailEnd type="none" w="sm" len="sm"/>
          </a:ln>
        </p:spPr>
      </p:cxnSp>
      <p:sp>
        <p:nvSpPr>
          <p:cNvPr id="25" name="Google Shape;25;p5"/>
          <p:cNvSpPr/>
          <p:nvPr/>
        </p:nvSpPr>
        <p:spPr>
          <a:xfrm>
            <a:off x="1311072" y="6434289"/>
            <a:ext cx="6412938" cy="177215"/>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1000" b="1" i="0" u="none" strike="noStrike" cap="none">
                <a:solidFill>
                  <a:srgbClr val="033F3A"/>
                </a:solidFill>
                <a:latin typeface="Arial"/>
                <a:ea typeface="Arial"/>
                <a:cs typeface="Arial"/>
                <a:sym typeface="Arial"/>
              </a:rPr>
              <a:t>Interagency Accessibility Forum (IAAF)</a:t>
            </a:r>
            <a:endParaRPr sz="1000" b="1" i="0" u="none" strike="noStrike" cap="none">
              <a:solidFill>
                <a:srgbClr val="033F3A"/>
              </a:solidFill>
              <a:latin typeface="Arial"/>
              <a:ea typeface="Arial"/>
              <a:cs typeface="Arial"/>
              <a:sym typeface="Arial"/>
            </a:endParaRPr>
          </a:p>
        </p:txBody>
      </p:sp>
      <p:pic>
        <p:nvPicPr>
          <p:cNvPr id="26" name="Google Shape;26;p5"/>
          <p:cNvPicPr preferRelativeResize="0"/>
          <p:nvPr/>
        </p:nvPicPr>
        <p:blipFill rotWithShape="1">
          <a:blip r:embed="rId6">
            <a:alphaModFix/>
          </a:blip>
          <a:srcRect/>
          <a:stretch/>
        </p:blipFill>
        <p:spPr>
          <a:xfrm>
            <a:off x="733494" y="6205689"/>
            <a:ext cx="452005" cy="4572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1" r:id="rId1"/>
    <p:sldLayoutId id="2147483655" r:id="rId2"/>
    <p:sldLayoutId id="2147483656" r:id="rId3"/>
    <p:sldLayoutId id="2147483657"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6" name="Google Shape;66;p14"/>
          <p:cNvSpPr txBox="1">
            <a:spLocks noGrp="1"/>
          </p:cNvSpPr>
          <p:nvPr>
            <p:ph type="title"/>
          </p:nvPr>
        </p:nvSpPr>
        <p:spPr>
          <a:xfrm>
            <a:off x="1523998" y="3223382"/>
            <a:ext cx="9144000" cy="1143000"/>
          </a:xfrm>
          <a:prstGeom prst="rect">
            <a:avLst/>
          </a:prstGeom>
          <a:noFill/>
          <a:ln>
            <a:noFill/>
          </a:ln>
        </p:spPr>
        <p:txBody>
          <a:bodyPr spcFirstLastPara="1" wrap="square" lIns="91425" tIns="45700" rIns="91425" bIns="45700" anchor="ctr" anchorCtr="0">
            <a:noAutofit/>
          </a:bodyPr>
          <a:lstStyle/>
          <a:p>
            <a:pPr lvl="0"/>
            <a:r>
              <a:rPr lang="en" dirty="0"/>
              <a:t>The NPS.gov Media Player and Media Workflow: An Accessible Option for All Government</a:t>
            </a:r>
            <a:endParaRPr dirty="0"/>
          </a:p>
        </p:txBody>
      </p:sp>
      <p:pic>
        <p:nvPicPr>
          <p:cNvPr id="65" name="Google Shape;65;p14" descr="Interagency Accessibility Forum and logo"/>
          <p:cNvPicPr preferRelativeResize="0">
            <a:picLocks noGrp="1"/>
          </p:cNvPicPr>
          <p:nvPr>
            <p:ph type="pic" idx="2"/>
          </p:nvPr>
        </p:nvPicPr>
        <p:blipFill rotWithShape="1">
          <a:blip r:embed="rId3">
            <a:alphaModFix/>
          </a:blip>
          <a:srcRect l="67" r="67"/>
          <a:stretch/>
        </p:blipFill>
        <p:spPr>
          <a:xfrm>
            <a:off x="3044789" y="1051701"/>
            <a:ext cx="6102417" cy="1828800"/>
          </a:xfrm>
          <a:prstGeom prst="rect">
            <a:avLst/>
          </a:prstGeom>
          <a:noFill/>
          <a:ln>
            <a:noFill/>
          </a:ln>
        </p:spPr>
      </p:pic>
      <p:sp>
        <p:nvSpPr>
          <p:cNvPr id="67" name="Google Shape;67;p14"/>
          <p:cNvSpPr txBox="1">
            <a:spLocks noGrp="1"/>
          </p:cNvSpPr>
          <p:nvPr>
            <p:ph type="body" idx="1"/>
          </p:nvPr>
        </p:nvSpPr>
        <p:spPr>
          <a:xfrm>
            <a:off x="3240086" y="4654423"/>
            <a:ext cx="5711825" cy="9144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sz="2000" dirty="0"/>
              <a:t>May 21, 2026</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3CC9-BCA7-F3FB-03E9-DD826B0C3ACE}"/>
              </a:ext>
            </a:extLst>
          </p:cNvPr>
          <p:cNvSpPr>
            <a:spLocks noGrp="1"/>
          </p:cNvSpPr>
          <p:nvPr>
            <p:ph type="title"/>
          </p:nvPr>
        </p:nvSpPr>
        <p:spPr/>
        <p:txBody>
          <a:bodyPr/>
          <a:lstStyle/>
          <a:p>
            <a:r>
              <a:rPr lang="en-US" dirty="0"/>
              <a:t>How to Create &amp; Use Captions</a:t>
            </a:r>
          </a:p>
        </p:txBody>
      </p:sp>
      <p:sp>
        <p:nvSpPr>
          <p:cNvPr id="3" name="Text Placeholder 2">
            <a:extLst>
              <a:ext uri="{FF2B5EF4-FFF2-40B4-BE49-F238E27FC236}">
                <a16:creationId xmlns:a16="http://schemas.microsoft.com/office/drawing/2014/main" id="{F6C9B5BC-2A8B-47EF-69A2-2BE79CA2B9BF}"/>
              </a:ext>
            </a:extLst>
          </p:cNvPr>
          <p:cNvSpPr>
            <a:spLocks noGrp="1"/>
          </p:cNvSpPr>
          <p:nvPr>
            <p:ph type="body" idx="1"/>
          </p:nvPr>
        </p:nvSpPr>
        <p:spPr>
          <a:xfrm>
            <a:off x="199697" y="1371600"/>
            <a:ext cx="3915103" cy="512064"/>
          </a:xfrm>
        </p:spPr>
        <p:txBody>
          <a:bodyPr/>
          <a:lstStyle/>
          <a:p>
            <a:r>
              <a:rPr lang="en-US" sz="2800" dirty="0"/>
              <a:t>Decide on Type</a:t>
            </a:r>
          </a:p>
        </p:txBody>
      </p:sp>
      <p:sp>
        <p:nvSpPr>
          <p:cNvPr id="4" name="Text Placeholder 3">
            <a:extLst>
              <a:ext uri="{FF2B5EF4-FFF2-40B4-BE49-F238E27FC236}">
                <a16:creationId xmlns:a16="http://schemas.microsoft.com/office/drawing/2014/main" id="{B7460CE0-5863-E3EA-3DBE-45CC6EB36723}"/>
              </a:ext>
            </a:extLst>
          </p:cNvPr>
          <p:cNvSpPr>
            <a:spLocks noGrp="1"/>
          </p:cNvSpPr>
          <p:nvPr>
            <p:ph type="body" idx="13"/>
          </p:nvPr>
        </p:nvSpPr>
        <p:spPr/>
        <p:txBody>
          <a:bodyPr/>
          <a:lstStyle/>
          <a:p>
            <a:r>
              <a:rPr lang="en-US" dirty="0"/>
              <a:t>Open captions are always visible</a:t>
            </a:r>
          </a:p>
          <a:p>
            <a:r>
              <a:rPr lang="en-US" dirty="0"/>
              <a:t>Closed captions are user-controlled</a:t>
            </a:r>
          </a:p>
        </p:txBody>
      </p:sp>
      <p:sp>
        <p:nvSpPr>
          <p:cNvPr id="5" name="Text Placeholder 4">
            <a:extLst>
              <a:ext uri="{FF2B5EF4-FFF2-40B4-BE49-F238E27FC236}">
                <a16:creationId xmlns:a16="http://schemas.microsoft.com/office/drawing/2014/main" id="{29D92ABD-0287-BAC8-178F-E6174C84DD8E}"/>
              </a:ext>
            </a:extLst>
          </p:cNvPr>
          <p:cNvSpPr>
            <a:spLocks noGrp="1"/>
          </p:cNvSpPr>
          <p:nvPr>
            <p:ph type="body" idx="2"/>
          </p:nvPr>
        </p:nvSpPr>
        <p:spPr>
          <a:xfrm>
            <a:off x="4149339" y="1371600"/>
            <a:ext cx="3915103" cy="512064"/>
          </a:xfrm>
        </p:spPr>
        <p:txBody>
          <a:bodyPr/>
          <a:lstStyle/>
          <a:p>
            <a:r>
              <a:rPr lang="en-US" sz="2800" dirty="0"/>
              <a:t>Generate Captions</a:t>
            </a:r>
          </a:p>
        </p:txBody>
      </p:sp>
      <p:sp>
        <p:nvSpPr>
          <p:cNvPr id="6" name="Text Placeholder 5">
            <a:extLst>
              <a:ext uri="{FF2B5EF4-FFF2-40B4-BE49-F238E27FC236}">
                <a16:creationId xmlns:a16="http://schemas.microsoft.com/office/drawing/2014/main" id="{27EED572-D518-A6E0-E6FE-CC82ADEFA7EB}"/>
              </a:ext>
            </a:extLst>
          </p:cNvPr>
          <p:cNvSpPr>
            <a:spLocks noGrp="1"/>
          </p:cNvSpPr>
          <p:nvPr>
            <p:ph type="body" idx="14"/>
          </p:nvPr>
        </p:nvSpPr>
        <p:spPr/>
        <p:txBody>
          <a:bodyPr/>
          <a:lstStyle/>
          <a:p>
            <a:pPr marL="50800" indent="0">
              <a:buNone/>
            </a:pPr>
            <a:r>
              <a:rPr lang="en-US" dirty="0"/>
              <a:t>Options:</a:t>
            </a:r>
          </a:p>
          <a:p>
            <a:r>
              <a:rPr lang="en-US" dirty="0"/>
              <a:t>Pay someone else to do it</a:t>
            </a:r>
          </a:p>
          <a:p>
            <a:r>
              <a:rPr lang="en-US" dirty="0"/>
              <a:t>Start with AI, edit for accuracy</a:t>
            </a:r>
          </a:p>
          <a:p>
            <a:r>
              <a:rPr lang="en-US" dirty="0"/>
              <a:t>Manually transcribe</a:t>
            </a:r>
          </a:p>
          <a:p>
            <a:endParaRPr lang="en-US" dirty="0"/>
          </a:p>
        </p:txBody>
      </p:sp>
      <p:sp>
        <p:nvSpPr>
          <p:cNvPr id="7" name="Text Placeholder 6">
            <a:extLst>
              <a:ext uri="{FF2B5EF4-FFF2-40B4-BE49-F238E27FC236}">
                <a16:creationId xmlns:a16="http://schemas.microsoft.com/office/drawing/2014/main" id="{B6567F5F-6CCB-6797-BBB7-7A055E4C57EC}"/>
              </a:ext>
            </a:extLst>
          </p:cNvPr>
          <p:cNvSpPr>
            <a:spLocks noGrp="1"/>
          </p:cNvSpPr>
          <p:nvPr>
            <p:ph type="body" idx="3"/>
          </p:nvPr>
        </p:nvSpPr>
        <p:spPr>
          <a:xfrm>
            <a:off x="8064443" y="1371600"/>
            <a:ext cx="3383280" cy="512064"/>
          </a:xfrm>
        </p:spPr>
        <p:txBody>
          <a:bodyPr/>
          <a:lstStyle/>
          <a:p>
            <a:r>
              <a:rPr lang="en-US" sz="2800" dirty="0"/>
              <a:t>Apply Captions</a:t>
            </a:r>
          </a:p>
        </p:txBody>
      </p:sp>
      <p:sp>
        <p:nvSpPr>
          <p:cNvPr id="8" name="Text Placeholder 7">
            <a:extLst>
              <a:ext uri="{FF2B5EF4-FFF2-40B4-BE49-F238E27FC236}">
                <a16:creationId xmlns:a16="http://schemas.microsoft.com/office/drawing/2014/main" id="{3F31F985-1546-886C-81DC-AC3021B2D82E}"/>
              </a:ext>
            </a:extLst>
          </p:cNvPr>
          <p:cNvSpPr>
            <a:spLocks noGrp="1"/>
          </p:cNvSpPr>
          <p:nvPr>
            <p:ph type="body" idx="15"/>
          </p:nvPr>
        </p:nvSpPr>
        <p:spPr/>
        <p:txBody>
          <a:bodyPr/>
          <a:lstStyle/>
          <a:p>
            <a:r>
              <a:rPr lang="en-US" dirty="0"/>
              <a:t>If open: Edit them into your video directly</a:t>
            </a:r>
          </a:p>
          <a:p>
            <a:r>
              <a:rPr lang="en-US" dirty="0"/>
              <a:t>If closed: Upload a closed caption file with the video</a:t>
            </a:r>
          </a:p>
        </p:txBody>
      </p:sp>
      <p:sp>
        <p:nvSpPr>
          <p:cNvPr id="9" name="Slide Number Placeholder 8">
            <a:extLst>
              <a:ext uri="{FF2B5EF4-FFF2-40B4-BE49-F238E27FC236}">
                <a16:creationId xmlns:a16="http://schemas.microsoft.com/office/drawing/2014/main" id="{BA4F3B07-D1A8-FED1-F1B6-53BFFDDFF4A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2040256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4920F-EB6F-C42B-CB6A-2E135B58980C}"/>
              </a:ext>
            </a:extLst>
          </p:cNvPr>
          <p:cNvSpPr>
            <a:spLocks noGrp="1"/>
          </p:cNvSpPr>
          <p:nvPr>
            <p:ph type="title"/>
          </p:nvPr>
        </p:nvSpPr>
        <p:spPr/>
        <p:txBody>
          <a:bodyPr/>
          <a:lstStyle/>
          <a:p>
            <a:r>
              <a:rPr lang="en-US" dirty="0"/>
              <a:t>Uploading Captions in the NPS System</a:t>
            </a:r>
          </a:p>
        </p:txBody>
      </p:sp>
      <p:sp>
        <p:nvSpPr>
          <p:cNvPr id="7" name="TextBox 6">
            <a:extLst>
              <a:ext uri="{FF2B5EF4-FFF2-40B4-BE49-F238E27FC236}">
                <a16:creationId xmlns:a16="http://schemas.microsoft.com/office/drawing/2014/main" id="{9E90E64C-13D5-FCDC-54D6-63F1AD6C5F13}"/>
              </a:ext>
            </a:extLst>
          </p:cNvPr>
          <p:cNvSpPr txBox="1"/>
          <p:nvPr/>
        </p:nvSpPr>
        <p:spPr>
          <a:xfrm>
            <a:off x="262758" y="1134066"/>
            <a:ext cx="6096000" cy="3970318"/>
          </a:xfrm>
          <a:prstGeom prst="rect">
            <a:avLst/>
          </a:prstGeom>
          <a:noFill/>
        </p:spPr>
        <p:txBody>
          <a:bodyPr wrap="square">
            <a:spAutoFit/>
          </a:bodyPr>
          <a:lstStyle/>
          <a:p>
            <a:r>
              <a:rPr lang="en-US" sz="1800" dirty="0"/>
              <a:t>We require our authors to either upload a closed caption file or check a box indicating that their video has open captions. We prefer for our authors to use closed captions, but there are occasions when open captions make more sense.</a:t>
            </a:r>
          </a:p>
          <a:p>
            <a:endParaRPr lang="en-US" sz="1800" dirty="0"/>
          </a:p>
          <a:p>
            <a:r>
              <a:rPr lang="en-US" sz="1800" dirty="0"/>
              <a:t>We support a variety of closed caption formats: XML, DFXP, SRT, and VTT. We automatically convert these formats to VTT. </a:t>
            </a:r>
          </a:p>
          <a:p>
            <a:endParaRPr lang="en-US" sz="1800" dirty="0"/>
          </a:p>
          <a:p>
            <a:r>
              <a:rPr lang="en-US" sz="1800" dirty="0"/>
              <a:t>Currently, the NPS system supports uploading closed caption files in English, Arabic, French, German, Hawai’ian, Hindi, Japanese, Korean, Mandarin, Portuguese, Russian, and Spanish. </a:t>
            </a:r>
          </a:p>
        </p:txBody>
      </p:sp>
      <p:pic>
        <p:nvPicPr>
          <p:cNvPr id="5" name="Picture 4" descr="Screenshot of web interface allowing the upload of caption files in various languages and a checkbox indicating if a video is open-captioned">
            <a:extLst>
              <a:ext uri="{FF2B5EF4-FFF2-40B4-BE49-F238E27FC236}">
                <a16:creationId xmlns:a16="http://schemas.microsoft.com/office/drawing/2014/main" id="{ADAA8DA5-3EBB-131B-A0B4-1D6A1E364DC3}"/>
              </a:ext>
            </a:extLst>
          </p:cNvPr>
          <p:cNvPicPr>
            <a:picLocks noChangeAspect="1"/>
          </p:cNvPicPr>
          <p:nvPr/>
        </p:nvPicPr>
        <p:blipFill>
          <a:blip r:embed="rId3"/>
          <a:stretch>
            <a:fillRect/>
          </a:stretch>
        </p:blipFill>
        <p:spPr>
          <a:xfrm>
            <a:off x="7497985" y="1134066"/>
            <a:ext cx="3949738" cy="4589868"/>
          </a:xfrm>
          <a:prstGeom prst="rect">
            <a:avLst/>
          </a:prstGeom>
        </p:spPr>
      </p:pic>
      <p:sp>
        <p:nvSpPr>
          <p:cNvPr id="3" name="Slide Number Placeholder 2">
            <a:extLst>
              <a:ext uri="{FF2B5EF4-FFF2-40B4-BE49-F238E27FC236}">
                <a16:creationId xmlns:a16="http://schemas.microsoft.com/office/drawing/2014/main" id="{DC22CADB-5AFC-5FF6-10A2-14994948218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1351920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712AF-999F-214C-A31F-5D50215192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1DEC83-57C4-A01E-E6F0-B4668B955176}"/>
              </a:ext>
            </a:extLst>
          </p:cNvPr>
          <p:cNvSpPr>
            <a:spLocks noGrp="1"/>
          </p:cNvSpPr>
          <p:nvPr>
            <p:ph type="title"/>
          </p:nvPr>
        </p:nvSpPr>
        <p:spPr/>
        <p:txBody>
          <a:bodyPr/>
          <a:lstStyle/>
          <a:p>
            <a:r>
              <a:rPr lang="en-US" dirty="0"/>
              <a:t>Audio Description</a:t>
            </a:r>
          </a:p>
        </p:txBody>
      </p:sp>
      <p:sp>
        <p:nvSpPr>
          <p:cNvPr id="3" name="Text Placeholder 2">
            <a:extLst>
              <a:ext uri="{FF2B5EF4-FFF2-40B4-BE49-F238E27FC236}">
                <a16:creationId xmlns:a16="http://schemas.microsoft.com/office/drawing/2014/main" id="{C5E09C50-AD77-191F-1EBD-5DB3A3CCD7A9}"/>
              </a:ext>
            </a:extLst>
          </p:cNvPr>
          <p:cNvSpPr>
            <a:spLocks noGrp="1"/>
          </p:cNvSpPr>
          <p:nvPr>
            <p:ph type="body" idx="1"/>
          </p:nvPr>
        </p:nvSpPr>
        <p:spPr/>
        <p:txBody>
          <a:bodyPr/>
          <a:lstStyle/>
          <a:p>
            <a:pPr marL="0" indent="0">
              <a:buNone/>
            </a:pPr>
            <a:r>
              <a:rPr lang="en-US" b="1" dirty="0"/>
              <a:t>1.2.3 Audio Description or Media Alternative (Prerecorded): </a:t>
            </a:r>
            <a:r>
              <a:rPr lang="en-US" dirty="0"/>
              <a:t>An alternative for time-based media or audio description of the prerecorded video content is provided for synchronized media, except when the media is a media alternative for text and is clearly labeled as such. (Level A)</a:t>
            </a:r>
          </a:p>
        </p:txBody>
      </p:sp>
      <p:sp>
        <p:nvSpPr>
          <p:cNvPr id="4" name="Slide Number Placeholder 3">
            <a:extLst>
              <a:ext uri="{FF2B5EF4-FFF2-40B4-BE49-F238E27FC236}">
                <a16:creationId xmlns:a16="http://schemas.microsoft.com/office/drawing/2014/main" id="{E92EED31-15B5-D051-C594-C9CB65AC5AF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Tree>
    <p:extLst>
      <p:ext uri="{BB962C8B-B14F-4D97-AF65-F5344CB8AC3E}">
        <p14:creationId xmlns:p14="http://schemas.microsoft.com/office/powerpoint/2010/main" val="3681274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62FD4F-4BA1-4C6A-8086-296D0B597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C84B2F-1B22-9BE7-D79D-E214BE495997}"/>
              </a:ext>
            </a:extLst>
          </p:cNvPr>
          <p:cNvSpPr>
            <a:spLocks noGrp="1"/>
          </p:cNvSpPr>
          <p:nvPr>
            <p:ph type="title"/>
          </p:nvPr>
        </p:nvSpPr>
        <p:spPr/>
        <p:txBody>
          <a:bodyPr/>
          <a:lstStyle/>
          <a:p>
            <a:r>
              <a:rPr lang="en-US" dirty="0"/>
              <a:t>How to Create &amp; Use Audio Description (AD)</a:t>
            </a:r>
          </a:p>
        </p:txBody>
      </p:sp>
      <p:sp>
        <p:nvSpPr>
          <p:cNvPr id="3" name="Text Placeholder 2">
            <a:extLst>
              <a:ext uri="{FF2B5EF4-FFF2-40B4-BE49-F238E27FC236}">
                <a16:creationId xmlns:a16="http://schemas.microsoft.com/office/drawing/2014/main" id="{46099F72-8AF3-E3C6-7994-931C2AF93167}"/>
              </a:ext>
            </a:extLst>
          </p:cNvPr>
          <p:cNvSpPr>
            <a:spLocks noGrp="1"/>
          </p:cNvSpPr>
          <p:nvPr>
            <p:ph type="body" idx="1"/>
          </p:nvPr>
        </p:nvSpPr>
        <p:spPr>
          <a:xfrm>
            <a:off x="199697" y="1371600"/>
            <a:ext cx="3915103" cy="512064"/>
          </a:xfrm>
        </p:spPr>
        <p:txBody>
          <a:bodyPr/>
          <a:lstStyle/>
          <a:p>
            <a:r>
              <a:rPr lang="en-US" sz="2800" dirty="0"/>
              <a:t>Decide on Type</a:t>
            </a:r>
          </a:p>
        </p:txBody>
      </p:sp>
      <p:sp>
        <p:nvSpPr>
          <p:cNvPr id="4" name="Text Placeholder 3">
            <a:extLst>
              <a:ext uri="{FF2B5EF4-FFF2-40B4-BE49-F238E27FC236}">
                <a16:creationId xmlns:a16="http://schemas.microsoft.com/office/drawing/2014/main" id="{87B046E9-6F3A-74F6-6C83-385B5C1D51FB}"/>
              </a:ext>
            </a:extLst>
          </p:cNvPr>
          <p:cNvSpPr>
            <a:spLocks noGrp="1"/>
          </p:cNvSpPr>
          <p:nvPr>
            <p:ph type="body" idx="13"/>
          </p:nvPr>
        </p:nvSpPr>
        <p:spPr/>
        <p:txBody>
          <a:bodyPr/>
          <a:lstStyle/>
          <a:p>
            <a:r>
              <a:rPr lang="en-US" sz="2600" dirty="0"/>
              <a:t>Standard: Fits into existing pauses</a:t>
            </a:r>
          </a:p>
          <a:p>
            <a:r>
              <a:rPr lang="en-US" sz="2600" dirty="0"/>
              <a:t>Extended: Pause the video periodically to allow for lengthier description</a:t>
            </a:r>
          </a:p>
        </p:txBody>
      </p:sp>
      <p:sp>
        <p:nvSpPr>
          <p:cNvPr id="5" name="Text Placeholder 4">
            <a:extLst>
              <a:ext uri="{FF2B5EF4-FFF2-40B4-BE49-F238E27FC236}">
                <a16:creationId xmlns:a16="http://schemas.microsoft.com/office/drawing/2014/main" id="{6CCF581B-620B-5A30-D303-2CB694611A02}"/>
              </a:ext>
            </a:extLst>
          </p:cNvPr>
          <p:cNvSpPr>
            <a:spLocks noGrp="1"/>
          </p:cNvSpPr>
          <p:nvPr>
            <p:ph type="body" idx="2"/>
          </p:nvPr>
        </p:nvSpPr>
        <p:spPr>
          <a:xfrm>
            <a:off x="4149339" y="1371600"/>
            <a:ext cx="3915103" cy="512064"/>
          </a:xfrm>
        </p:spPr>
        <p:txBody>
          <a:bodyPr/>
          <a:lstStyle/>
          <a:p>
            <a:r>
              <a:rPr lang="en-US" sz="2800" dirty="0"/>
              <a:t>Generate AD</a:t>
            </a:r>
          </a:p>
        </p:txBody>
      </p:sp>
      <p:sp>
        <p:nvSpPr>
          <p:cNvPr id="6" name="Text Placeholder 5">
            <a:extLst>
              <a:ext uri="{FF2B5EF4-FFF2-40B4-BE49-F238E27FC236}">
                <a16:creationId xmlns:a16="http://schemas.microsoft.com/office/drawing/2014/main" id="{B4E18546-8230-F977-5035-334EC850BC33}"/>
              </a:ext>
            </a:extLst>
          </p:cNvPr>
          <p:cNvSpPr>
            <a:spLocks noGrp="1"/>
          </p:cNvSpPr>
          <p:nvPr>
            <p:ph type="body" idx="14"/>
          </p:nvPr>
        </p:nvSpPr>
        <p:spPr/>
        <p:txBody>
          <a:bodyPr/>
          <a:lstStyle/>
          <a:p>
            <a:pPr marL="50800" indent="0">
              <a:buNone/>
            </a:pPr>
            <a:r>
              <a:rPr lang="en-US" sz="2600" dirty="0"/>
              <a:t>Options:</a:t>
            </a:r>
          </a:p>
          <a:p>
            <a:r>
              <a:rPr lang="en-US" sz="2600" dirty="0"/>
              <a:t>Pay someone else to do it</a:t>
            </a:r>
          </a:p>
          <a:p>
            <a:r>
              <a:rPr lang="en-US" sz="2600" dirty="0"/>
              <a:t>Start with technology, edit for accuracy</a:t>
            </a:r>
          </a:p>
          <a:p>
            <a:r>
              <a:rPr lang="en-US" sz="2600" dirty="0"/>
              <a:t>Record yourself</a:t>
            </a:r>
          </a:p>
          <a:p>
            <a:endParaRPr lang="en-US" sz="2600" dirty="0"/>
          </a:p>
        </p:txBody>
      </p:sp>
      <p:sp>
        <p:nvSpPr>
          <p:cNvPr id="7" name="Text Placeholder 6">
            <a:extLst>
              <a:ext uri="{FF2B5EF4-FFF2-40B4-BE49-F238E27FC236}">
                <a16:creationId xmlns:a16="http://schemas.microsoft.com/office/drawing/2014/main" id="{B67EE58E-D424-BD0F-4461-2028434A280A}"/>
              </a:ext>
            </a:extLst>
          </p:cNvPr>
          <p:cNvSpPr>
            <a:spLocks noGrp="1"/>
          </p:cNvSpPr>
          <p:nvPr>
            <p:ph type="body" idx="3"/>
          </p:nvPr>
        </p:nvSpPr>
        <p:spPr>
          <a:xfrm>
            <a:off x="8064443" y="1371600"/>
            <a:ext cx="3383280" cy="512064"/>
          </a:xfrm>
        </p:spPr>
        <p:txBody>
          <a:bodyPr/>
          <a:lstStyle/>
          <a:p>
            <a:r>
              <a:rPr lang="en-US" sz="2800" dirty="0"/>
              <a:t>Apply AD</a:t>
            </a:r>
          </a:p>
        </p:txBody>
      </p:sp>
      <p:sp>
        <p:nvSpPr>
          <p:cNvPr id="8" name="Text Placeholder 7">
            <a:extLst>
              <a:ext uri="{FF2B5EF4-FFF2-40B4-BE49-F238E27FC236}">
                <a16:creationId xmlns:a16="http://schemas.microsoft.com/office/drawing/2014/main" id="{F232348A-1983-8AB0-F087-515C37A636A8}"/>
              </a:ext>
            </a:extLst>
          </p:cNvPr>
          <p:cNvSpPr>
            <a:spLocks noGrp="1"/>
          </p:cNvSpPr>
          <p:nvPr>
            <p:ph type="body" idx="15"/>
          </p:nvPr>
        </p:nvSpPr>
        <p:spPr/>
        <p:txBody>
          <a:bodyPr/>
          <a:lstStyle/>
          <a:p>
            <a:r>
              <a:rPr lang="en-US" sz="2600" dirty="0"/>
              <a:t>Edit into the existing video</a:t>
            </a:r>
          </a:p>
          <a:p>
            <a:r>
              <a:rPr lang="en-US" sz="2600" dirty="0"/>
              <a:t>Create a new version of the video</a:t>
            </a:r>
          </a:p>
        </p:txBody>
      </p:sp>
      <p:sp>
        <p:nvSpPr>
          <p:cNvPr id="9" name="Slide Number Placeholder 8">
            <a:extLst>
              <a:ext uri="{FF2B5EF4-FFF2-40B4-BE49-F238E27FC236}">
                <a16:creationId xmlns:a16="http://schemas.microsoft.com/office/drawing/2014/main" id="{79B00208-C554-F01B-41C1-3EE157ADAFA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2938619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C3CD7-0370-6FA1-4853-FF7C27A1B916}"/>
              </a:ext>
            </a:extLst>
          </p:cNvPr>
          <p:cNvSpPr>
            <a:spLocks noGrp="1"/>
          </p:cNvSpPr>
          <p:nvPr>
            <p:ph type="title"/>
          </p:nvPr>
        </p:nvSpPr>
        <p:spPr/>
        <p:txBody>
          <a:bodyPr/>
          <a:lstStyle/>
          <a:p>
            <a:r>
              <a:rPr lang="en-US" dirty="0"/>
              <a:t>Uploading Audio Description in the NPS System</a:t>
            </a:r>
          </a:p>
        </p:txBody>
      </p:sp>
      <p:sp>
        <p:nvSpPr>
          <p:cNvPr id="7" name="TextBox 6">
            <a:extLst>
              <a:ext uri="{FF2B5EF4-FFF2-40B4-BE49-F238E27FC236}">
                <a16:creationId xmlns:a16="http://schemas.microsoft.com/office/drawing/2014/main" id="{09F0C8AD-88E9-F37A-DD49-DA5D4A740A7F}"/>
              </a:ext>
            </a:extLst>
          </p:cNvPr>
          <p:cNvSpPr txBox="1"/>
          <p:nvPr/>
        </p:nvSpPr>
        <p:spPr>
          <a:xfrm>
            <a:off x="609600" y="1283501"/>
            <a:ext cx="4687614" cy="3693319"/>
          </a:xfrm>
          <a:prstGeom prst="rect">
            <a:avLst/>
          </a:prstGeom>
          <a:noFill/>
        </p:spPr>
        <p:txBody>
          <a:bodyPr wrap="square">
            <a:spAutoFit/>
          </a:bodyPr>
          <a:lstStyle/>
          <a:p>
            <a:r>
              <a:rPr lang="en-US" sz="1800" dirty="0"/>
              <a:t>In the NPS workflow, content creators must either upload an audio described version of their video or click a checkbox to indicate that the main narration of the video is descriptive. </a:t>
            </a:r>
          </a:p>
          <a:p>
            <a:endParaRPr lang="en-US" sz="1800" dirty="0"/>
          </a:p>
          <a:p>
            <a:r>
              <a:rPr lang="en-US" sz="1800" dirty="0"/>
              <a:t>The duration of the audio described version doesn’t need to match the duration of the standard video. </a:t>
            </a:r>
          </a:p>
          <a:p>
            <a:endParaRPr lang="en-US" sz="1800" dirty="0"/>
          </a:p>
          <a:p>
            <a:r>
              <a:rPr lang="en-US" sz="1800" dirty="0"/>
              <a:t>Our player is then able to let the end user toggle between a standard and a described version of the video. </a:t>
            </a:r>
          </a:p>
        </p:txBody>
      </p:sp>
      <p:pic>
        <p:nvPicPr>
          <p:cNvPr id="5" name="Picture 4" descr="Screenshot of a website interface allowing an author to upload an audio described video file or to check a checkbox and indicate that AD is built into the main narration of their video and thus an AD version is not needed">
            <a:extLst>
              <a:ext uri="{FF2B5EF4-FFF2-40B4-BE49-F238E27FC236}">
                <a16:creationId xmlns:a16="http://schemas.microsoft.com/office/drawing/2014/main" id="{6DA3B37B-29AD-148C-A811-A82D1713A3A9}"/>
              </a:ext>
            </a:extLst>
          </p:cNvPr>
          <p:cNvPicPr>
            <a:picLocks noChangeAspect="1"/>
          </p:cNvPicPr>
          <p:nvPr/>
        </p:nvPicPr>
        <p:blipFill>
          <a:blip r:embed="rId3"/>
          <a:stretch>
            <a:fillRect/>
          </a:stretch>
        </p:blipFill>
        <p:spPr>
          <a:xfrm>
            <a:off x="6036479" y="1113359"/>
            <a:ext cx="5917488" cy="2470669"/>
          </a:xfrm>
          <a:prstGeom prst="rect">
            <a:avLst/>
          </a:prstGeom>
        </p:spPr>
      </p:pic>
      <p:sp>
        <p:nvSpPr>
          <p:cNvPr id="3" name="Slide Number Placeholder 2">
            <a:extLst>
              <a:ext uri="{FF2B5EF4-FFF2-40B4-BE49-F238E27FC236}">
                <a16:creationId xmlns:a16="http://schemas.microsoft.com/office/drawing/2014/main" id="{E2306735-98AC-35D4-2D23-B61F338AB77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2274922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0129E-A27F-28A1-5D22-4527627CD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6BF59-54BA-8AFE-358A-0EBC123D7E55}"/>
              </a:ext>
            </a:extLst>
          </p:cNvPr>
          <p:cNvSpPr>
            <a:spLocks noGrp="1"/>
          </p:cNvSpPr>
          <p:nvPr>
            <p:ph type="title"/>
          </p:nvPr>
        </p:nvSpPr>
        <p:spPr/>
        <p:txBody>
          <a:bodyPr/>
          <a:lstStyle/>
          <a:p>
            <a:r>
              <a:rPr lang="en-US" dirty="0"/>
              <a:t>Audio-only and Video-only Content</a:t>
            </a:r>
          </a:p>
        </p:txBody>
      </p:sp>
      <p:sp>
        <p:nvSpPr>
          <p:cNvPr id="3" name="Text Placeholder 2">
            <a:extLst>
              <a:ext uri="{FF2B5EF4-FFF2-40B4-BE49-F238E27FC236}">
                <a16:creationId xmlns:a16="http://schemas.microsoft.com/office/drawing/2014/main" id="{65D16007-7B33-84EA-28E1-604D33B475F8}"/>
              </a:ext>
            </a:extLst>
          </p:cNvPr>
          <p:cNvSpPr>
            <a:spLocks noGrp="1"/>
          </p:cNvSpPr>
          <p:nvPr>
            <p:ph type="body" idx="1"/>
          </p:nvPr>
        </p:nvSpPr>
        <p:spPr>
          <a:xfrm>
            <a:off x="731519" y="1024759"/>
            <a:ext cx="10882411" cy="4617720"/>
          </a:xfrm>
        </p:spPr>
        <p:txBody>
          <a:bodyPr/>
          <a:lstStyle/>
          <a:p>
            <a:pPr marL="0" indent="0">
              <a:buNone/>
            </a:pPr>
            <a:r>
              <a:rPr lang="en-US" b="1" dirty="0"/>
              <a:t>1.2.1</a:t>
            </a:r>
            <a:r>
              <a:rPr lang="en-US" dirty="0"/>
              <a:t> Audio-only and Video-only </a:t>
            </a:r>
            <a:r>
              <a:rPr lang="en-US" sz="2600" dirty="0"/>
              <a:t>(Prerecorded): For prerecorded audio-only and prerecorded video-only media: </a:t>
            </a:r>
          </a:p>
          <a:p>
            <a:r>
              <a:rPr lang="en-US" sz="2600" dirty="0"/>
              <a:t>Prerecorded Audio-only content: An alternative for time-based media is provided...</a:t>
            </a:r>
          </a:p>
          <a:p>
            <a:r>
              <a:rPr lang="en-US" sz="2600" dirty="0"/>
              <a:t>Prerecorded Video-only: Either an alternative for time-based media or an audio track is provided...</a:t>
            </a:r>
          </a:p>
          <a:p>
            <a:pPr marL="0" indent="0">
              <a:buNone/>
            </a:pPr>
            <a:endParaRPr lang="en-US" sz="2600" dirty="0"/>
          </a:p>
          <a:p>
            <a:pPr marL="0" indent="0">
              <a:buNone/>
            </a:pPr>
            <a:r>
              <a:rPr lang="en-US" sz="2600" dirty="0"/>
              <a:t>Our method:</a:t>
            </a:r>
          </a:p>
          <a:p>
            <a:r>
              <a:rPr lang="en-US" sz="2600" dirty="0"/>
              <a:t>Offer authors a checkbox to indicate when content is video-only.</a:t>
            </a:r>
          </a:p>
          <a:p>
            <a:r>
              <a:rPr lang="en-US" sz="2600" dirty="0"/>
              <a:t>Allow for a descriptive transcript in such cases.</a:t>
            </a:r>
          </a:p>
        </p:txBody>
      </p:sp>
      <p:sp>
        <p:nvSpPr>
          <p:cNvPr id="4" name="Slide Number Placeholder 3">
            <a:extLst>
              <a:ext uri="{FF2B5EF4-FFF2-40B4-BE49-F238E27FC236}">
                <a16:creationId xmlns:a16="http://schemas.microsoft.com/office/drawing/2014/main" id="{9576D9C7-3DF2-F2E2-759B-FFE66CBF754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3223864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08443-00A1-E3F4-9E4D-81BDC392BA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694CC3-DC92-2C95-842B-EB5B3BAE9D1A}"/>
              </a:ext>
            </a:extLst>
          </p:cNvPr>
          <p:cNvSpPr>
            <a:spLocks noGrp="1"/>
          </p:cNvSpPr>
          <p:nvPr>
            <p:ph type="title"/>
          </p:nvPr>
        </p:nvSpPr>
        <p:spPr/>
        <p:txBody>
          <a:bodyPr/>
          <a:lstStyle/>
          <a:p>
            <a:r>
              <a:rPr lang="en-US" dirty="0"/>
              <a:t>American Sign Language</a:t>
            </a:r>
          </a:p>
        </p:txBody>
      </p:sp>
      <p:sp>
        <p:nvSpPr>
          <p:cNvPr id="3" name="Text Placeholder 2">
            <a:extLst>
              <a:ext uri="{FF2B5EF4-FFF2-40B4-BE49-F238E27FC236}">
                <a16:creationId xmlns:a16="http://schemas.microsoft.com/office/drawing/2014/main" id="{2B54DBD2-92CD-0CD7-B058-D442EFAB11C0}"/>
              </a:ext>
            </a:extLst>
          </p:cNvPr>
          <p:cNvSpPr>
            <a:spLocks noGrp="1"/>
          </p:cNvSpPr>
          <p:nvPr>
            <p:ph type="body" idx="1"/>
          </p:nvPr>
        </p:nvSpPr>
        <p:spPr>
          <a:xfrm>
            <a:off x="731519" y="1024759"/>
            <a:ext cx="10882411" cy="4617720"/>
          </a:xfrm>
        </p:spPr>
        <p:txBody>
          <a:bodyPr/>
          <a:lstStyle/>
          <a:p>
            <a:pPr marL="0" indent="0">
              <a:buNone/>
            </a:pPr>
            <a:r>
              <a:rPr lang="en-US" dirty="0"/>
              <a:t>Sign language is not required in most web accessibility policies.</a:t>
            </a:r>
          </a:p>
          <a:p>
            <a:pPr marL="0" indent="0">
              <a:buNone/>
            </a:pPr>
            <a:r>
              <a:rPr lang="en-US" dirty="0"/>
              <a:t>Sign language is in the WCAG standard at Level AAA: Understanding 1.2.6 Sign Language. </a:t>
            </a:r>
            <a:br>
              <a:rPr lang="en-US" dirty="0"/>
            </a:br>
            <a:br>
              <a:rPr lang="en-US" dirty="0"/>
            </a:br>
            <a:r>
              <a:rPr lang="en-US" dirty="0"/>
              <a:t>Our player does support ASL, if the author has a sign language version available.  </a:t>
            </a:r>
          </a:p>
        </p:txBody>
      </p:sp>
      <p:sp>
        <p:nvSpPr>
          <p:cNvPr id="4" name="Slide Number Placeholder 3">
            <a:extLst>
              <a:ext uri="{FF2B5EF4-FFF2-40B4-BE49-F238E27FC236}">
                <a16:creationId xmlns:a16="http://schemas.microsoft.com/office/drawing/2014/main" id="{26614A28-3086-2879-01D0-95726E35348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16</a:t>
            </a:fld>
            <a:endParaRPr lang="en-US"/>
          </a:p>
        </p:txBody>
      </p:sp>
    </p:spTree>
    <p:extLst>
      <p:ext uri="{BB962C8B-B14F-4D97-AF65-F5344CB8AC3E}">
        <p14:creationId xmlns:p14="http://schemas.microsoft.com/office/powerpoint/2010/main" val="1894488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731520" y="548640"/>
            <a:ext cx="10721705" cy="433945"/>
          </a:xfrm>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SzPts val="1400"/>
              <a:buNone/>
            </a:pPr>
            <a:r>
              <a:rPr lang="en-US" dirty="0"/>
              <a:t>Ensuring Accessibility Conformance</a:t>
            </a:r>
            <a:endParaRPr dirty="0"/>
          </a:p>
        </p:txBody>
      </p:sp>
      <p:sp>
        <p:nvSpPr>
          <p:cNvPr id="73" name="Google Shape;73;p15"/>
          <p:cNvSpPr txBox="1">
            <a:spLocks noGrp="1"/>
          </p:cNvSpPr>
          <p:nvPr>
            <p:ph type="body" idx="4294967295"/>
          </p:nvPr>
        </p:nvSpPr>
        <p:spPr>
          <a:xfrm>
            <a:off x="731519" y="1371600"/>
            <a:ext cx="5969531" cy="4663440"/>
          </a:xfrm>
          <a:prstGeom prst="rect">
            <a:avLst/>
          </a:prstGeom>
          <a:noFill/>
          <a:ln>
            <a:noFill/>
          </a:ln>
        </p:spPr>
        <p:txBody>
          <a:bodyPr spcFirstLastPara="1" wrap="square" lIns="0" tIns="0" rIns="0" bIns="0" anchor="t" anchorCtr="0">
            <a:noAutofit/>
          </a:bodyPr>
          <a:lstStyle/>
          <a:p>
            <a:pPr marL="457200" marR="0" lvl="0" indent="-330200" algn="l" rtl="0">
              <a:lnSpc>
                <a:spcPct val="100000"/>
              </a:lnSpc>
              <a:spcBef>
                <a:spcPts val="700"/>
              </a:spcBef>
              <a:spcAft>
                <a:spcPts val="0"/>
              </a:spcAft>
              <a:buClr>
                <a:srgbClr val="0E8775"/>
              </a:buClr>
              <a:buSzPts val="1600"/>
              <a:buFont typeface="Arial"/>
              <a:buChar char="•"/>
            </a:pPr>
            <a:r>
              <a:rPr lang="en-US" sz="2600" b="0" i="0" u="none" strike="noStrike" dirty="0">
                <a:solidFill>
                  <a:srgbClr val="000000"/>
                </a:solidFill>
              </a:rPr>
              <a:t>Monthly scans</a:t>
            </a:r>
          </a:p>
          <a:p>
            <a:pPr marL="457200" marR="0" lvl="0" indent="-330200" algn="l" rtl="0">
              <a:lnSpc>
                <a:spcPct val="100000"/>
              </a:lnSpc>
              <a:spcBef>
                <a:spcPts val="700"/>
              </a:spcBef>
              <a:spcAft>
                <a:spcPts val="0"/>
              </a:spcAft>
              <a:buClr>
                <a:srgbClr val="0E8775"/>
              </a:buClr>
              <a:buSzPts val="1600"/>
              <a:buFont typeface="Arial"/>
              <a:buChar char="•"/>
            </a:pPr>
            <a:r>
              <a:rPr lang="en-US" sz="2600" dirty="0"/>
              <a:t>De-publishing inaccessible content</a:t>
            </a:r>
            <a:endParaRPr sz="2600" dirty="0"/>
          </a:p>
        </p:txBody>
      </p:sp>
      <p:sp>
        <p:nvSpPr>
          <p:cNvPr id="75" name="Google Shape;75;p15"/>
          <p:cNvSpPr txBox="1">
            <a:spLocks noGrp="1"/>
          </p:cNvSpPr>
          <p:nvPr>
            <p:ph type="sldNum" idx="12"/>
          </p:nvPr>
        </p:nvSpPr>
        <p:spPr>
          <a:xfrm>
            <a:off x="10914323" y="6437376"/>
            <a:ext cx="533400" cy="183000"/>
          </a:xfrm>
          <a:prstGeom prst="rect">
            <a:avLst/>
          </a:prstGeom>
        </p:spPr>
        <p:txBody>
          <a:bodyPr spcFirstLastPara="1" wrap="square" lIns="0" tIns="0" rIns="0" bIns="0" anchor="ctr" anchorCtr="0">
            <a:noAutofit/>
          </a:bodyPr>
          <a:lstStyle/>
          <a:p>
            <a:pPr marL="0" lvl="0" indent="0" algn="r" rtl="0">
              <a:spcBef>
                <a:spcPts val="0"/>
              </a:spcBef>
              <a:spcAft>
                <a:spcPts val="0"/>
              </a:spcAft>
              <a:buClr>
                <a:srgbClr val="000000"/>
              </a:buClr>
              <a:buSzPts val="800"/>
              <a:buFont typeface="Arial"/>
              <a:buNone/>
            </a:pPr>
            <a:fld id="{00000000-1234-1234-1234-123412341234}" type="slidenum">
              <a:rPr lang="en-US"/>
              <a:t>17</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E2FB3-2DA5-B508-B7DA-6D0C51D11212}"/>
              </a:ext>
            </a:extLst>
          </p:cNvPr>
          <p:cNvSpPr>
            <a:spLocks noGrp="1"/>
          </p:cNvSpPr>
          <p:nvPr>
            <p:ph type="title"/>
          </p:nvPr>
        </p:nvSpPr>
        <p:spPr/>
        <p:txBody>
          <a:bodyPr/>
          <a:lstStyle/>
          <a:p>
            <a:r>
              <a:rPr lang="en-US" dirty="0"/>
              <a:t>Presenter</a:t>
            </a:r>
          </a:p>
        </p:txBody>
      </p:sp>
      <p:sp>
        <p:nvSpPr>
          <p:cNvPr id="3" name="Text Placeholder 2">
            <a:extLst>
              <a:ext uri="{FF2B5EF4-FFF2-40B4-BE49-F238E27FC236}">
                <a16:creationId xmlns:a16="http://schemas.microsoft.com/office/drawing/2014/main" id="{EF8C9CD2-2A3C-9652-648E-9855F946E1F1}"/>
              </a:ext>
            </a:extLst>
          </p:cNvPr>
          <p:cNvSpPr>
            <a:spLocks noGrp="1"/>
          </p:cNvSpPr>
          <p:nvPr>
            <p:ph type="body" idx="1"/>
          </p:nvPr>
        </p:nvSpPr>
        <p:spPr>
          <a:xfrm>
            <a:off x="731519" y="1371600"/>
            <a:ext cx="5504524" cy="4617720"/>
          </a:xfrm>
        </p:spPr>
        <p:txBody>
          <a:bodyPr/>
          <a:lstStyle/>
          <a:p>
            <a:pPr marL="50800" indent="0">
              <a:buNone/>
            </a:pPr>
            <a:r>
              <a:rPr lang="en-US" dirty="0"/>
              <a:t>Sid Sharma</a:t>
            </a:r>
          </a:p>
          <a:p>
            <a:pPr marL="50800" indent="0">
              <a:buNone/>
            </a:pPr>
            <a:r>
              <a:rPr lang="en-US" dirty="0"/>
              <a:t>Section 508 Program Manager</a:t>
            </a:r>
          </a:p>
          <a:p>
            <a:pPr marL="50800" indent="0">
              <a:buNone/>
            </a:pPr>
            <a:r>
              <a:rPr lang="en-US" dirty="0"/>
              <a:t>Department of the Interior</a:t>
            </a:r>
          </a:p>
        </p:txBody>
      </p:sp>
      <p:pic>
        <p:nvPicPr>
          <p:cNvPr id="13" name="Picture 12" descr="headshot of Sid Sharma, a South Asian man with shaved head, wearing a dark jacket and shirt">
            <a:extLst>
              <a:ext uri="{FF2B5EF4-FFF2-40B4-BE49-F238E27FC236}">
                <a16:creationId xmlns:a16="http://schemas.microsoft.com/office/drawing/2014/main" id="{DD767DAC-ACCD-FDF7-9E76-569F2471B7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7840" y="1371600"/>
            <a:ext cx="2959324" cy="3656308"/>
          </a:xfrm>
          <a:prstGeom prst="rect">
            <a:avLst/>
          </a:prstGeom>
        </p:spPr>
      </p:pic>
      <p:sp>
        <p:nvSpPr>
          <p:cNvPr id="4" name="Slide Number Placeholder 3">
            <a:extLst>
              <a:ext uri="{FF2B5EF4-FFF2-40B4-BE49-F238E27FC236}">
                <a16:creationId xmlns:a16="http://schemas.microsoft.com/office/drawing/2014/main" id="{E6A981A3-E24E-FBE1-0831-64C39A4AF1E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Tree>
    <p:extLst>
      <p:ext uri="{BB962C8B-B14F-4D97-AF65-F5344CB8AC3E}">
        <p14:creationId xmlns:p14="http://schemas.microsoft.com/office/powerpoint/2010/main" val="3512037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1F454-393B-0C9F-647A-13CD9A546D21}"/>
              </a:ext>
            </a:extLst>
          </p:cNvPr>
          <p:cNvSpPr>
            <a:spLocks noGrp="1"/>
          </p:cNvSpPr>
          <p:nvPr>
            <p:ph type="title"/>
          </p:nvPr>
        </p:nvSpPr>
        <p:spPr/>
        <p:txBody>
          <a:bodyPr/>
          <a:lstStyle/>
          <a:p>
            <a:r>
              <a:rPr lang="en-US" dirty="0"/>
              <a:t>Presentation Outline</a:t>
            </a:r>
          </a:p>
        </p:txBody>
      </p:sp>
      <p:sp>
        <p:nvSpPr>
          <p:cNvPr id="3" name="Text Placeholder 2">
            <a:extLst>
              <a:ext uri="{FF2B5EF4-FFF2-40B4-BE49-F238E27FC236}">
                <a16:creationId xmlns:a16="http://schemas.microsoft.com/office/drawing/2014/main" id="{BB8C2C78-0E55-8989-2075-9C8C60B4E6CE}"/>
              </a:ext>
            </a:extLst>
          </p:cNvPr>
          <p:cNvSpPr>
            <a:spLocks noGrp="1"/>
          </p:cNvSpPr>
          <p:nvPr>
            <p:ph type="body" idx="1"/>
          </p:nvPr>
        </p:nvSpPr>
        <p:spPr/>
        <p:txBody>
          <a:bodyPr/>
          <a:lstStyle/>
          <a:p>
            <a:pPr lvl="1"/>
            <a:r>
              <a:rPr lang="en-US" sz="2600" dirty="0"/>
              <a:t>Accessibility of the media player controls</a:t>
            </a:r>
          </a:p>
          <a:p>
            <a:pPr lvl="1"/>
            <a:r>
              <a:rPr lang="en-US" sz="2600" dirty="0"/>
              <a:t>Accessibility of media content</a:t>
            </a:r>
          </a:p>
          <a:p>
            <a:pPr lvl="2"/>
            <a:r>
              <a:rPr lang="en-US" sz="2200" dirty="0"/>
              <a:t>Captions</a:t>
            </a:r>
          </a:p>
          <a:p>
            <a:pPr lvl="2"/>
            <a:r>
              <a:rPr lang="en-US" sz="2200" dirty="0"/>
              <a:t>Audio Description</a:t>
            </a:r>
          </a:p>
          <a:p>
            <a:pPr lvl="2"/>
            <a:r>
              <a:rPr lang="en-US" sz="2200" dirty="0"/>
              <a:t>Handling audio-only and video-only content</a:t>
            </a:r>
          </a:p>
          <a:p>
            <a:pPr lvl="2"/>
            <a:r>
              <a:rPr lang="en-US" sz="2200" dirty="0"/>
              <a:t>American Sign Language</a:t>
            </a:r>
          </a:p>
        </p:txBody>
      </p:sp>
      <p:sp>
        <p:nvSpPr>
          <p:cNvPr id="4" name="Slide Number Placeholder 3">
            <a:extLst>
              <a:ext uri="{FF2B5EF4-FFF2-40B4-BE49-F238E27FC236}">
                <a16:creationId xmlns:a16="http://schemas.microsoft.com/office/drawing/2014/main" id="{E2B52ED8-E410-D160-2FF5-ABA160024BA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3501759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661B7-4043-8F59-A1ED-D655EEEE49C5}"/>
              </a:ext>
            </a:extLst>
          </p:cNvPr>
          <p:cNvSpPr>
            <a:spLocks noGrp="1"/>
          </p:cNvSpPr>
          <p:nvPr>
            <p:ph type="title"/>
          </p:nvPr>
        </p:nvSpPr>
        <p:spPr/>
        <p:txBody>
          <a:bodyPr/>
          <a:lstStyle/>
          <a:p>
            <a:r>
              <a:rPr lang="en-US" dirty="0"/>
              <a:t>Media Player Controls Requirement</a:t>
            </a:r>
          </a:p>
        </p:txBody>
      </p:sp>
      <p:sp>
        <p:nvSpPr>
          <p:cNvPr id="3" name="Text Placeholder 2">
            <a:extLst>
              <a:ext uri="{FF2B5EF4-FFF2-40B4-BE49-F238E27FC236}">
                <a16:creationId xmlns:a16="http://schemas.microsoft.com/office/drawing/2014/main" id="{932A30A0-7624-91BB-66FE-CCFC1252BE4C}"/>
              </a:ext>
            </a:extLst>
          </p:cNvPr>
          <p:cNvSpPr>
            <a:spLocks noGrp="1"/>
          </p:cNvSpPr>
          <p:nvPr>
            <p:ph type="body" idx="1"/>
          </p:nvPr>
        </p:nvSpPr>
        <p:spPr/>
        <p:txBody>
          <a:bodyPr/>
          <a:lstStyle/>
          <a:p>
            <a:pPr marL="50800" indent="0">
              <a:buNone/>
            </a:pPr>
            <a:r>
              <a:rPr lang="en-US" dirty="0"/>
              <a:t>503.4 User Controls for Captions and Audio Description: Where ICT displays video with synchronized audio, ICT shall provide user controls for closed captions and audio descriptions. ​</a:t>
            </a:r>
          </a:p>
        </p:txBody>
      </p:sp>
      <p:sp>
        <p:nvSpPr>
          <p:cNvPr id="4" name="Slide Number Placeholder 3">
            <a:extLst>
              <a:ext uri="{FF2B5EF4-FFF2-40B4-BE49-F238E27FC236}">
                <a16:creationId xmlns:a16="http://schemas.microsoft.com/office/drawing/2014/main" id="{87947D74-A96B-5280-9B7B-FE07FFF5F15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790827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9EAC2-0678-1B96-C880-0C636E1F50EC}"/>
              </a:ext>
            </a:extLst>
          </p:cNvPr>
          <p:cNvSpPr>
            <a:spLocks noGrp="1"/>
          </p:cNvSpPr>
          <p:nvPr>
            <p:ph type="title"/>
          </p:nvPr>
        </p:nvSpPr>
        <p:spPr/>
        <p:txBody>
          <a:bodyPr/>
          <a:lstStyle/>
          <a:p>
            <a:r>
              <a:rPr lang="en-US" dirty="0"/>
              <a:t>Caption Controls</a:t>
            </a:r>
          </a:p>
        </p:txBody>
      </p:sp>
      <p:sp>
        <p:nvSpPr>
          <p:cNvPr id="3" name="Text Placeholder 2">
            <a:extLst>
              <a:ext uri="{FF2B5EF4-FFF2-40B4-BE49-F238E27FC236}">
                <a16:creationId xmlns:a16="http://schemas.microsoft.com/office/drawing/2014/main" id="{38D434AC-3E1D-BB6C-F48A-5BEB935DEECF}"/>
              </a:ext>
            </a:extLst>
          </p:cNvPr>
          <p:cNvSpPr>
            <a:spLocks noGrp="1"/>
          </p:cNvSpPr>
          <p:nvPr>
            <p:ph type="body" idx="1"/>
          </p:nvPr>
        </p:nvSpPr>
        <p:spPr/>
        <p:txBody>
          <a:bodyPr/>
          <a:lstStyle/>
          <a:p>
            <a:pPr marL="50800" indent="0">
              <a:buNone/>
            </a:pPr>
            <a:r>
              <a:rPr lang="en-US" dirty="0"/>
              <a:t>503.4.1 Caption Controls: Where user controls are provided for volume adjustment, ICT shall provide user controls for the selection of captions at the same menu level as the user controls for volume or program selection.​</a:t>
            </a:r>
          </a:p>
        </p:txBody>
      </p:sp>
      <p:sp>
        <p:nvSpPr>
          <p:cNvPr id="4" name="Slide Number Placeholder 3">
            <a:extLst>
              <a:ext uri="{FF2B5EF4-FFF2-40B4-BE49-F238E27FC236}">
                <a16:creationId xmlns:a16="http://schemas.microsoft.com/office/drawing/2014/main" id="{4648C7CE-9F54-0C5A-8DBE-576778FA45D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3533612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5C5E8-60B5-EBF3-A901-F35194098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65A2D0-02CE-E668-7FFE-5DF916FDA44A}"/>
              </a:ext>
            </a:extLst>
          </p:cNvPr>
          <p:cNvSpPr>
            <a:spLocks noGrp="1"/>
          </p:cNvSpPr>
          <p:nvPr>
            <p:ph type="title"/>
          </p:nvPr>
        </p:nvSpPr>
        <p:spPr/>
        <p:txBody>
          <a:bodyPr/>
          <a:lstStyle/>
          <a:p>
            <a:r>
              <a:rPr lang="en-US" dirty="0"/>
              <a:t>Audio Description Controls</a:t>
            </a:r>
          </a:p>
        </p:txBody>
      </p:sp>
      <p:sp>
        <p:nvSpPr>
          <p:cNvPr id="3" name="Text Placeholder 2">
            <a:extLst>
              <a:ext uri="{FF2B5EF4-FFF2-40B4-BE49-F238E27FC236}">
                <a16:creationId xmlns:a16="http://schemas.microsoft.com/office/drawing/2014/main" id="{8843AC7E-9E60-44D1-FA91-52302B3B13DB}"/>
              </a:ext>
            </a:extLst>
          </p:cNvPr>
          <p:cNvSpPr>
            <a:spLocks noGrp="1"/>
          </p:cNvSpPr>
          <p:nvPr>
            <p:ph type="body" idx="1"/>
          </p:nvPr>
        </p:nvSpPr>
        <p:spPr/>
        <p:txBody>
          <a:bodyPr/>
          <a:lstStyle/>
          <a:p>
            <a:pPr marL="0" indent="0">
              <a:buNone/>
            </a:pPr>
            <a:r>
              <a:rPr lang="en-US" dirty="0"/>
              <a:t>503.4.2 Audio Description Controls: Where user controls are provided for program selection, ICT shall provide user controls for the selection of audio descriptions at the same menu level as the user controls for volume or program selection.​</a:t>
            </a:r>
          </a:p>
        </p:txBody>
      </p:sp>
      <p:sp>
        <p:nvSpPr>
          <p:cNvPr id="4" name="Slide Number Placeholder 3">
            <a:extLst>
              <a:ext uri="{FF2B5EF4-FFF2-40B4-BE49-F238E27FC236}">
                <a16:creationId xmlns:a16="http://schemas.microsoft.com/office/drawing/2014/main" id="{5E7BE101-F70F-688C-E444-E9CF068B7D7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851881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643D-A404-CA24-B82C-C03AD79CD365}"/>
              </a:ext>
            </a:extLst>
          </p:cNvPr>
          <p:cNvSpPr>
            <a:spLocks noGrp="1"/>
          </p:cNvSpPr>
          <p:nvPr>
            <p:ph type="title"/>
          </p:nvPr>
        </p:nvSpPr>
        <p:spPr/>
        <p:txBody>
          <a:bodyPr/>
          <a:lstStyle/>
          <a:p>
            <a:r>
              <a:rPr lang="en-US" dirty="0"/>
              <a:t>Close up Example of Accessible User Controls</a:t>
            </a:r>
          </a:p>
        </p:txBody>
      </p:sp>
      <p:sp>
        <p:nvSpPr>
          <p:cNvPr id="3" name="Slide Number Placeholder 2">
            <a:extLst>
              <a:ext uri="{FF2B5EF4-FFF2-40B4-BE49-F238E27FC236}">
                <a16:creationId xmlns:a16="http://schemas.microsoft.com/office/drawing/2014/main" id="{57D4A888-7408-D3D5-0239-D8C222E6C31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pic>
        <p:nvPicPr>
          <p:cNvPr id="6" name="Picture 2" descr="Media player controls within a thin rectangular box, containing user controls at the same menu level (left to right): Play/Pause, Mute, Volume, progress, time remaining, Audio Description, Closed Caption, Picture in Picture, and Full Screen. ">
            <a:extLst>
              <a:ext uri="{FF2B5EF4-FFF2-40B4-BE49-F238E27FC236}">
                <a16:creationId xmlns:a16="http://schemas.microsoft.com/office/drawing/2014/main" id="{98F339A3-A13D-D861-8AC9-64152301FD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018" y="1262083"/>
            <a:ext cx="10721705" cy="2835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983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64863-D7A4-7810-AA80-297F68071A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4B8C20-14B0-C282-8DAA-3D532745F87C}"/>
              </a:ext>
            </a:extLst>
          </p:cNvPr>
          <p:cNvSpPr>
            <a:spLocks noGrp="1"/>
          </p:cNvSpPr>
          <p:nvPr>
            <p:ph type="title"/>
          </p:nvPr>
        </p:nvSpPr>
        <p:spPr/>
        <p:txBody>
          <a:bodyPr/>
          <a:lstStyle/>
          <a:p>
            <a:r>
              <a:rPr lang="en-US" dirty="0"/>
              <a:t>Example of the NPS Media Player</a:t>
            </a:r>
          </a:p>
        </p:txBody>
      </p:sp>
      <p:pic>
        <p:nvPicPr>
          <p:cNvPr id="4" name="Content Placeholder 7" descr="Screenshot of a video player paused on a splash screen showing the NPS and Yosemite Conservancy logos">
            <a:extLst>
              <a:ext uri="{FF2B5EF4-FFF2-40B4-BE49-F238E27FC236}">
                <a16:creationId xmlns:a16="http://schemas.microsoft.com/office/drawing/2014/main" id="{E754D194-884A-5E7B-6955-2C5D0EA56159}"/>
              </a:ext>
            </a:extLst>
          </p:cNvPr>
          <p:cNvPicPr>
            <a:picLocks noChangeAspect="1"/>
          </p:cNvPicPr>
          <p:nvPr/>
        </p:nvPicPr>
        <p:blipFill>
          <a:blip r:embed="rId3">
            <a:extLst>
              <a:ext uri="{28A0092B-C50C-407E-A947-70E740481C1C}">
                <a14:useLocalDpi xmlns:a14="http://schemas.microsoft.com/office/drawing/2010/main" val="0"/>
              </a:ext>
            </a:extLst>
          </a:blip>
          <a:srcRect t="21614" b="-12924"/>
          <a:stretch/>
        </p:blipFill>
        <p:spPr>
          <a:xfrm>
            <a:off x="1360712" y="1097280"/>
            <a:ext cx="9463319" cy="5760720"/>
          </a:xfrm>
          <a:prstGeom prst="rect">
            <a:avLst/>
          </a:prstGeom>
          <a:ln w="12700" cap="sq">
            <a:solidFill>
              <a:srgbClr val="000000"/>
            </a:solidFill>
            <a:prstDash val="solid"/>
            <a:miter lim="800000"/>
          </a:ln>
          <a:effectLst>
            <a:outerShdw blurRad="50800" dist="38100" dir="2700000" algn="tl" rotWithShape="0">
              <a:srgbClr val="000000">
                <a:alpha val="43000"/>
              </a:srgbClr>
            </a:outerShdw>
          </a:effectLst>
        </p:spPr>
      </p:pic>
      <p:sp>
        <p:nvSpPr>
          <p:cNvPr id="3" name="Slide Number Placeholder 2">
            <a:extLst>
              <a:ext uri="{FF2B5EF4-FFF2-40B4-BE49-F238E27FC236}">
                <a16:creationId xmlns:a16="http://schemas.microsoft.com/office/drawing/2014/main" id="{813E6C5D-3300-AFA4-1F7A-EDBA612CB0A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3022965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92204-7AAB-C506-C206-7C8115385828}"/>
              </a:ext>
            </a:extLst>
          </p:cNvPr>
          <p:cNvSpPr>
            <a:spLocks noGrp="1"/>
          </p:cNvSpPr>
          <p:nvPr>
            <p:ph type="title"/>
          </p:nvPr>
        </p:nvSpPr>
        <p:spPr/>
        <p:txBody>
          <a:bodyPr/>
          <a:lstStyle/>
          <a:p>
            <a:r>
              <a:rPr lang="en-US" dirty="0"/>
              <a:t>Captions</a:t>
            </a:r>
          </a:p>
        </p:txBody>
      </p:sp>
      <p:sp>
        <p:nvSpPr>
          <p:cNvPr id="3" name="Text Placeholder 2">
            <a:extLst>
              <a:ext uri="{FF2B5EF4-FFF2-40B4-BE49-F238E27FC236}">
                <a16:creationId xmlns:a16="http://schemas.microsoft.com/office/drawing/2014/main" id="{C0688743-9AE5-52FB-04E5-0A161EB6A8F8}"/>
              </a:ext>
            </a:extLst>
          </p:cNvPr>
          <p:cNvSpPr>
            <a:spLocks noGrp="1"/>
          </p:cNvSpPr>
          <p:nvPr>
            <p:ph type="body" idx="1"/>
          </p:nvPr>
        </p:nvSpPr>
        <p:spPr/>
        <p:txBody>
          <a:bodyPr/>
          <a:lstStyle/>
          <a:p>
            <a:pPr marL="0" indent="0">
              <a:buNone/>
            </a:pPr>
            <a:r>
              <a:rPr lang="en-US" b="1" dirty="0"/>
              <a:t>1.2.2 Captions (Prerecorded): </a:t>
            </a:r>
            <a:r>
              <a:rPr lang="en-US" dirty="0"/>
              <a:t>Captions are provided for all prerecorded audio content in synchronized media, except when the media is a media alternative for text and is clearly labeled as such. (Level A)</a:t>
            </a:r>
          </a:p>
          <a:p>
            <a:pPr marL="0" indent="0">
              <a:buNone/>
            </a:pPr>
            <a:endParaRPr lang="en-US" sz="1600" dirty="0"/>
          </a:p>
          <a:p>
            <a:pPr marL="0" indent="0">
              <a:buNone/>
            </a:pPr>
            <a:r>
              <a:rPr lang="en-US" dirty="0"/>
              <a:t>Our player:</a:t>
            </a:r>
          </a:p>
          <a:p>
            <a:r>
              <a:rPr lang="en-US" dirty="0"/>
              <a:t>Supports closed captions in 12 languages </a:t>
            </a:r>
          </a:p>
          <a:p>
            <a:r>
              <a:rPr lang="en-US" dirty="0"/>
              <a:t>Allows authors to indicate if video is open-captioned</a:t>
            </a:r>
          </a:p>
          <a:p>
            <a:r>
              <a:rPr lang="en-US" dirty="0"/>
              <a:t>Transcript field also available</a:t>
            </a:r>
          </a:p>
          <a:p>
            <a:endParaRPr lang="en-US" dirty="0"/>
          </a:p>
        </p:txBody>
      </p:sp>
      <p:sp>
        <p:nvSpPr>
          <p:cNvPr id="4" name="Slide Number Placeholder 3">
            <a:extLst>
              <a:ext uri="{FF2B5EF4-FFF2-40B4-BE49-F238E27FC236}">
                <a16:creationId xmlns:a16="http://schemas.microsoft.com/office/drawing/2014/main" id="{B436F199-9CCA-F5DC-D4D5-831F9B51B48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3868649268"/>
      </p:ext>
    </p:extLst>
  </p:cSld>
  <p:clrMapOvr>
    <a:masterClrMapping/>
  </p:clrMapOvr>
</p:sld>
</file>

<file path=ppt/theme/theme1.xml><?xml version="1.0" encoding="utf-8"?>
<a:theme xmlns:a="http://schemas.openxmlformats.org/drawingml/2006/main" name="Title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ontent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6dd02d64-b7f3-43f7-a145-cfd68d338edf}" enabled="1" method="Standard" siteId="{0693b5ba-4b18-4d7b-9341-f32f400a5494}" contentBits="0" removed="0"/>
</clbl:labelList>
</file>

<file path=docProps/app.xml><?xml version="1.0" encoding="utf-8"?>
<Properties xmlns="http://schemas.openxmlformats.org/officeDocument/2006/extended-properties" xmlns:vt="http://schemas.openxmlformats.org/officeDocument/2006/docPropsVTypes">
  <TotalTime>209</TotalTime>
  <Words>2540</Words>
  <Application>Microsoft Office PowerPoint</Application>
  <PresentationFormat>Widescreen</PresentationFormat>
  <Paragraphs>181</Paragraphs>
  <Slides>17</Slides>
  <Notes>17</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17</vt:i4>
      </vt:variant>
    </vt:vector>
  </HeadingPairs>
  <TitlesOfParts>
    <vt:vector size="21" baseType="lpstr">
      <vt:lpstr>Arial</vt:lpstr>
      <vt:lpstr>Noto Sans Symbols</vt:lpstr>
      <vt:lpstr>Title Layout</vt:lpstr>
      <vt:lpstr>1_Content Layout</vt:lpstr>
      <vt:lpstr>The NPS.gov Media Player and Media Workflow: An Accessible Option for All Government</vt:lpstr>
      <vt:lpstr>Presenter</vt:lpstr>
      <vt:lpstr>Presentation Outline</vt:lpstr>
      <vt:lpstr>Media Player Controls Requirement</vt:lpstr>
      <vt:lpstr>Caption Controls</vt:lpstr>
      <vt:lpstr>Audio Description Controls</vt:lpstr>
      <vt:lpstr>Close up Example of Accessible User Controls</vt:lpstr>
      <vt:lpstr>Example of the NPS Media Player</vt:lpstr>
      <vt:lpstr>Captions</vt:lpstr>
      <vt:lpstr>How to Create &amp; Use Captions</vt:lpstr>
      <vt:lpstr>Uploading Captions in the NPS System</vt:lpstr>
      <vt:lpstr>Audio Description</vt:lpstr>
      <vt:lpstr>How to Create &amp; Use Audio Description (AD)</vt:lpstr>
      <vt:lpstr>Uploading Audio Description in the NPS System</vt:lpstr>
      <vt:lpstr>Audio-only and Video-only Content</vt:lpstr>
      <vt:lpstr>American Sign Language</vt:lpstr>
      <vt:lpstr>Ensuring Accessibility Conformance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IAAF 2026 Presentation Template</dc:title>
  <dc:subject/>
  <dc:creator>Sharma, S - DOI OCIO</dc:creator>
  <cp:keywords/>
  <dc:description/>
  <cp:lastModifiedBy>JenniferABrondyk</cp:lastModifiedBy>
  <cp:revision>21</cp:revision>
  <dcterms:modified xsi:type="dcterms:W3CDTF">2026-05-04T16:34:42Z</dcterms:modified>
  <cp:category/>
</cp:coreProperties>
</file>