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ublic Sans" pitchFamily="2" charset="0"/>
      <p:regular r:id="rId28"/>
      <p:bold r:id="rId29"/>
      <p:italic r:id="rId30"/>
      <p:boldItalic r:id="rId31"/>
    </p:embeddedFont>
    <p:embeddedFont>
      <p:font typeface="Public Sans SemiBold" panose="020B060402020202020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WILSON - M1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DCEBF8-B69F-4E18-8F24-944433DFEAA9}">
  <a:tblStyle styleId="{2BDCEBF8-B69F-4E18-8F24-944433DFEAA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BF61A3-B083-4BEC-917C-CFF752B680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E56C82-CA19-45EC-9CCC-AE348D8F2C7D}" styleName="Table_2">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9" autoAdjust="0"/>
  </p:normalViewPr>
  <p:slideViewPr>
    <p:cSldViewPr snapToGrid="0">
      <p:cViewPr varScale="1">
        <p:scale>
          <a:sx n="97" d="100"/>
          <a:sy n="97" d="100"/>
        </p:scale>
        <p:origin x="196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ection508.gov/manage/manage/ict-accessibility-and-risk-manage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section508.gov/assets/files/accessibility-risk-input-template.xls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c79ab998b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c79ab998b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b576f067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b576f067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c79ab998b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c79ab998b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c805cf86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c805cf86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c90719d73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c90719d73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81a14d7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81a14d7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c81a14d71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c81a14d7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c81a14d71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c81a14d7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c81a14d71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c81a14d7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c81a14d71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c81a14d71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b6cfdbba90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b6cfdbba90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c81a14d71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c81a14d71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c81a14d71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c81a14d71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a59f741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a59f741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indent="-457200">
              <a:spcAft>
                <a:spcPts val="1000"/>
              </a:spcAft>
            </a:pPr>
            <a:r>
              <a:rPr lang="en-US" sz="1100" dirty="0"/>
              <a:t>Link to the </a:t>
            </a:r>
            <a:r>
              <a:rPr lang="en-US" sz="1100" dirty="0">
                <a:hlinkClick r:id="rId3"/>
              </a:rPr>
              <a:t>ICT Accessibility and Risk Management page (</a:t>
            </a:r>
            <a:r>
              <a:rPr lang="en-US" dirty="0">
                <a:hlinkClick r:id="rId3"/>
              </a:rPr>
              <a:t>https://www.section508.gov/manage/manage/ict-accessibility-and-risk-management/)</a:t>
            </a:r>
            <a:r>
              <a:rPr lang="en-US" sz="1100" dirty="0">
                <a:hlinkClick r:id="rId3"/>
              </a:rPr>
              <a:t> </a:t>
            </a:r>
            <a:r>
              <a:rPr lang="en-US" sz="1100" dirty="0"/>
              <a:t>for demonstration of the template</a:t>
            </a:r>
          </a:p>
          <a:p>
            <a:pPr marL="914400" indent="-457200">
              <a:spcAft>
                <a:spcPts val="1000"/>
              </a:spcAft>
            </a:pPr>
            <a:r>
              <a:rPr lang="en-US" sz="1100" dirty="0"/>
              <a:t>Direct link to the </a:t>
            </a:r>
            <a:r>
              <a:rPr lang="en-US" sz="1100" dirty="0">
                <a:hlinkClick r:id="rId4"/>
              </a:rPr>
              <a:t>Risk Input Template Document</a:t>
            </a:r>
            <a:r>
              <a:rPr lang="en-US" sz="1100" dirty="0"/>
              <a:t> (</a:t>
            </a:r>
            <a:r>
              <a:rPr lang="en-US" dirty="0">
                <a:hlinkClick r:id="rId4"/>
              </a:rPr>
              <a:t>https://www.section508.gov/assets/files/accessibility-risk-input-template.xlsx</a:t>
            </a:r>
            <a:r>
              <a:rPr lang="en-US" dirty="0"/>
              <a:t>)</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c81a14d71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c81a14d71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c81a14d71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c81a14d7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c8b02ebad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c8b02eba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b4e7651e13_0_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b4e7651e13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b4e7651e1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b4e7651e1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800"/>
              </a:spcBef>
              <a:spcAft>
                <a:spcPts val="0"/>
              </a:spcAft>
              <a:buNone/>
            </a:pP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c79ab998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c79ab998b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c7126efd6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c7126efd6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br>
              <a:rPr lang="en" dirty="0"/>
            </a:br>
            <a:endParaRPr sz="1200" dirty="0">
              <a:solidFill>
                <a:srgbClr val="1B1B1B"/>
              </a:solidFill>
              <a:highlight>
                <a:schemeClr val="lt1"/>
              </a:highlight>
              <a:latin typeface="Roboto"/>
              <a:ea typeface="Roboto"/>
              <a:cs typeface="Roboto"/>
              <a:sym typeface="Roboto"/>
            </a:endParaRPr>
          </a:p>
          <a:p>
            <a:pPr marL="457200" lvl="0" indent="0" algn="l" rtl="0">
              <a:lnSpc>
                <a:spcPct val="115000"/>
              </a:lnSpc>
              <a:spcBef>
                <a:spcPts val="1200"/>
              </a:spcBef>
              <a:spcAft>
                <a:spcPts val="0"/>
              </a:spcAft>
              <a:buClr>
                <a:schemeClr val="dk1"/>
              </a:buClr>
              <a:buSzPts val="1100"/>
              <a:buFont typeface="Arial"/>
              <a:buNone/>
            </a:pPr>
            <a:endParaRPr sz="1200" dirty="0">
              <a:solidFill>
                <a:srgbClr val="1B1B1B"/>
              </a:solidFill>
              <a:highlight>
                <a:schemeClr val="lt1"/>
              </a:highlight>
              <a:latin typeface="Roboto"/>
              <a:ea typeface="Roboto"/>
              <a:cs typeface="Roboto"/>
              <a:sym typeface="Roboto"/>
            </a:endParaRPr>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79ab998b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c79ab998b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79ab998b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c79ab998b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c79ab998b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c79ab998b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@Laura</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10" b="-10"/>
          <a:stretch/>
        </p:blipFill>
        <p:spPr>
          <a:xfrm>
            <a:off x="-1" y="-1"/>
            <a:ext cx="9144003" cy="5143501"/>
          </a:xfrm>
          <a:prstGeom prst="rect">
            <a:avLst/>
          </a:prstGeom>
          <a:noFill/>
          <a:ln>
            <a:noFill/>
          </a:ln>
        </p:spPr>
      </p:pic>
      <p:sp>
        <p:nvSpPr>
          <p:cNvPr id="11" name="Google Shape;11;p2"/>
          <p:cNvSpPr txBox="1">
            <a:spLocks noGrp="1"/>
          </p:cNvSpPr>
          <p:nvPr>
            <p:ph type="ctrTitle"/>
          </p:nvPr>
        </p:nvSpPr>
        <p:spPr>
          <a:xfrm>
            <a:off x="3779055" y="397625"/>
            <a:ext cx="4980000" cy="13311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body" idx="1"/>
          </p:nvPr>
        </p:nvSpPr>
        <p:spPr>
          <a:xfrm>
            <a:off x="3779180" y="1738627"/>
            <a:ext cx="4980000" cy="386100"/>
          </a:xfrm>
          <a:prstGeom prst="rect">
            <a:avLst/>
          </a:prstGeom>
        </p:spPr>
        <p:txBody>
          <a:bodyPr spcFirstLastPara="1" wrap="square" lIns="0" tIns="0" rIns="0" bIns="0" anchor="t" anchorCtr="0">
            <a:noAutofit/>
          </a:bodyPr>
          <a:lstStyle>
            <a:lvl1pPr marL="457200" lvl="0" indent="-342900">
              <a:lnSpc>
                <a:spcPct val="100000"/>
              </a:lnSpc>
              <a:spcBef>
                <a:spcPts val="0"/>
              </a:spcBef>
              <a:spcAft>
                <a:spcPts val="0"/>
              </a:spcAft>
              <a:buClr>
                <a:schemeClr val="lt1"/>
              </a:buClr>
              <a:buSzPts val="1800"/>
              <a:buChar char="●"/>
              <a:defRPr>
                <a:solidFill>
                  <a:schemeClr val="lt1"/>
                </a:solidFill>
              </a:defRPr>
            </a:lvl1pPr>
            <a:lvl2pPr marL="914400" lvl="1" indent="-317500">
              <a:lnSpc>
                <a:spcPct val="100000"/>
              </a:lnSpc>
              <a:spcBef>
                <a:spcPts val="0"/>
              </a:spcBef>
              <a:spcAft>
                <a:spcPts val="0"/>
              </a:spcAft>
              <a:buClr>
                <a:schemeClr val="lt1"/>
              </a:buClr>
              <a:buSzPts val="1400"/>
              <a:buChar char="○"/>
              <a:defRPr>
                <a:solidFill>
                  <a:schemeClr val="lt1"/>
                </a:solidFill>
              </a:defRPr>
            </a:lvl2pPr>
            <a:lvl3pPr marL="1371600" lvl="2" indent="-317500">
              <a:lnSpc>
                <a:spcPct val="100000"/>
              </a:lnSpc>
              <a:spcBef>
                <a:spcPts val="0"/>
              </a:spcBef>
              <a:spcAft>
                <a:spcPts val="0"/>
              </a:spcAft>
              <a:buClr>
                <a:schemeClr val="lt1"/>
              </a:buClr>
              <a:buSzPts val="1400"/>
              <a:buChar char="■"/>
              <a:defRPr>
                <a:solidFill>
                  <a:schemeClr val="lt1"/>
                </a:solidFill>
              </a:defRPr>
            </a:lvl3pPr>
            <a:lvl4pPr marL="1828800" lvl="3" indent="-317500">
              <a:lnSpc>
                <a:spcPct val="100000"/>
              </a:lnSpc>
              <a:spcBef>
                <a:spcPts val="0"/>
              </a:spcBef>
              <a:spcAft>
                <a:spcPts val="0"/>
              </a:spcAft>
              <a:buClr>
                <a:schemeClr val="lt1"/>
              </a:buClr>
              <a:buSzPts val="1400"/>
              <a:buChar char="●"/>
              <a:defRPr>
                <a:solidFill>
                  <a:schemeClr val="lt1"/>
                </a:solidFill>
              </a:defRPr>
            </a:lvl4pPr>
            <a:lvl5pPr marL="2286000" lvl="4" indent="-317500">
              <a:lnSpc>
                <a:spcPct val="100000"/>
              </a:lnSpc>
              <a:spcBef>
                <a:spcPts val="0"/>
              </a:spcBef>
              <a:spcAft>
                <a:spcPts val="0"/>
              </a:spcAft>
              <a:buClr>
                <a:schemeClr val="lt1"/>
              </a:buClr>
              <a:buSzPts val="1400"/>
              <a:buChar char="○"/>
              <a:defRPr>
                <a:solidFill>
                  <a:schemeClr val="lt1"/>
                </a:solidFill>
              </a:defRPr>
            </a:lvl5pPr>
            <a:lvl6pPr marL="2743200" lvl="5" indent="-317500">
              <a:lnSpc>
                <a:spcPct val="100000"/>
              </a:lnSpc>
              <a:spcBef>
                <a:spcPts val="0"/>
              </a:spcBef>
              <a:spcAft>
                <a:spcPts val="0"/>
              </a:spcAft>
              <a:buClr>
                <a:schemeClr val="lt1"/>
              </a:buClr>
              <a:buSzPts val="1400"/>
              <a:buChar char="■"/>
              <a:defRPr>
                <a:solidFill>
                  <a:schemeClr val="lt1"/>
                </a:solidFill>
              </a:defRPr>
            </a:lvl6pPr>
            <a:lvl7pPr marL="3200400" lvl="6" indent="-317500">
              <a:lnSpc>
                <a:spcPct val="100000"/>
              </a:lnSpc>
              <a:spcBef>
                <a:spcPts val="0"/>
              </a:spcBef>
              <a:spcAft>
                <a:spcPts val="0"/>
              </a:spcAft>
              <a:buClr>
                <a:schemeClr val="lt1"/>
              </a:buClr>
              <a:buSzPts val="1400"/>
              <a:buChar char="●"/>
              <a:defRPr>
                <a:solidFill>
                  <a:schemeClr val="lt1"/>
                </a:solidFill>
              </a:defRPr>
            </a:lvl7pPr>
            <a:lvl8pPr marL="3657600" lvl="7" indent="-317500">
              <a:lnSpc>
                <a:spcPct val="100000"/>
              </a:lnSpc>
              <a:spcBef>
                <a:spcPts val="0"/>
              </a:spcBef>
              <a:spcAft>
                <a:spcPts val="0"/>
              </a:spcAft>
              <a:buClr>
                <a:schemeClr val="lt1"/>
              </a:buClr>
              <a:buSzPts val="1400"/>
              <a:buChar char="○"/>
              <a:defRPr>
                <a:solidFill>
                  <a:schemeClr val="lt1"/>
                </a:solidFill>
              </a:defRPr>
            </a:lvl8pPr>
            <a:lvl9pPr marL="4114800" lvl="8" indent="-317500">
              <a:lnSpc>
                <a:spcPct val="100000"/>
              </a:lnSpc>
              <a:spcBef>
                <a:spcPts val="0"/>
              </a:spcBef>
              <a:spcAft>
                <a:spcPts val="0"/>
              </a:spcAft>
              <a:buClr>
                <a:schemeClr val="lt1"/>
              </a:buClr>
              <a:buSzPts val="1400"/>
              <a:buChar char="■"/>
              <a:defRPr>
                <a:solidFill>
                  <a:schemeClr val="lt1"/>
                </a:solidFill>
              </a:defRPr>
            </a:lvl9pPr>
          </a:lstStyle>
          <a:p>
            <a:endParaRPr/>
          </a:p>
        </p:txBody>
      </p:sp>
      <p:cxnSp>
        <p:nvCxnSpPr>
          <p:cNvPr id="13" name="Google Shape;13;p2"/>
          <p:cNvCxnSpPr/>
          <p:nvPr/>
        </p:nvCxnSpPr>
        <p:spPr>
          <a:xfrm>
            <a:off x="3774637" y="2374309"/>
            <a:ext cx="4771200" cy="0"/>
          </a:xfrm>
          <a:prstGeom prst="straightConnector1">
            <a:avLst/>
          </a:prstGeom>
          <a:noFill/>
          <a:ln w="9525" cap="flat" cmpd="sng">
            <a:solidFill>
              <a:schemeClr val="accent5"/>
            </a:solidFill>
            <a:prstDash val="solid"/>
            <a:round/>
            <a:headEnd type="none" w="med" len="med"/>
            <a:tailEnd type="none" w="med" len="med"/>
          </a:ln>
        </p:spPr>
      </p:cxnSp>
      <p:sp>
        <p:nvSpPr>
          <p:cNvPr id="14" name="Google Shape;14;p2"/>
          <p:cNvSpPr txBox="1">
            <a:spLocks noGrp="1"/>
          </p:cNvSpPr>
          <p:nvPr>
            <p:ph type="subTitle" idx="2"/>
          </p:nvPr>
        </p:nvSpPr>
        <p:spPr>
          <a:xfrm>
            <a:off x="3779055" y="2527625"/>
            <a:ext cx="4980000" cy="79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3">
            <a:alphaModFix/>
          </a:blip>
          <a:stretch>
            <a:fillRect/>
          </a:stretch>
        </p:blipFill>
        <p:spPr>
          <a:xfrm>
            <a:off x="3774620" y="4325327"/>
            <a:ext cx="500372" cy="451752"/>
          </a:xfrm>
          <a:prstGeom prst="rect">
            <a:avLst/>
          </a:prstGeom>
          <a:noFill/>
          <a:ln>
            <a:noFill/>
          </a:ln>
        </p:spPr>
      </p:pic>
      <p:sp>
        <p:nvSpPr>
          <p:cNvPr id="16" name="Google Shape;16;p2"/>
          <p:cNvSpPr txBox="1"/>
          <p:nvPr/>
        </p:nvSpPr>
        <p:spPr>
          <a:xfrm>
            <a:off x="4453950" y="4594079"/>
            <a:ext cx="4092000" cy="183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100">
                <a:solidFill>
                  <a:schemeClr val="lt1"/>
                </a:solidFill>
                <a:latin typeface="Public Sans"/>
                <a:ea typeface="Public Sans"/>
                <a:cs typeface="Public Sans"/>
                <a:sym typeface="Public Sans"/>
              </a:rPr>
              <a:t>Office of Government-wide Policy </a:t>
            </a:r>
            <a:r>
              <a:rPr lang="en" sz="1100" b="1">
                <a:solidFill>
                  <a:schemeClr val="lt1"/>
                </a:solidFill>
                <a:latin typeface="Public Sans"/>
                <a:ea typeface="Public Sans"/>
                <a:cs typeface="Public Sans"/>
                <a:sym typeface="Public Sans"/>
              </a:rPr>
              <a:t>|</a:t>
            </a:r>
            <a:r>
              <a:rPr lang="en" sz="1100">
                <a:solidFill>
                  <a:schemeClr val="lt1"/>
                </a:solidFill>
                <a:latin typeface="Public Sans"/>
                <a:ea typeface="Public Sans"/>
                <a:cs typeface="Public Sans"/>
                <a:sym typeface="Public Sans"/>
              </a:rPr>
              <a:t> Office of Technology Policy</a:t>
            </a:r>
            <a:endParaRPr sz="1100">
              <a:solidFill>
                <a:schemeClr val="lt1"/>
              </a:solidFill>
              <a:latin typeface="Public Sans"/>
              <a:ea typeface="Public Sans"/>
              <a:cs typeface="Public Sans"/>
              <a:sym typeface="Public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takeaway" type="titleOnly">
  <p:cSld name="TITLE_ONLY">
    <p:bg>
      <p:bgPr>
        <a:gradFill>
          <a:gsLst>
            <a:gs pos="0">
              <a:schemeClr val="accent5"/>
            </a:gs>
            <a:gs pos="100000">
              <a:schemeClr val="dk2"/>
            </a:gs>
          </a:gsLst>
          <a:lin ang="2700006" scaled="0"/>
        </a:gradFill>
        <a:effectLst/>
      </p:bgPr>
    </p:bg>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311700" y="1532925"/>
            <a:ext cx="8520600" cy="2077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300"/>
              <a:buNone/>
              <a:defRPr sz="4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1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4 agenda items">
  <p:cSld name="TITLE_ONLY_1">
    <p:spTree>
      <p:nvGrpSpPr>
        <p:cNvPr id="1" name="Shape 95"/>
        <p:cNvGrpSpPr/>
        <p:nvPr/>
      </p:nvGrpSpPr>
      <p:grpSpPr>
        <a:xfrm>
          <a:off x="0" y="0"/>
          <a:ext cx="0" cy="0"/>
          <a:chOff x="0" y="0"/>
          <a:chExt cx="0" cy="0"/>
        </a:xfrm>
      </p:grpSpPr>
      <p:sp>
        <p:nvSpPr>
          <p:cNvPr id="96" name="Google Shape;96;p1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2"/>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98" name="Google Shape;98;p1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2"/>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2"/>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2"/>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2"/>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2"/>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2"/>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2"/>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2"/>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2"/>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09" name="Google Shape;109;p12"/>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5 agenda items">
  <p:cSld name="TITLE_ONLY_1_1">
    <p:spTree>
      <p:nvGrpSpPr>
        <p:cNvPr id="1" name="Shape 110"/>
        <p:cNvGrpSpPr/>
        <p:nvPr/>
      </p:nvGrpSpPr>
      <p:grpSpPr>
        <a:xfrm>
          <a:off x="0" y="0"/>
          <a:ext cx="0" cy="0"/>
          <a:chOff x="0" y="0"/>
          <a:chExt cx="0" cy="0"/>
        </a:xfrm>
      </p:grpSpPr>
      <p:sp>
        <p:nvSpPr>
          <p:cNvPr id="111" name="Google Shape;111;p1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3"/>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113" name="Google Shape;113;p1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13"/>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3"/>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3"/>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3"/>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3"/>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13"/>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3"/>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subTitle" idx="9"/>
          </p:nvPr>
        </p:nvSpPr>
        <p:spPr>
          <a:xfrm>
            <a:off x="367375" y="39526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3"/>
          <p:cNvSpPr txBox="1">
            <a:spLocks noGrp="1"/>
          </p:cNvSpPr>
          <p:nvPr>
            <p:ph type="subTitle" idx="13"/>
          </p:nvPr>
        </p:nvSpPr>
        <p:spPr>
          <a:xfrm>
            <a:off x="1095725" y="39526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3"/>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26" name="Google Shape;126;p13"/>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6 agenda items">
  <p:cSld name="TITLE_ONLY_1_1_1">
    <p:spTree>
      <p:nvGrpSpPr>
        <p:cNvPr id="1" name="Shape 127"/>
        <p:cNvGrpSpPr/>
        <p:nvPr/>
      </p:nvGrpSpPr>
      <p:grpSpPr>
        <a:xfrm>
          <a:off x="0" y="0"/>
          <a:ext cx="0" cy="0"/>
          <a:chOff x="0" y="0"/>
          <a:chExt cx="0" cy="0"/>
        </a:xfrm>
      </p:grpSpPr>
      <p:sp>
        <p:nvSpPr>
          <p:cNvPr id="128" name="Google Shape;128;p1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1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130" name="Google Shape;130;p1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1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txBox="1">
            <a:spLocks noGrp="1"/>
          </p:cNvSpPr>
          <p:nvPr>
            <p:ph type="subTitle" idx="1"/>
          </p:nvPr>
        </p:nvSpPr>
        <p:spPr>
          <a:xfrm>
            <a:off x="367375" y="15608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4"/>
          <p:cNvSpPr txBox="1">
            <a:spLocks noGrp="1"/>
          </p:cNvSpPr>
          <p:nvPr>
            <p:ph type="subTitle" idx="2"/>
          </p:nvPr>
        </p:nvSpPr>
        <p:spPr>
          <a:xfrm>
            <a:off x="1095725" y="1501344"/>
            <a:ext cx="32502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14"/>
          <p:cNvSpPr txBox="1">
            <a:spLocks noGrp="1"/>
          </p:cNvSpPr>
          <p:nvPr>
            <p:ph type="subTitle" idx="3"/>
          </p:nvPr>
        </p:nvSpPr>
        <p:spPr>
          <a:xfrm>
            <a:off x="367375" y="25971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4"/>
          <p:cNvSpPr txBox="1">
            <a:spLocks noGrp="1"/>
          </p:cNvSpPr>
          <p:nvPr>
            <p:ph type="subTitle" idx="4"/>
          </p:nvPr>
        </p:nvSpPr>
        <p:spPr>
          <a:xfrm>
            <a:off x="1095725" y="2537607"/>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4"/>
          <p:cNvSpPr txBox="1">
            <a:spLocks noGrp="1"/>
          </p:cNvSpPr>
          <p:nvPr>
            <p:ph type="subTitle" idx="5"/>
          </p:nvPr>
        </p:nvSpPr>
        <p:spPr>
          <a:xfrm>
            <a:off x="367375" y="36334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14"/>
          <p:cNvSpPr txBox="1">
            <a:spLocks noGrp="1"/>
          </p:cNvSpPr>
          <p:nvPr>
            <p:ph type="subTitle" idx="6"/>
          </p:nvPr>
        </p:nvSpPr>
        <p:spPr>
          <a:xfrm>
            <a:off x="1095725" y="3573871"/>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4"/>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39" name="Google Shape;139;p14"/>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140" name="Google Shape;140;p14"/>
          <p:cNvSpPr txBox="1">
            <a:spLocks noGrp="1"/>
          </p:cNvSpPr>
          <p:nvPr>
            <p:ph type="subTitle" idx="7"/>
          </p:nvPr>
        </p:nvSpPr>
        <p:spPr>
          <a:xfrm>
            <a:off x="4729830" y="15608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14"/>
          <p:cNvSpPr txBox="1">
            <a:spLocks noGrp="1"/>
          </p:cNvSpPr>
          <p:nvPr>
            <p:ph type="subTitle" idx="8"/>
          </p:nvPr>
        </p:nvSpPr>
        <p:spPr>
          <a:xfrm>
            <a:off x="5458180" y="1501344"/>
            <a:ext cx="32502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14"/>
          <p:cNvSpPr txBox="1">
            <a:spLocks noGrp="1"/>
          </p:cNvSpPr>
          <p:nvPr>
            <p:ph type="subTitle" idx="9"/>
          </p:nvPr>
        </p:nvSpPr>
        <p:spPr>
          <a:xfrm>
            <a:off x="4729830" y="25971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14"/>
          <p:cNvSpPr txBox="1">
            <a:spLocks noGrp="1"/>
          </p:cNvSpPr>
          <p:nvPr>
            <p:ph type="subTitle" idx="13"/>
          </p:nvPr>
        </p:nvSpPr>
        <p:spPr>
          <a:xfrm>
            <a:off x="5458180" y="2537607"/>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4"/>
          <p:cNvSpPr txBox="1">
            <a:spLocks noGrp="1"/>
          </p:cNvSpPr>
          <p:nvPr>
            <p:ph type="subTitle" idx="14"/>
          </p:nvPr>
        </p:nvSpPr>
        <p:spPr>
          <a:xfrm>
            <a:off x="4729830" y="36334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14"/>
          <p:cNvSpPr txBox="1">
            <a:spLocks noGrp="1"/>
          </p:cNvSpPr>
          <p:nvPr>
            <p:ph type="subTitle" idx="15"/>
          </p:nvPr>
        </p:nvSpPr>
        <p:spPr>
          <a:xfrm>
            <a:off x="5458180" y="3573871"/>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with Title">
  <p:cSld name="BLANK_1">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15"/>
          <p:cNvCxnSpPr/>
          <p:nvPr/>
        </p:nvCxnSpPr>
        <p:spPr>
          <a:xfrm rot="10800000" flipH="1">
            <a:off x="-8375" y="819900"/>
            <a:ext cx="9195600" cy="9000"/>
          </a:xfrm>
          <a:prstGeom prst="straightConnector1">
            <a:avLst/>
          </a:prstGeom>
          <a:noFill/>
          <a:ln w="19050" cap="flat" cmpd="sng">
            <a:solidFill>
              <a:srgbClr val="0579BD"/>
            </a:solidFill>
            <a:prstDash val="solid"/>
            <a:round/>
            <a:headEnd type="none" w="med" len="med"/>
            <a:tailEnd type="none" w="med" len="med"/>
          </a:ln>
        </p:spPr>
      </p:cxnSp>
      <p:sp>
        <p:nvSpPr>
          <p:cNvPr id="149" name="Google Shape;149;p1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150"/>
        <p:cNvGrpSpPr/>
        <p:nvPr/>
      </p:nvGrpSpPr>
      <p:grpSpPr>
        <a:xfrm>
          <a:off x="0" y="0"/>
          <a:ext cx="0" cy="0"/>
          <a:chOff x="0" y="0"/>
          <a:chExt cx="0" cy="0"/>
        </a:xfrm>
      </p:grpSpPr>
      <p:sp>
        <p:nvSpPr>
          <p:cNvPr id="151" name="Google Shape;151;p16"/>
          <p:cNvSpPr txBox="1"/>
          <p:nvPr/>
        </p:nvSpPr>
        <p:spPr>
          <a:xfrm>
            <a:off x="1874100" y="2940882"/>
            <a:ext cx="5395800" cy="560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Government-wide Policy</a:t>
            </a:r>
            <a:endParaRPr sz="1450" b="1">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Technology Policy</a:t>
            </a:r>
            <a:endParaRPr sz="1450" b="1">
              <a:solidFill>
                <a:schemeClr val="dk2"/>
              </a:solidFill>
              <a:latin typeface="Public Sans"/>
              <a:ea typeface="Public Sans"/>
              <a:cs typeface="Public Sans"/>
              <a:sym typeface="Public Sans"/>
            </a:endParaRPr>
          </a:p>
        </p:txBody>
      </p:sp>
      <p:pic>
        <p:nvPicPr>
          <p:cNvPr id="152" name="Google Shape;152;p16" descr="GSA Logo."/>
          <p:cNvPicPr preferRelativeResize="0"/>
          <p:nvPr/>
        </p:nvPicPr>
        <p:blipFill>
          <a:blip r:embed="rId2">
            <a:alphaModFix/>
          </a:blip>
          <a:stretch>
            <a:fillRect/>
          </a:stretch>
        </p:blipFill>
        <p:spPr>
          <a:xfrm>
            <a:off x="4018876" y="1642218"/>
            <a:ext cx="1106248" cy="99872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628650" y="273845"/>
            <a:ext cx="7886700" cy="994200"/>
          </a:xfrm>
          <a:prstGeom prst="rect">
            <a:avLst/>
          </a:prstGeom>
          <a:noFill/>
          <a:ln>
            <a:noFill/>
          </a:ln>
        </p:spPr>
        <p:txBody>
          <a:bodyPr spcFirstLastPara="1" wrap="square" lIns="75575" tIns="37775" rIns="75575" bIns="37775" anchor="ctr" anchorCtr="0">
            <a:normAutofit/>
          </a:bodyPr>
          <a:lstStyle>
            <a:lvl1pPr lvl="0" algn="l" rtl="0">
              <a:lnSpc>
                <a:spcPct val="90000"/>
              </a:lnSpc>
              <a:spcBef>
                <a:spcPts val="0"/>
              </a:spcBef>
              <a:spcAft>
                <a:spcPts val="0"/>
              </a:spcAft>
              <a:buClr>
                <a:schemeClr val="dk1"/>
              </a:buClr>
              <a:buSzPts val="15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55" name="Google Shape;155;p17"/>
          <p:cNvSpPr txBox="1">
            <a:spLocks noGrp="1"/>
          </p:cNvSpPr>
          <p:nvPr>
            <p:ph type="body" idx="1"/>
          </p:nvPr>
        </p:nvSpPr>
        <p:spPr>
          <a:xfrm>
            <a:off x="628650" y="1369219"/>
            <a:ext cx="7886700" cy="3263400"/>
          </a:xfrm>
          <a:prstGeom prst="rect">
            <a:avLst/>
          </a:prstGeom>
          <a:noFill/>
          <a:ln>
            <a:noFill/>
          </a:ln>
        </p:spPr>
        <p:txBody>
          <a:bodyPr spcFirstLastPara="1" wrap="square" lIns="75575" tIns="37775" rIns="75575" bIns="37775" anchor="t" anchorCtr="0">
            <a:normAutofit/>
          </a:bodyPr>
          <a:lstStyle>
            <a:lvl1pPr marL="457200" lvl="0" indent="-323850" algn="l" rtl="0">
              <a:lnSpc>
                <a:spcPct val="90000"/>
              </a:lnSpc>
              <a:spcBef>
                <a:spcPts val="900"/>
              </a:spcBef>
              <a:spcAft>
                <a:spcPts val="0"/>
              </a:spcAft>
              <a:buClr>
                <a:schemeClr val="dk1"/>
              </a:buClr>
              <a:buSzPts val="1500"/>
              <a:buChar cha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
        <p:nvSpPr>
          <p:cNvPr id="156" name="Google Shape;156;p17"/>
          <p:cNvSpPr txBox="1">
            <a:spLocks noGrp="1"/>
          </p:cNvSpPr>
          <p:nvPr>
            <p:ph type="dt" idx="10"/>
          </p:nvPr>
        </p:nvSpPr>
        <p:spPr>
          <a:xfrm>
            <a:off x="628650" y="4767264"/>
            <a:ext cx="2057400" cy="273900"/>
          </a:xfrm>
          <a:prstGeom prst="rect">
            <a:avLst/>
          </a:prstGeom>
          <a:noFill/>
          <a:ln>
            <a:noFill/>
          </a:ln>
        </p:spPr>
        <p:txBody>
          <a:bodyPr spcFirstLastPara="1" wrap="square" lIns="75575" tIns="37775" rIns="75575" bIns="37775" anchor="ctr" anchorCtr="0">
            <a:noAutofit/>
          </a:bodyPr>
          <a:lstStyle>
            <a:lvl1pPr lvl="0" algn="l"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57" name="Google Shape;157;p17"/>
          <p:cNvSpPr txBox="1">
            <a:spLocks noGrp="1"/>
          </p:cNvSpPr>
          <p:nvPr>
            <p:ph type="ftr" idx="11"/>
          </p:nvPr>
        </p:nvSpPr>
        <p:spPr>
          <a:xfrm>
            <a:off x="3028950" y="4767264"/>
            <a:ext cx="3086100" cy="273900"/>
          </a:xfrm>
          <a:prstGeom prst="rect">
            <a:avLst/>
          </a:prstGeom>
          <a:noFill/>
          <a:ln>
            <a:noFill/>
          </a:ln>
        </p:spPr>
        <p:txBody>
          <a:bodyPr spcFirstLastPara="1" wrap="square" lIns="75575" tIns="37775" rIns="75575" bIns="37775" anchor="ctr" anchorCtr="0">
            <a:noAutofit/>
          </a:bodyPr>
          <a:lstStyle>
            <a:lvl1pPr lvl="0" algn="ctr"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58" name="Google Shape;158;p17"/>
          <p:cNvSpPr txBox="1">
            <a:spLocks noGrp="1"/>
          </p:cNvSpPr>
          <p:nvPr>
            <p:ph type="sldNum" idx="12"/>
          </p:nvPr>
        </p:nvSpPr>
        <p:spPr>
          <a:xfrm>
            <a:off x="6457950" y="4767264"/>
            <a:ext cx="2057400" cy="273900"/>
          </a:xfrm>
          <a:prstGeom prst="rect">
            <a:avLst/>
          </a:prstGeom>
          <a:noFill/>
          <a:ln>
            <a:noFill/>
          </a:ln>
        </p:spPr>
        <p:txBody>
          <a:bodyPr spcFirstLastPara="1" wrap="square" lIns="75575" tIns="37775" rIns="75575" bIns="377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rgbClr val="01284B"/>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blocks"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2" name="Google Shape;22;p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p:nvPr/>
        </p:nvSpPr>
        <p:spPr>
          <a:xfrm>
            <a:off x="446100"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446075" y="1771438"/>
            <a:ext cx="2467200" cy="28176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369382"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10800000">
            <a:off x="336935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365136"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36510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subTitle" idx="1"/>
          </p:nvPr>
        </p:nvSpPr>
        <p:spPr>
          <a:xfrm>
            <a:off x="446225" y="1308450"/>
            <a:ext cx="2467200" cy="45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30" name="Google Shape;30;p4"/>
          <p:cNvSpPr txBox="1">
            <a:spLocks noGrp="1"/>
          </p:cNvSpPr>
          <p:nvPr>
            <p:ph type="body" idx="2"/>
          </p:nvPr>
        </p:nvSpPr>
        <p:spPr>
          <a:xfrm>
            <a:off x="583525" y="1907911"/>
            <a:ext cx="2209800" cy="2525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31" name="Google Shape;31;p4"/>
          <p:cNvSpPr txBox="1">
            <a:spLocks noGrp="1"/>
          </p:cNvSpPr>
          <p:nvPr>
            <p:ph type="subTitle" idx="3"/>
          </p:nvPr>
        </p:nvSpPr>
        <p:spPr>
          <a:xfrm>
            <a:off x="3363800" y="1308450"/>
            <a:ext cx="2467200" cy="45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32" name="Google Shape;32;p4"/>
          <p:cNvSpPr txBox="1">
            <a:spLocks noGrp="1"/>
          </p:cNvSpPr>
          <p:nvPr>
            <p:ph type="body" idx="4"/>
          </p:nvPr>
        </p:nvSpPr>
        <p:spPr>
          <a:xfrm>
            <a:off x="3483925" y="1907911"/>
            <a:ext cx="2209800" cy="25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33" name="Google Shape;33;p4"/>
          <p:cNvSpPr txBox="1">
            <a:spLocks noGrp="1"/>
          </p:cNvSpPr>
          <p:nvPr>
            <p:ph type="subTitle" idx="5"/>
          </p:nvPr>
        </p:nvSpPr>
        <p:spPr>
          <a:xfrm>
            <a:off x="6358600" y="1308450"/>
            <a:ext cx="2467200" cy="45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34" name="Google Shape;34;p4"/>
          <p:cNvSpPr txBox="1">
            <a:spLocks noGrp="1"/>
          </p:cNvSpPr>
          <p:nvPr>
            <p:ph type="body" idx="6"/>
          </p:nvPr>
        </p:nvSpPr>
        <p:spPr>
          <a:xfrm>
            <a:off x="6487300" y="1907911"/>
            <a:ext cx="2209800" cy="25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35" name="Google Shape;35;p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4"/>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37" name="Google Shape;37;p4"/>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38" name="Google Shape;38;p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5"/>
          <p:cNvSpPr txBox="1">
            <a:spLocks noGrp="1"/>
          </p:cNvSpPr>
          <p:nvPr>
            <p:ph type="body" idx="1"/>
          </p:nvPr>
        </p:nvSpPr>
        <p:spPr>
          <a:xfrm>
            <a:off x="311700" y="1304875"/>
            <a:ext cx="8520600" cy="33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 name="Google Shape;42;p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44" name="Google Shape;44;p5"/>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46" name="Google Shape;46;p5"/>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body, and callout">
  <p:cSld name="TITLE_AND_BODY_2_1">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6"/>
          <p:cNvSpPr txBox="1">
            <a:spLocks noGrp="1"/>
          </p:cNvSpPr>
          <p:nvPr>
            <p:ph type="body" idx="1"/>
          </p:nvPr>
        </p:nvSpPr>
        <p:spPr>
          <a:xfrm>
            <a:off x="311700" y="1304875"/>
            <a:ext cx="8520600" cy="2386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0" name="Google Shape;50;p6"/>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51" name="Google Shape;51;p6"/>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53" name="Google Shape;53;p6"/>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54" name="Google Shape;54;p6"/>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5" name="Google Shape;55;p6"/>
          <p:cNvSpPr txBox="1">
            <a:spLocks noGrp="1"/>
          </p:cNvSpPr>
          <p:nvPr>
            <p:ph type="body" idx="2"/>
          </p:nvPr>
        </p:nvSpPr>
        <p:spPr>
          <a:xfrm>
            <a:off x="1051500" y="4191164"/>
            <a:ext cx="7041000" cy="479700"/>
          </a:xfrm>
          <a:prstGeom prst="rect">
            <a:avLst/>
          </a:prstGeom>
        </p:spPr>
        <p:txBody>
          <a:bodyPr spcFirstLastPara="1" wrap="square" lIns="0" tIns="0" rIns="0" bIns="0"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6" name="Google Shape;56;p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image, and callout">
  <p:cSld name="TITLE_AND_BODY_2_1_1">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9" name="Google Shape;59;p7"/>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60" name="Google Shape;60;p7"/>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
        <p:nvSpPr>
          <p:cNvPr id="62" name="Google Shape;62;p7"/>
          <p:cNvSpPr>
            <a:spLocks noGrp="1"/>
          </p:cNvSpPr>
          <p:nvPr>
            <p:ph type="pic" idx="2"/>
          </p:nvPr>
        </p:nvSpPr>
        <p:spPr>
          <a:xfrm>
            <a:off x="437550" y="1339450"/>
            <a:ext cx="8268900" cy="2305200"/>
          </a:xfrm>
          <a:prstGeom prst="rect">
            <a:avLst/>
          </a:prstGeom>
          <a:noFill/>
          <a:ln>
            <a:noFill/>
          </a:ln>
        </p:spPr>
      </p:sp>
      <p:pic>
        <p:nvPicPr>
          <p:cNvPr id="63" name="Google Shape;63;p7"/>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64" name="Google Shape;64;p7"/>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5" name="Google Shape;65;p7"/>
          <p:cNvSpPr txBox="1">
            <a:spLocks noGrp="1"/>
          </p:cNvSpPr>
          <p:nvPr>
            <p:ph type="body" idx="1"/>
          </p:nvPr>
        </p:nvSpPr>
        <p:spPr>
          <a:xfrm>
            <a:off x="1052075" y="4191175"/>
            <a:ext cx="7039800" cy="4797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6" name="Google Shape;66;p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_AND_BODY_1">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8"/>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71" name="Google Shape;71;p8"/>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73" name="Google Shape;73;p8"/>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type="twoColTx">
  <p:cSld name="TITLE_AND_TWO_COLUMNS">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9"/>
          <p:cNvSpPr txBox="1">
            <a:spLocks noGrp="1"/>
          </p:cNvSpPr>
          <p:nvPr>
            <p:ph type="body" idx="1"/>
          </p:nvPr>
        </p:nvSpPr>
        <p:spPr>
          <a:xfrm>
            <a:off x="3117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9"/>
          <p:cNvSpPr txBox="1">
            <a:spLocks noGrp="1"/>
          </p:cNvSpPr>
          <p:nvPr>
            <p:ph type="body" idx="2"/>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79" name="Google Shape;79;p9"/>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80" name="Google Shape;80;p9"/>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82" name="Google Shape;82;p9"/>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image, and 1 column">
  <p:cSld name="TITLE_AND_TWO_COLUMNS_1">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0"/>
          <p:cNvSpPr>
            <a:spLocks noGrp="1"/>
          </p:cNvSpPr>
          <p:nvPr>
            <p:ph type="pic" idx="2"/>
          </p:nvPr>
        </p:nvSpPr>
        <p:spPr>
          <a:xfrm>
            <a:off x="446475" y="1306425"/>
            <a:ext cx="3999900" cy="3313800"/>
          </a:xfrm>
          <a:prstGeom prst="rect">
            <a:avLst/>
          </a:prstGeom>
          <a:noFill/>
          <a:ln>
            <a:noFill/>
          </a:ln>
        </p:spPr>
      </p:sp>
      <p:sp>
        <p:nvSpPr>
          <p:cNvPr id="86" name="Google Shape;86;p10"/>
          <p:cNvSpPr txBox="1">
            <a:spLocks noGrp="1"/>
          </p:cNvSpPr>
          <p:nvPr>
            <p:ph type="body" idx="1"/>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7" name="Google Shape;87;p1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88" name="Google Shape;88;p10"/>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89" name="Google Shape;89;p10"/>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91" name="Google Shape;91;p10"/>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ublic Sans SemiBold"/>
              <a:buNone/>
              <a:defRPr sz="2800">
                <a:solidFill>
                  <a:schemeClr val="dk2"/>
                </a:solidFill>
                <a:latin typeface="Public Sans SemiBold"/>
                <a:ea typeface="Public Sans SemiBold"/>
                <a:cs typeface="Public Sans SemiBold"/>
                <a:sym typeface="Public Sa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ublic Sans"/>
              <a:buChar char="●"/>
              <a:defRPr sz="1800">
                <a:solidFill>
                  <a:schemeClr val="dk2"/>
                </a:solidFill>
                <a:latin typeface="Public Sans"/>
                <a:ea typeface="Public Sans"/>
                <a:cs typeface="Public Sans"/>
                <a:sym typeface="Public Sans"/>
              </a:defRPr>
            </a:lvl1pPr>
            <a:lvl2pPr marL="914400" lvl="1"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2pPr>
            <a:lvl3pPr marL="1371600" lvl="2"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3pPr>
            <a:lvl4pPr marL="1828800" lvl="3"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4pPr>
            <a:lvl5pPr marL="2286000" lvl="4"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5pPr>
            <a:lvl6pPr marL="2743200" lvl="5"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6pPr>
            <a:lvl7pPr marL="3200400" lvl="6"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7pPr>
            <a:lvl8pPr marL="3657600" lvl="7"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8pPr>
            <a:lvl9pPr marL="4114800" lvl="8"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ction508.gov/manage/manage/ict-accessibility-and-risk-management/"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section508.gov/assets/files/accessibility-risk-input-template.xls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merce.gov/sites/default/files/opog/omb_circular_a-123.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8"/>
          <p:cNvSpPr txBox="1">
            <a:spLocks noGrp="1"/>
          </p:cNvSpPr>
          <p:nvPr>
            <p:ph type="ctrTitle"/>
          </p:nvPr>
        </p:nvSpPr>
        <p:spPr>
          <a:xfrm>
            <a:off x="3779055" y="397625"/>
            <a:ext cx="4980000" cy="133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900" dirty="0"/>
              <a:t>Introduction to Risk Assessment Framework for ICT Accessibility</a:t>
            </a:r>
            <a:endParaRPr sz="2900" dirty="0"/>
          </a:p>
        </p:txBody>
      </p:sp>
      <p:sp>
        <p:nvSpPr>
          <p:cNvPr id="165" name="Google Shape;165;p18"/>
          <p:cNvSpPr txBox="1">
            <a:spLocks noGrp="1"/>
          </p:cNvSpPr>
          <p:nvPr>
            <p:ph type="body" idx="1"/>
          </p:nvPr>
        </p:nvSpPr>
        <p:spPr>
          <a:xfrm>
            <a:off x="3779175" y="1969062"/>
            <a:ext cx="4980000" cy="28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GSA Government-wide IT Accessibility Team</a:t>
            </a:r>
            <a:endParaRPr/>
          </a:p>
        </p:txBody>
      </p:sp>
      <p:sp>
        <p:nvSpPr>
          <p:cNvPr id="163" name="Google Shape;163;p18"/>
          <p:cNvSpPr txBox="1">
            <a:spLocks noGrp="1"/>
          </p:cNvSpPr>
          <p:nvPr>
            <p:ph type="subTitle" idx="2"/>
          </p:nvPr>
        </p:nvSpPr>
        <p:spPr>
          <a:xfrm>
            <a:off x="3779055" y="2527625"/>
            <a:ext cx="4980000" cy="79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February 24,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Risk Framework Step 3:</a:t>
            </a:r>
            <a:endParaRPr/>
          </a:p>
          <a:p>
            <a:pPr marL="0" lvl="0" indent="0" algn="ctr" rtl="0">
              <a:spcBef>
                <a:spcPts val="0"/>
              </a:spcBef>
              <a:spcAft>
                <a:spcPts val="0"/>
              </a:spcAft>
              <a:buNone/>
            </a:pPr>
            <a:r>
              <a:rPr lang="en"/>
              <a:t>Establish Context and Identify Risk</a:t>
            </a:r>
            <a:endParaRPr/>
          </a:p>
        </p:txBody>
      </p:sp>
      <p:sp>
        <p:nvSpPr>
          <p:cNvPr id="241" name="Google Shape;241;p2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228200" y="49777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Framework: 3. Analyze and Assess Risk</a:t>
            </a:r>
            <a:endParaRPr/>
          </a:p>
        </p:txBody>
      </p:sp>
      <p:sp>
        <p:nvSpPr>
          <p:cNvPr id="249" name="Google Shape;249;p28" descr="Frequency/Likelihood&#10;How often it occurs&#10;OR&#10;The % chance it will occur&#10;"/>
          <p:cNvSpPr/>
          <p:nvPr/>
        </p:nvSpPr>
        <p:spPr>
          <a:xfrm>
            <a:off x="684950" y="1244801"/>
            <a:ext cx="3302700" cy="1302000"/>
          </a:xfrm>
          <a:prstGeom prst="roundRect">
            <a:avLst>
              <a:gd name="adj" fmla="val 16667"/>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Public Sans"/>
              <a:ea typeface="Public Sans"/>
              <a:cs typeface="Public Sans"/>
              <a:sym typeface="Public Sans"/>
            </a:endParaRPr>
          </a:p>
          <a:p>
            <a:pPr marL="0" lvl="0" indent="0" algn="ctr" rtl="0">
              <a:spcBef>
                <a:spcPts val="500"/>
              </a:spcBef>
              <a:spcAft>
                <a:spcPts val="0"/>
              </a:spcAft>
              <a:buNone/>
            </a:pPr>
            <a:r>
              <a:rPr lang="en" b="1" dirty="0">
                <a:solidFill>
                  <a:schemeClr val="lt1"/>
                </a:solidFill>
                <a:latin typeface="Public Sans"/>
                <a:ea typeface="Public Sans"/>
                <a:cs typeface="Public Sans"/>
                <a:sym typeface="Public Sans"/>
              </a:rPr>
              <a:t>Frequency/Likelihood</a:t>
            </a:r>
            <a:endParaRPr b="1" dirty="0">
              <a:solidFill>
                <a:schemeClr val="lt1"/>
              </a:solidFill>
              <a:latin typeface="Public Sans"/>
              <a:ea typeface="Public Sans"/>
              <a:cs typeface="Public Sans"/>
              <a:sym typeface="Public Sans"/>
            </a:endParaRPr>
          </a:p>
          <a:p>
            <a:pPr marL="457200" lvl="0" indent="-311150" algn="l" rtl="0">
              <a:spcBef>
                <a:spcPts val="500"/>
              </a:spcBef>
              <a:spcAft>
                <a:spcPts val="0"/>
              </a:spcAft>
              <a:buClr>
                <a:schemeClr val="lt1"/>
              </a:buClr>
              <a:buSzPts val="1300"/>
              <a:buFont typeface="Public Sans"/>
              <a:buChar char="●"/>
            </a:pPr>
            <a:r>
              <a:rPr lang="en" sz="1300" dirty="0">
                <a:solidFill>
                  <a:schemeClr val="lt1"/>
                </a:solidFill>
                <a:latin typeface="Public Sans"/>
                <a:ea typeface="Public Sans"/>
                <a:cs typeface="Public Sans"/>
                <a:sym typeface="Public Sans"/>
              </a:rPr>
              <a:t>How often it occurs</a:t>
            </a:r>
            <a:endParaRPr sz="1300" dirty="0">
              <a:solidFill>
                <a:schemeClr val="lt1"/>
              </a:solidFill>
              <a:latin typeface="Public Sans"/>
              <a:ea typeface="Public Sans"/>
              <a:cs typeface="Public Sans"/>
              <a:sym typeface="Public Sans"/>
            </a:endParaRPr>
          </a:p>
          <a:p>
            <a:pPr marL="457200" lvl="0" indent="457200" algn="l" rtl="0">
              <a:spcBef>
                <a:spcPts val="500"/>
              </a:spcBef>
              <a:spcAft>
                <a:spcPts val="0"/>
              </a:spcAft>
              <a:buNone/>
            </a:pPr>
            <a:r>
              <a:rPr lang="en" sz="1300" dirty="0">
                <a:solidFill>
                  <a:schemeClr val="lt1"/>
                </a:solidFill>
                <a:latin typeface="Public Sans"/>
                <a:ea typeface="Public Sans"/>
                <a:cs typeface="Public Sans"/>
                <a:sym typeface="Public Sans"/>
              </a:rPr>
              <a:t>OR</a:t>
            </a:r>
            <a:endParaRPr sz="1300" dirty="0">
              <a:solidFill>
                <a:schemeClr val="lt1"/>
              </a:solidFill>
              <a:latin typeface="Public Sans"/>
              <a:ea typeface="Public Sans"/>
              <a:cs typeface="Public Sans"/>
              <a:sym typeface="Public Sans"/>
            </a:endParaRPr>
          </a:p>
          <a:p>
            <a:pPr marL="457200" lvl="0" indent="-311150" algn="l" rtl="0">
              <a:spcBef>
                <a:spcPts val="500"/>
              </a:spcBef>
              <a:spcAft>
                <a:spcPts val="0"/>
              </a:spcAft>
              <a:buClr>
                <a:schemeClr val="lt1"/>
              </a:buClr>
              <a:buSzPts val="1300"/>
              <a:buFont typeface="Public Sans"/>
              <a:buChar char="●"/>
            </a:pPr>
            <a:r>
              <a:rPr lang="en" sz="1300" dirty="0">
                <a:solidFill>
                  <a:schemeClr val="lt1"/>
                </a:solidFill>
                <a:latin typeface="Public Sans"/>
                <a:ea typeface="Public Sans"/>
                <a:cs typeface="Public Sans"/>
                <a:sym typeface="Public Sans"/>
              </a:rPr>
              <a:t>The % chance it will occur</a:t>
            </a:r>
            <a:endParaRPr sz="1300" dirty="0">
              <a:solidFill>
                <a:schemeClr val="lt1"/>
              </a:solidFill>
              <a:latin typeface="Public Sans"/>
              <a:ea typeface="Public Sans"/>
              <a:cs typeface="Public Sans"/>
              <a:sym typeface="Public Sans"/>
            </a:endParaRPr>
          </a:p>
          <a:p>
            <a:pPr marL="0" lvl="0" indent="0" algn="ctr" rtl="0">
              <a:spcBef>
                <a:spcPts val="500"/>
              </a:spcBef>
              <a:spcAft>
                <a:spcPts val="500"/>
              </a:spcAft>
              <a:buNone/>
            </a:pPr>
            <a:endParaRPr b="1" dirty="0">
              <a:solidFill>
                <a:schemeClr val="lt1"/>
              </a:solidFill>
              <a:latin typeface="Public Sans"/>
              <a:ea typeface="Public Sans"/>
              <a:cs typeface="Public Sans"/>
              <a:sym typeface="Public Sans"/>
            </a:endParaRPr>
          </a:p>
        </p:txBody>
      </p:sp>
      <p:sp>
        <p:nvSpPr>
          <p:cNvPr id="252" name="Google Shape;252;p28" descr="times">
            <a:extLst>
              <a:ext uri="{C183D7F6-B498-43B3-948B-1728B52AA6E4}">
                <adec:decorative xmlns:adec="http://schemas.microsoft.com/office/drawing/2017/decorative" val="0"/>
              </a:ext>
            </a:extLst>
          </p:cNvPr>
          <p:cNvSpPr txBox="1">
            <a:spLocks noGrp="1"/>
          </p:cNvSpPr>
          <p:nvPr>
            <p:ph type="body" idx="1"/>
          </p:nvPr>
        </p:nvSpPr>
        <p:spPr>
          <a:xfrm>
            <a:off x="4219298" y="1486225"/>
            <a:ext cx="4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3600" b="1" dirty="0"/>
              <a:t>X</a:t>
            </a:r>
            <a:endParaRPr sz="3600" b="1" dirty="0"/>
          </a:p>
        </p:txBody>
      </p:sp>
      <p:sp>
        <p:nvSpPr>
          <p:cNvPr id="250" name="Google Shape;250;p28" descr="Consequence&#10;What is the impact of the risk if it were to occur&#10;"/>
          <p:cNvSpPr/>
          <p:nvPr/>
        </p:nvSpPr>
        <p:spPr>
          <a:xfrm>
            <a:off x="4947125" y="1244801"/>
            <a:ext cx="3354600" cy="1302000"/>
          </a:xfrm>
          <a:prstGeom prst="roundRect">
            <a:avLst>
              <a:gd name="adj" fmla="val 16667"/>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chemeClr val="lt1"/>
                </a:solidFill>
                <a:latin typeface="Public Sans"/>
                <a:ea typeface="Public Sans"/>
                <a:cs typeface="Public Sans"/>
                <a:sym typeface="Public Sans"/>
              </a:rPr>
              <a:t>Consequence</a:t>
            </a:r>
            <a:endParaRPr b="1" dirty="0">
              <a:solidFill>
                <a:schemeClr val="lt1"/>
              </a:solidFill>
              <a:latin typeface="Public Sans"/>
              <a:ea typeface="Public Sans"/>
              <a:cs typeface="Public Sans"/>
              <a:sym typeface="Public Sans"/>
            </a:endParaRPr>
          </a:p>
          <a:p>
            <a:pPr marL="457200" lvl="0" indent="-311150" algn="l" rtl="0">
              <a:spcBef>
                <a:spcPts val="500"/>
              </a:spcBef>
              <a:spcAft>
                <a:spcPts val="500"/>
              </a:spcAft>
              <a:buClr>
                <a:schemeClr val="lt1"/>
              </a:buClr>
              <a:buSzPts val="1300"/>
              <a:buFont typeface="Public Sans"/>
              <a:buChar char="●"/>
            </a:pPr>
            <a:r>
              <a:rPr lang="en" sz="1300" dirty="0">
                <a:solidFill>
                  <a:schemeClr val="lt1"/>
                </a:solidFill>
                <a:latin typeface="Public Sans"/>
                <a:ea typeface="Public Sans"/>
                <a:cs typeface="Public Sans"/>
                <a:sym typeface="Public Sans"/>
              </a:rPr>
              <a:t>What is the impact of the risk if it were to occur</a:t>
            </a:r>
            <a:endParaRPr sz="1300" dirty="0">
              <a:solidFill>
                <a:schemeClr val="lt1"/>
              </a:solidFill>
              <a:latin typeface="Public Sans"/>
              <a:ea typeface="Public Sans"/>
              <a:cs typeface="Public Sans"/>
              <a:sym typeface="Public Sans"/>
            </a:endParaRPr>
          </a:p>
        </p:txBody>
      </p:sp>
      <p:pic>
        <p:nvPicPr>
          <p:cNvPr id="251" name="Google Shape;251;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47025" y="667550"/>
            <a:ext cx="430851" cy="430851"/>
          </a:xfrm>
          <a:prstGeom prst="rect">
            <a:avLst/>
          </a:prstGeom>
          <a:noFill/>
          <a:ln>
            <a:noFill/>
          </a:ln>
        </p:spPr>
      </p:pic>
      <p:sp>
        <p:nvSpPr>
          <p:cNvPr id="247" name="Google Shape;247;p28"/>
          <p:cNvSpPr txBox="1">
            <a:spLocks noGrp="1"/>
          </p:cNvSpPr>
          <p:nvPr>
            <p:ph type="body" idx="1"/>
          </p:nvPr>
        </p:nvSpPr>
        <p:spPr>
          <a:xfrm>
            <a:off x="186500" y="2589426"/>
            <a:ext cx="8604000" cy="18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Though there are different ways to apply it, the standard accessibility model and the one we will use here centers on two primary criteria:</a:t>
            </a:r>
            <a:endParaRPr/>
          </a:p>
          <a:p>
            <a:pPr marL="457200" lvl="0" indent="-342900" algn="l" rtl="0">
              <a:spcBef>
                <a:spcPts val="1000"/>
              </a:spcBef>
              <a:spcAft>
                <a:spcPts val="0"/>
              </a:spcAft>
              <a:buSzPts val="1800"/>
              <a:buAutoNum type="arabicPeriod"/>
            </a:pPr>
            <a:r>
              <a:rPr lang="en"/>
              <a:t>The frequency or likelihood of an risk happening</a:t>
            </a:r>
            <a:endParaRPr/>
          </a:p>
          <a:p>
            <a:pPr marL="457200" lvl="0" indent="-342900" algn="l" rtl="0">
              <a:spcBef>
                <a:spcPts val="0"/>
              </a:spcBef>
              <a:spcAft>
                <a:spcPts val="0"/>
              </a:spcAft>
              <a:buSzPts val="1800"/>
              <a:buAutoNum type="arabicPeriod"/>
            </a:pPr>
            <a:r>
              <a:rPr lang="en"/>
              <a:t>The consequence our negative outcome if it does occur</a:t>
            </a:r>
            <a:endParaRPr/>
          </a:p>
          <a:p>
            <a:pPr marL="0" lvl="0" indent="0" algn="l" rtl="0">
              <a:spcBef>
                <a:spcPts val="1000"/>
              </a:spcBef>
              <a:spcAft>
                <a:spcPts val="0"/>
              </a:spcAft>
              <a:buNone/>
            </a:pPr>
            <a:endParaRPr/>
          </a:p>
          <a:p>
            <a:pPr marL="457200" lvl="0" indent="-266700" algn="l" rtl="0">
              <a:spcBef>
                <a:spcPts val="1000"/>
              </a:spcBef>
              <a:spcAft>
                <a:spcPts val="1200"/>
              </a:spcAft>
              <a:buClr>
                <a:schemeClr val="lt1"/>
              </a:buClr>
              <a:buSzPts val="600"/>
              <a:buChar char="●"/>
            </a:pPr>
            <a:endParaRPr/>
          </a:p>
        </p:txBody>
      </p:sp>
      <p:sp>
        <p:nvSpPr>
          <p:cNvPr id="253" name="Google Shape;253;p28" descr="Note: For our model we will use both frequency and likelihood interchangeably as the first factor, as it depends on the risk in question as to which of these factors is most applicable.&#10;"/>
          <p:cNvSpPr/>
          <p:nvPr/>
        </p:nvSpPr>
        <p:spPr>
          <a:xfrm>
            <a:off x="614100" y="4369750"/>
            <a:ext cx="7915800" cy="572700"/>
          </a:xfrm>
          <a:prstGeom prst="flowChartAlternateProcess">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100" b="1" dirty="0">
                <a:solidFill>
                  <a:schemeClr val="lt2"/>
                </a:solidFill>
              </a:rPr>
              <a:t>Note: For our model we will use both frequency and likelihood interchangeably as the first factor, as it depends on the risk in question as to which of these factors is most applicable.</a:t>
            </a:r>
            <a:endParaRPr sz="1200" b="1" dirty="0">
              <a:solidFill>
                <a:schemeClr val="lt2"/>
              </a:solidFill>
            </a:endParaRPr>
          </a:p>
        </p:txBody>
      </p:sp>
      <p:sp>
        <p:nvSpPr>
          <p:cNvPr id="248" name="Google Shape;248;p2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Accessibility Risk Matrix: The Factors</a:t>
            </a:r>
            <a:endParaRPr/>
          </a:p>
        </p:txBody>
      </p:sp>
      <p:sp>
        <p:nvSpPr>
          <p:cNvPr id="259" name="Google Shape;259;p29"/>
          <p:cNvSpPr txBox="1">
            <a:spLocks noGrp="1"/>
          </p:cNvSpPr>
          <p:nvPr>
            <p:ph type="body" idx="1"/>
          </p:nvPr>
        </p:nvSpPr>
        <p:spPr>
          <a:xfrm>
            <a:off x="393475" y="1221241"/>
            <a:ext cx="8573700" cy="524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500" b="1"/>
              <a:t>The accessibility risk model will look at two criteria - consequence and frequency/likelihood. These factors allow us to assign a criticality or need to address the risk. The more frequent or likely and the higher the consequences, the greater the need to address and mitigate the risk in some way. </a:t>
            </a:r>
            <a:endParaRPr sz="2200"/>
          </a:p>
        </p:txBody>
      </p:sp>
      <p:graphicFrame>
        <p:nvGraphicFramePr>
          <p:cNvPr id="261" name="Google Shape;261;p29"/>
          <p:cNvGraphicFramePr/>
          <p:nvPr>
            <p:extLst>
              <p:ext uri="{D42A27DB-BD31-4B8C-83A1-F6EECF244321}">
                <p14:modId xmlns:p14="http://schemas.microsoft.com/office/powerpoint/2010/main" val="582510457"/>
              </p:ext>
            </p:extLst>
          </p:nvPr>
        </p:nvGraphicFramePr>
        <p:xfrm>
          <a:off x="311700" y="2636082"/>
          <a:ext cx="2392150" cy="1973500"/>
        </p:xfrm>
        <a:graphic>
          <a:graphicData uri="http://schemas.openxmlformats.org/drawingml/2006/table">
            <a:tbl>
              <a:tblPr firstRow="1">
                <a:noFill/>
                <a:tableStyleId>{2BDCEBF8-B69F-4E18-8F24-944433DFEAA9}</a:tableStyleId>
              </a:tblPr>
              <a:tblGrid>
                <a:gridCol w="2392150">
                  <a:extLst>
                    <a:ext uri="{9D8B030D-6E8A-4147-A177-3AD203B41FA5}">
                      <a16:colId xmlns:a16="http://schemas.microsoft.com/office/drawing/2014/main" val="20000"/>
                    </a:ext>
                  </a:extLst>
                </a:gridCol>
              </a:tblGrid>
              <a:tr h="434125">
                <a:tc>
                  <a:txBody>
                    <a:bodyPr/>
                    <a:lstStyle/>
                    <a:p>
                      <a:pPr marL="0" lvl="0" indent="0" algn="ctr" rtl="0">
                        <a:spcBef>
                          <a:spcPts val="1000"/>
                        </a:spcBef>
                        <a:spcAft>
                          <a:spcPts val="0"/>
                        </a:spcAft>
                        <a:buNone/>
                      </a:pPr>
                      <a:r>
                        <a:rPr lang="en" sz="1600" b="1" dirty="0">
                          <a:solidFill>
                            <a:srgbClr val="FFFFFF"/>
                          </a:solidFill>
                          <a:latin typeface="Public Sans"/>
                          <a:ea typeface="Public Sans"/>
                          <a:cs typeface="Public Sans"/>
                          <a:sym typeface="Public Sans"/>
                        </a:rPr>
                        <a:t>Frequency Ratings</a:t>
                      </a:r>
                      <a:endParaRPr sz="1600" b="1" dirty="0">
                        <a:solidFill>
                          <a:srgbClr val="FFFFFF"/>
                        </a:solidFill>
                        <a:latin typeface="Public Sans"/>
                        <a:ea typeface="Public Sans"/>
                        <a:cs typeface="Public Sans"/>
                        <a:sym typeface="Public Sans"/>
                      </a:endParaRPr>
                    </a:p>
                  </a:txBody>
                  <a:tcPr marL="63500" marR="63500" marT="9125" marB="9125" anchor="ctr">
                    <a:lnL w="12700" cap="flat" cmpd="sng">
                      <a:solidFill>
                        <a:schemeClr val="lt1"/>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847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Very Likely/Very Often</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Likely/Often</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Possible/ Sometimes</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Unlikely/Occasionally</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7875">
                <a:tc>
                  <a:txBody>
                    <a:bodyPr/>
                    <a:lstStyle/>
                    <a:p>
                      <a:pPr marL="0" lvl="0" indent="0" algn="ctr" rtl="0">
                        <a:lnSpc>
                          <a:spcPct val="115000"/>
                        </a:lnSpc>
                        <a:spcBef>
                          <a:spcPts val="0"/>
                        </a:spcBef>
                        <a:spcAft>
                          <a:spcPts val="0"/>
                        </a:spcAft>
                        <a:buNone/>
                      </a:pPr>
                      <a:r>
                        <a:rPr lang="en" b="1" i="1" dirty="0">
                          <a:latin typeface="Public Sans"/>
                          <a:ea typeface="Public Sans"/>
                          <a:cs typeface="Public Sans"/>
                          <a:sym typeface="Public Sans"/>
                        </a:rPr>
                        <a:t>Very Unlikely/Almost Never</a:t>
                      </a:r>
                      <a:endParaRPr b="1"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63" name="Google Shape;263;p29" descr="times">
            <a:extLst>
              <a:ext uri="{C183D7F6-B498-43B3-948B-1728B52AA6E4}">
                <adec:decorative xmlns:adec="http://schemas.microsoft.com/office/drawing/2017/decorative" val="0"/>
              </a:ext>
            </a:extLst>
          </p:cNvPr>
          <p:cNvSpPr txBox="1">
            <a:spLocks noGrp="1"/>
          </p:cNvSpPr>
          <p:nvPr>
            <p:ph type="body" idx="1"/>
          </p:nvPr>
        </p:nvSpPr>
        <p:spPr>
          <a:xfrm>
            <a:off x="2726005" y="3336475"/>
            <a:ext cx="4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3600" b="1"/>
              <a:t>X</a:t>
            </a:r>
            <a:endParaRPr sz="3600" b="1"/>
          </a:p>
        </p:txBody>
      </p:sp>
      <p:graphicFrame>
        <p:nvGraphicFramePr>
          <p:cNvPr id="262" name="Google Shape;262;p29"/>
          <p:cNvGraphicFramePr/>
          <p:nvPr>
            <p:extLst>
              <p:ext uri="{D42A27DB-BD31-4B8C-83A1-F6EECF244321}">
                <p14:modId xmlns:p14="http://schemas.microsoft.com/office/powerpoint/2010/main" val="522319086"/>
              </p:ext>
            </p:extLst>
          </p:nvPr>
        </p:nvGraphicFramePr>
        <p:xfrm>
          <a:off x="3244375" y="2636082"/>
          <a:ext cx="2392150" cy="1973500"/>
        </p:xfrm>
        <a:graphic>
          <a:graphicData uri="http://schemas.openxmlformats.org/drawingml/2006/table">
            <a:tbl>
              <a:tblPr firstRow="1">
                <a:noFill/>
                <a:tableStyleId>{2BDCEBF8-B69F-4E18-8F24-944433DFEAA9}</a:tableStyleId>
              </a:tblPr>
              <a:tblGrid>
                <a:gridCol w="2392150">
                  <a:extLst>
                    <a:ext uri="{9D8B030D-6E8A-4147-A177-3AD203B41FA5}">
                      <a16:colId xmlns:a16="http://schemas.microsoft.com/office/drawing/2014/main" val="20000"/>
                    </a:ext>
                  </a:extLst>
                </a:gridCol>
              </a:tblGrid>
              <a:tr h="434125">
                <a:tc>
                  <a:txBody>
                    <a:bodyPr/>
                    <a:lstStyle/>
                    <a:p>
                      <a:pPr marL="0" lvl="0" indent="0" algn="ctr" rtl="0">
                        <a:spcBef>
                          <a:spcPts val="1000"/>
                        </a:spcBef>
                        <a:spcAft>
                          <a:spcPts val="0"/>
                        </a:spcAft>
                        <a:buNone/>
                      </a:pPr>
                      <a:r>
                        <a:rPr lang="en" sz="1500" b="1" dirty="0">
                          <a:solidFill>
                            <a:srgbClr val="FFFFFF"/>
                          </a:solidFill>
                          <a:latin typeface="Public Sans"/>
                          <a:ea typeface="Public Sans"/>
                          <a:cs typeface="Public Sans"/>
                          <a:sym typeface="Public Sans"/>
                        </a:rPr>
                        <a:t>Consequence  Ratings</a:t>
                      </a:r>
                      <a:endParaRPr sz="1500" b="1" dirty="0">
                        <a:solidFill>
                          <a:srgbClr val="FFFFFF"/>
                        </a:solidFill>
                        <a:latin typeface="Public Sans"/>
                        <a:ea typeface="Public Sans"/>
                        <a:cs typeface="Public Sans"/>
                        <a:sym typeface="Public Sans"/>
                      </a:endParaRPr>
                    </a:p>
                  </a:txBody>
                  <a:tcPr marL="63500" marR="63500" marT="9125" marB="9125" anchor="ctr">
                    <a:lnL w="12700" cap="flat" cmpd="sng">
                      <a:solidFill>
                        <a:schemeClr val="lt1"/>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847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Severe</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Significant</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Moderate</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7875">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Minor</a:t>
                      </a:r>
                      <a:endParaRPr b="1">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7875">
                <a:tc>
                  <a:txBody>
                    <a:bodyPr/>
                    <a:lstStyle/>
                    <a:p>
                      <a:pPr marL="0" lvl="0" indent="0" algn="ctr" rtl="0">
                        <a:lnSpc>
                          <a:spcPct val="115000"/>
                        </a:lnSpc>
                        <a:spcBef>
                          <a:spcPts val="0"/>
                        </a:spcBef>
                        <a:spcAft>
                          <a:spcPts val="0"/>
                        </a:spcAft>
                        <a:buNone/>
                      </a:pPr>
                      <a:r>
                        <a:rPr lang="en" b="1" i="1" dirty="0">
                          <a:latin typeface="Public Sans"/>
                          <a:ea typeface="Public Sans"/>
                          <a:cs typeface="Public Sans"/>
                          <a:sym typeface="Public Sans"/>
                        </a:rPr>
                        <a:t>Negligible</a:t>
                      </a:r>
                      <a:endParaRPr b="1"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65" name="Google Shape;265;p29" descr="equals or leads do">
            <a:extLst>
              <a:ext uri="{C183D7F6-B498-43B3-948B-1728B52AA6E4}">
                <adec:decorative xmlns:adec="http://schemas.microsoft.com/office/drawing/2017/decorative" val="0"/>
              </a:ext>
            </a:extLst>
          </p:cNvPr>
          <p:cNvSpPr/>
          <p:nvPr/>
        </p:nvSpPr>
        <p:spPr>
          <a:xfrm>
            <a:off x="5807575" y="2843575"/>
            <a:ext cx="496200" cy="1558500"/>
          </a:xfrm>
          <a:prstGeom prst="rightArrow">
            <a:avLst>
              <a:gd name="adj1" fmla="val 47626"/>
              <a:gd name="adj2" fmla="val 69448"/>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graphicFrame>
        <p:nvGraphicFramePr>
          <p:cNvPr id="264" name="Google Shape;264;p29"/>
          <p:cNvGraphicFramePr/>
          <p:nvPr>
            <p:extLst>
              <p:ext uri="{D42A27DB-BD31-4B8C-83A1-F6EECF244321}">
                <p14:modId xmlns:p14="http://schemas.microsoft.com/office/powerpoint/2010/main" val="2011135576"/>
              </p:ext>
            </p:extLst>
          </p:nvPr>
        </p:nvGraphicFramePr>
        <p:xfrm>
          <a:off x="6453158" y="2291983"/>
          <a:ext cx="2136850" cy="2724154"/>
        </p:xfrm>
        <a:graphic>
          <a:graphicData uri="http://schemas.openxmlformats.org/drawingml/2006/table">
            <a:tbl>
              <a:tblPr firstRow="1">
                <a:noFill/>
                <a:tableStyleId>{31BF61A3-B083-4BEC-917C-CFF752B6802D}</a:tableStyleId>
              </a:tblPr>
              <a:tblGrid>
                <a:gridCol w="2136850">
                  <a:extLst>
                    <a:ext uri="{9D8B030D-6E8A-4147-A177-3AD203B41FA5}">
                      <a16:colId xmlns:a16="http://schemas.microsoft.com/office/drawing/2014/main" val="20000"/>
                    </a:ext>
                  </a:extLst>
                </a:gridCol>
              </a:tblGrid>
              <a:tr h="381000">
                <a:tc>
                  <a:txBody>
                    <a:bodyPr/>
                    <a:lstStyle/>
                    <a:p>
                      <a:pPr marL="0" lvl="0" indent="0" algn="ctr" rtl="0">
                        <a:spcBef>
                          <a:spcPts val="1000"/>
                        </a:spcBef>
                        <a:spcAft>
                          <a:spcPts val="0"/>
                        </a:spcAft>
                        <a:buClr>
                          <a:schemeClr val="dk1"/>
                        </a:buClr>
                        <a:buSzPts val="1100"/>
                        <a:buFont typeface="Arial"/>
                        <a:buNone/>
                      </a:pPr>
                      <a:r>
                        <a:rPr lang="en" sz="1500" b="1" dirty="0">
                          <a:solidFill>
                            <a:schemeClr val="lt1"/>
                          </a:solidFill>
                          <a:latin typeface="Public Sans"/>
                          <a:ea typeface="Public Sans"/>
                          <a:cs typeface="Public Sans"/>
                          <a:sym typeface="Public Sans"/>
                        </a:rPr>
                        <a:t>Criticality Outcomes</a:t>
                      </a:r>
                      <a:endParaRPr sz="1600" dirty="0">
                        <a:latin typeface="Public Sans"/>
                        <a:ea typeface="Public Sans"/>
                        <a:cs typeface="Public Sans"/>
                        <a:sym typeface="Public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Critical</a:t>
                      </a:r>
                      <a:endParaRPr b="1">
                        <a:latin typeface="Public Sans"/>
                        <a:ea typeface="Public Sans"/>
                        <a:cs typeface="Public Sans"/>
                        <a:sym typeface="Public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Very High</a:t>
                      </a:r>
                      <a:endParaRPr b="1">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High</a:t>
                      </a:r>
                      <a:endParaRPr b="1">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Moderate</a:t>
                      </a:r>
                      <a:endParaRPr b="1">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lnSpc>
                          <a:spcPct val="115000"/>
                        </a:lnSpc>
                        <a:spcBef>
                          <a:spcPts val="0"/>
                        </a:spcBef>
                        <a:spcAft>
                          <a:spcPts val="0"/>
                        </a:spcAft>
                        <a:buNone/>
                      </a:pPr>
                      <a:r>
                        <a:rPr lang="en" b="1" i="1">
                          <a:latin typeface="Public Sans"/>
                          <a:ea typeface="Public Sans"/>
                          <a:cs typeface="Public Sans"/>
                          <a:sym typeface="Public Sans"/>
                        </a:rPr>
                        <a:t>Low</a:t>
                      </a:r>
                      <a:endParaRPr b="1">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lnSpc>
                          <a:spcPct val="115000"/>
                        </a:lnSpc>
                        <a:spcBef>
                          <a:spcPts val="0"/>
                        </a:spcBef>
                        <a:spcAft>
                          <a:spcPts val="0"/>
                        </a:spcAft>
                        <a:buNone/>
                      </a:pPr>
                      <a:r>
                        <a:rPr lang="en" b="1" i="1" dirty="0">
                          <a:latin typeface="Public Sans"/>
                          <a:ea typeface="Public Sans"/>
                          <a:cs typeface="Public Sans"/>
                          <a:sym typeface="Public Sans"/>
                        </a:rPr>
                        <a:t>Very Low</a:t>
                      </a:r>
                      <a:endParaRPr b="1" dirty="0">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60" name="Google Shape;260;p29"/>
          <p:cNvSpPr txBox="1">
            <a:spLocks noGrp="1"/>
          </p:cNvSpPr>
          <p:nvPr>
            <p:ph type="sldNum" idx="12"/>
          </p:nvPr>
        </p:nvSpPr>
        <p:spPr>
          <a:xfrm>
            <a:off x="8428342"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0"/>
          <p:cNvSpPr txBox="1">
            <a:spLocks noGrp="1"/>
          </p:cNvSpPr>
          <p:nvPr>
            <p:ph type="title"/>
          </p:nvPr>
        </p:nvSpPr>
        <p:spPr>
          <a:xfrm>
            <a:off x="2355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Accessibility Risk Framework</a:t>
            </a:r>
            <a:endParaRPr/>
          </a:p>
        </p:txBody>
      </p:sp>
      <p:pic>
        <p:nvPicPr>
          <p:cNvPr id="272" name="Google Shape;272;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61765" y="574925"/>
            <a:ext cx="465275" cy="465293"/>
          </a:xfrm>
          <a:prstGeom prst="rect">
            <a:avLst/>
          </a:prstGeom>
          <a:noFill/>
          <a:ln>
            <a:noFill/>
          </a:ln>
        </p:spPr>
      </p:pic>
      <p:graphicFrame>
        <p:nvGraphicFramePr>
          <p:cNvPr id="273" name="Google Shape;273;p30"/>
          <p:cNvGraphicFramePr/>
          <p:nvPr>
            <p:extLst>
              <p:ext uri="{D42A27DB-BD31-4B8C-83A1-F6EECF244321}">
                <p14:modId xmlns:p14="http://schemas.microsoft.com/office/powerpoint/2010/main" val="2846004711"/>
              </p:ext>
            </p:extLst>
          </p:nvPr>
        </p:nvGraphicFramePr>
        <p:xfrm>
          <a:off x="348100" y="1203550"/>
          <a:ext cx="8098850" cy="3664225"/>
        </p:xfrm>
        <a:graphic>
          <a:graphicData uri="http://schemas.openxmlformats.org/drawingml/2006/table">
            <a:tbl>
              <a:tblPr firstRow="1" firstCol="1">
                <a:noFill/>
                <a:tableStyleId>{47E56C82-CA19-45EC-9CCC-AE348D8F2C7D}</a:tableStyleId>
              </a:tblPr>
              <a:tblGrid>
                <a:gridCol w="1855725">
                  <a:extLst>
                    <a:ext uri="{9D8B030D-6E8A-4147-A177-3AD203B41FA5}">
                      <a16:colId xmlns:a16="http://schemas.microsoft.com/office/drawing/2014/main" val="20000"/>
                    </a:ext>
                  </a:extLst>
                </a:gridCol>
                <a:gridCol w="1248625">
                  <a:extLst>
                    <a:ext uri="{9D8B030D-6E8A-4147-A177-3AD203B41FA5}">
                      <a16:colId xmlns:a16="http://schemas.microsoft.com/office/drawing/2014/main" val="20001"/>
                    </a:ext>
                  </a:extLst>
                </a:gridCol>
                <a:gridCol w="1248625">
                  <a:extLst>
                    <a:ext uri="{9D8B030D-6E8A-4147-A177-3AD203B41FA5}">
                      <a16:colId xmlns:a16="http://schemas.microsoft.com/office/drawing/2014/main" val="20002"/>
                    </a:ext>
                  </a:extLst>
                </a:gridCol>
                <a:gridCol w="1248625">
                  <a:extLst>
                    <a:ext uri="{9D8B030D-6E8A-4147-A177-3AD203B41FA5}">
                      <a16:colId xmlns:a16="http://schemas.microsoft.com/office/drawing/2014/main" val="20003"/>
                    </a:ext>
                  </a:extLst>
                </a:gridCol>
                <a:gridCol w="1248625">
                  <a:extLst>
                    <a:ext uri="{9D8B030D-6E8A-4147-A177-3AD203B41FA5}">
                      <a16:colId xmlns:a16="http://schemas.microsoft.com/office/drawing/2014/main" val="20004"/>
                    </a:ext>
                  </a:extLst>
                </a:gridCol>
                <a:gridCol w="1248625">
                  <a:extLst>
                    <a:ext uri="{9D8B030D-6E8A-4147-A177-3AD203B41FA5}">
                      <a16:colId xmlns:a16="http://schemas.microsoft.com/office/drawing/2014/main" val="20005"/>
                    </a:ext>
                  </a:extLst>
                </a:gridCol>
              </a:tblGrid>
              <a:tr h="569375">
                <a:tc>
                  <a:txBody>
                    <a:bodyPr/>
                    <a:lstStyle/>
                    <a:p>
                      <a:pPr marL="0" lvl="0" indent="0" algn="l" rtl="0">
                        <a:lnSpc>
                          <a:spcPct val="115000"/>
                        </a:lnSpc>
                        <a:spcBef>
                          <a:spcPts val="0"/>
                        </a:spcBef>
                        <a:spcAft>
                          <a:spcPts val="0"/>
                        </a:spcAft>
                        <a:buNone/>
                      </a:pPr>
                      <a:endParaRPr sz="1300" b="1" i="1"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300" b="1" i="1" dirty="0">
                          <a:latin typeface="Public Sans"/>
                          <a:ea typeface="Public Sans"/>
                          <a:cs typeface="Public Sans"/>
                          <a:sym typeface="Public Sans"/>
                        </a:rPr>
                        <a:t>Negligible Consequence</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i="1" dirty="0">
                          <a:latin typeface="Public Sans"/>
                          <a:ea typeface="Public Sans"/>
                          <a:cs typeface="Public Sans"/>
                          <a:sym typeface="Public Sans"/>
                        </a:rPr>
                        <a:t>Minor Consequence</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i="1" dirty="0">
                          <a:latin typeface="Public Sans"/>
                          <a:ea typeface="Public Sans"/>
                          <a:cs typeface="Public Sans"/>
                          <a:sym typeface="Public Sans"/>
                        </a:rPr>
                        <a:t>Moderate Consequence</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i="1" dirty="0">
                          <a:latin typeface="Public Sans"/>
                          <a:ea typeface="Public Sans"/>
                          <a:cs typeface="Public Sans"/>
                          <a:sym typeface="Public Sans"/>
                        </a:rPr>
                        <a:t>Significant Consequence</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i="1" dirty="0">
                          <a:latin typeface="Public Sans"/>
                          <a:ea typeface="Public Sans"/>
                          <a:cs typeface="Public Sans"/>
                          <a:sym typeface="Public Sans"/>
                        </a:rPr>
                        <a:t>Severe Consequence</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69375">
                <a:tc>
                  <a:txBody>
                    <a:bodyPr/>
                    <a:lstStyle/>
                    <a:p>
                      <a:pPr marL="0" lvl="0" indent="0" algn="l" rtl="0">
                        <a:lnSpc>
                          <a:spcPct val="115000"/>
                        </a:lnSpc>
                        <a:spcBef>
                          <a:spcPts val="0"/>
                        </a:spcBef>
                        <a:spcAft>
                          <a:spcPts val="0"/>
                        </a:spcAft>
                        <a:buNone/>
                      </a:pPr>
                      <a:r>
                        <a:rPr lang="en" sz="1300" b="1" i="1" dirty="0">
                          <a:latin typeface="Public Sans"/>
                          <a:ea typeface="Public Sans"/>
                          <a:cs typeface="Public Sans"/>
                          <a:sym typeface="Public Sans"/>
                        </a:rPr>
                        <a:t>Likelihood/Frequency: </a:t>
                      </a:r>
                      <a:r>
                        <a:rPr lang="en" sz="1300" i="1" dirty="0">
                          <a:latin typeface="Public Sans"/>
                          <a:ea typeface="Public Sans"/>
                          <a:cs typeface="Public Sans"/>
                          <a:sym typeface="Public Sans"/>
                        </a:rPr>
                        <a:t>Very Likely/Very Often</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dirty="0">
                          <a:latin typeface="Public Sans"/>
                          <a:ea typeface="Public Sans"/>
                          <a:cs typeface="Public Sans"/>
                          <a:sym typeface="Public Sans"/>
                        </a:rPr>
                        <a:t>Low</a:t>
                      </a:r>
                      <a:endParaRPr sz="1300" b="1" dirty="0">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CCCCCC"/>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Moderate</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CCCCCC"/>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CCCCCC"/>
                      </a:solidFill>
                      <a:prstDash val="solid"/>
                      <a:round/>
                      <a:headEnd type="none" w="sm" len="sm"/>
                      <a:tailEnd type="none" w="sm" len="sm"/>
                    </a:lnB>
                    <a:solidFill>
                      <a:srgbClr val="990000"/>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Critical</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Critical</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569375">
                <a:tc>
                  <a:txBody>
                    <a:bodyPr/>
                    <a:lstStyle/>
                    <a:p>
                      <a:pPr marL="0" lvl="0" indent="0" algn="l" rtl="0">
                        <a:lnSpc>
                          <a:spcPct val="115000"/>
                        </a:lnSpc>
                        <a:spcBef>
                          <a:spcPts val="0"/>
                        </a:spcBef>
                        <a:spcAft>
                          <a:spcPts val="0"/>
                        </a:spcAft>
                        <a:buNone/>
                      </a:pPr>
                      <a:r>
                        <a:rPr lang="en" sz="1300" b="1" i="1" dirty="0">
                          <a:latin typeface="Public Sans"/>
                          <a:ea typeface="Public Sans"/>
                          <a:cs typeface="Public Sans"/>
                          <a:sym typeface="Public Sans"/>
                        </a:rPr>
                        <a:t>Likelihood/Frequency:</a:t>
                      </a:r>
                      <a:r>
                        <a:rPr lang="en" sz="1300" i="1" dirty="0">
                          <a:latin typeface="Public Sans"/>
                          <a:ea typeface="Public Sans"/>
                          <a:cs typeface="Public Sans"/>
                          <a:sym typeface="Public Sans"/>
                        </a:rPr>
                        <a:t>Likely/Often</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Low</a:t>
                      </a:r>
                      <a:endParaRPr sz="1300" b="1">
                        <a:solidFill>
                          <a:srgbClr val="FFFFFF"/>
                        </a:solidFill>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38761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Moderate</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F0000"/>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990000"/>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Critical</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569375">
                <a:tc>
                  <a:txBody>
                    <a:bodyPr/>
                    <a:lstStyle/>
                    <a:p>
                      <a:pPr marL="0" lvl="0" indent="0" algn="l" rtl="0">
                        <a:lnSpc>
                          <a:spcPct val="115000"/>
                        </a:lnSpc>
                        <a:spcBef>
                          <a:spcPts val="0"/>
                        </a:spcBef>
                        <a:spcAft>
                          <a:spcPts val="0"/>
                        </a:spcAft>
                        <a:buNone/>
                      </a:pPr>
                      <a:r>
                        <a:rPr lang="en" sz="1300" b="1" i="1">
                          <a:latin typeface="Public Sans"/>
                          <a:ea typeface="Public Sans"/>
                          <a:cs typeface="Public Sans"/>
                          <a:sym typeface="Public Sans"/>
                        </a:rPr>
                        <a:t>Likelihood/Frequency:</a:t>
                      </a:r>
                      <a:r>
                        <a:rPr lang="en" sz="1300" i="1">
                          <a:latin typeface="Public Sans"/>
                          <a:ea typeface="Public Sans"/>
                          <a:cs typeface="Public Sans"/>
                          <a:sym typeface="Public Sans"/>
                        </a:rPr>
                        <a:t>Possible/ Sometimes</a:t>
                      </a:r>
                      <a:endParaRPr sz="130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Low</a:t>
                      </a:r>
                      <a:endParaRPr sz="1300" b="1">
                        <a:solidFill>
                          <a:srgbClr val="FFFFFF"/>
                        </a:solidFill>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38761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Low</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Moderate</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F0000"/>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990000"/>
                    </a:solidFill>
                  </a:tcPr>
                </a:tc>
                <a:extLst>
                  <a:ext uri="{0D108BD9-81ED-4DB2-BD59-A6C34878D82A}">
                    <a16:rowId xmlns:a16="http://schemas.microsoft.com/office/drawing/2014/main" val="10003"/>
                  </a:ext>
                </a:extLst>
              </a:tr>
              <a:tr h="569375">
                <a:tc>
                  <a:txBody>
                    <a:bodyPr/>
                    <a:lstStyle/>
                    <a:p>
                      <a:pPr marL="0" lvl="0" indent="0" algn="l" rtl="0">
                        <a:lnSpc>
                          <a:spcPct val="115000"/>
                        </a:lnSpc>
                        <a:spcBef>
                          <a:spcPts val="0"/>
                        </a:spcBef>
                        <a:spcAft>
                          <a:spcPts val="0"/>
                        </a:spcAft>
                        <a:buNone/>
                      </a:pPr>
                      <a:r>
                        <a:rPr lang="en" sz="1300" b="1" i="1" dirty="0">
                          <a:latin typeface="Public Sans"/>
                          <a:ea typeface="Public Sans"/>
                          <a:cs typeface="Public Sans"/>
                          <a:sym typeface="Public Sans"/>
                        </a:rPr>
                        <a:t>Likelihood/Frequency:</a:t>
                      </a:r>
                      <a:r>
                        <a:rPr lang="en" sz="1300" i="1" dirty="0">
                          <a:latin typeface="Public Sans"/>
                          <a:ea typeface="Public Sans"/>
                          <a:cs typeface="Public Sans"/>
                          <a:sym typeface="Public Sans"/>
                        </a:rPr>
                        <a:t>Unlikely/ Occasionally</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Low</a:t>
                      </a:r>
                      <a:endParaRPr sz="1300" b="1">
                        <a:solidFill>
                          <a:srgbClr val="FFFFFF"/>
                        </a:solidFill>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38761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Low</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Low</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F0000"/>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High</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CCCCCC"/>
                      </a:solidFill>
                      <a:prstDash val="solid"/>
                      <a:round/>
                      <a:headEnd type="none" w="sm" len="sm"/>
                      <a:tailEnd type="none" w="sm" len="sm"/>
                    </a:lnB>
                    <a:solidFill>
                      <a:srgbClr val="FF0000"/>
                    </a:solidFill>
                  </a:tcPr>
                </a:tc>
                <a:extLst>
                  <a:ext uri="{0D108BD9-81ED-4DB2-BD59-A6C34878D82A}">
                    <a16:rowId xmlns:a16="http://schemas.microsoft.com/office/drawing/2014/main" val="10004"/>
                  </a:ext>
                </a:extLst>
              </a:tr>
              <a:tr h="817350">
                <a:tc>
                  <a:txBody>
                    <a:bodyPr/>
                    <a:lstStyle/>
                    <a:p>
                      <a:pPr marL="0" lvl="0" indent="0" algn="l" rtl="0">
                        <a:lnSpc>
                          <a:spcPct val="115000"/>
                        </a:lnSpc>
                        <a:spcBef>
                          <a:spcPts val="0"/>
                        </a:spcBef>
                        <a:spcAft>
                          <a:spcPts val="0"/>
                        </a:spcAft>
                        <a:buNone/>
                      </a:pPr>
                      <a:r>
                        <a:rPr lang="en" sz="1300" b="1" i="1" dirty="0">
                          <a:latin typeface="Public Sans"/>
                          <a:ea typeface="Public Sans"/>
                          <a:cs typeface="Public Sans"/>
                          <a:sym typeface="Public Sans"/>
                        </a:rPr>
                        <a:t>Likelihood/Frequency:</a:t>
                      </a:r>
                      <a:r>
                        <a:rPr lang="en" sz="1300" i="1" dirty="0">
                          <a:latin typeface="Public Sans"/>
                          <a:ea typeface="Public Sans"/>
                          <a:cs typeface="Public Sans"/>
                          <a:sym typeface="Public Sans"/>
                        </a:rPr>
                        <a:t>Very Unlikely/ Almost Never</a:t>
                      </a:r>
                      <a:endParaRPr sz="1300" dirty="0">
                        <a:latin typeface="Public Sans"/>
                        <a:ea typeface="Public Sans"/>
                        <a:cs typeface="Public Sans"/>
                        <a:sym typeface="Public Sans"/>
                      </a:endParaRPr>
                    </a:p>
                  </a:txBody>
                  <a:tcPr marL="25400" marR="25400" marT="25400" marB="25400" anchor="b">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Low</a:t>
                      </a:r>
                      <a:endParaRPr sz="1300" b="1">
                        <a:solidFill>
                          <a:srgbClr val="FFFFFF"/>
                        </a:solidFill>
                        <a:latin typeface="Public Sans"/>
                        <a:ea typeface="Public Sans"/>
                        <a:cs typeface="Public Sans"/>
                        <a:sym typeface="Public Sans"/>
                      </a:endParaRPr>
                    </a:p>
                  </a:txBody>
                  <a:tcPr marL="25400" marR="25400" marT="25400" marB="25400" anchor="ctr">
                    <a:lnL w="8475" cap="flat" cmpd="sng">
                      <a:solidFill>
                        <a:srgbClr val="000000"/>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000000"/>
                      </a:solidFill>
                      <a:prstDash val="solid"/>
                      <a:round/>
                      <a:headEnd type="none" w="sm" len="sm"/>
                      <a:tailEnd type="none" w="sm" len="sm"/>
                    </a:lnB>
                    <a:solidFill>
                      <a:srgbClr val="38761D"/>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Very Low</a:t>
                      </a:r>
                      <a:endParaRPr sz="1300" b="1">
                        <a:solidFill>
                          <a:srgbClr val="FFFFFF"/>
                        </a:solidFill>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000000"/>
                      </a:solidFill>
                      <a:prstDash val="solid"/>
                      <a:round/>
                      <a:headEnd type="none" w="sm" len="sm"/>
                      <a:tailEnd type="none" w="sm" len="sm"/>
                    </a:lnB>
                    <a:solidFill>
                      <a:srgbClr val="38761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Low</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latin typeface="Public Sans"/>
                          <a:ea typeface="Public Sans"/>
                          <a:cs typeface="Public Sans"/>
                          <a:sym typeface="Public Sans"/>
                        </a:rPr>
                        <a:t>Moderate</a:t>
                      </a:r>
                      <a:endParaRPr sz="1300" b="1">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CCCCCC"/>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300" b="1" dirty="0">
                          <a:latin typeface="Public Sans"/>
                          <a:ea typeface="Public Sans"/>
                          <a:cs typeface="Public Sans"/>
                          <a:sym typeface="Public Sans"/>
                        </a:rPr>
                        <a:t>Moderate</a:t>
                      </a:r>
                      <a:endParaRPr sz="1300" b="1" dirty="0">
                        <a:latin typeface="Public Sans"/>
                        <a:ea typeface="Public Sans"/>
                        <a:cs typeface="Public Sans"/>
                        <a:sym typeface="Public Sans"/>
                      </a:endParaRPr>
                    </a:p>
                  </a:txBody>
                  <a:tcPr marL="25400" marR="25400" marT="25400" marB="25400" anchor="ctr">
                    <a:lnL w="8475" cap="flat" cmpd="sng">
                      <a:solidFill>
                        <a:srgbClr val="CCCCCC"/>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CCCCCC"/>
                      </a:solidFill>
                      <a:prstDash val="solid"/>
                      <a:round/>
                      <a:headEnd type="none" w="sm" len="sm"/>
                      <a:tailEnd type="none" w="sm" len="sm"/>
                    </a:lnT>
                    <a:lnB w="8475"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5"/>
                  </a:ext>
                </a:extLst>
              </a:tr>
            </a:tbl>
          </a:graphicData>
        </a:graphic>
      </p:graphicFrame>
      <p:sp>
        <p:nvSpPr>
          <p:cNvPr id="270" name="Google Shape;270;p3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Accessibility Risk Matrix: Rating Definitions  </a:t>
            </a:r>
            <a:endParaRPr/>
          </a:p>
        </p:txBody>
      </p:sp>
      <p:graphicFrame>
        <p:nvGraphicFramePr>
          <p:cNvPr id="280" name="Google Shape;280;p31"/>
          <p:cNvGraphicFramePr/>
          <p:nvPr>
            <p:extLst>
              <p:ext uri="{D42A27DB-BD31-4B8C-83A1-F6EECF244321}">
                <p14:modId xmlns:p14="http://schemas.microsoft.com/office/powerpoint/2010/main" val="2151076962"/>
              </p:ext>
            </p:extLst>
          </p:nvPr>
        </p:nvGraphicFramePr>
        <p:xfrm>
          <a:off x="390650" y="1043800"/>
          <a:ext cx="8162525" cy="3597974"/>
        </p:xfrm>
        <a:graphic>
          <a:graphicData uri="http://schemas.openxmlformats.org/drawingml/2006/table">
            <a:tbl>
              <a:tblPr firstRow="1" firstCol="1">
                <a:noFill/>
                <a:tableStyleId>{2BDCEBF8-B69F-4E18-8F24-944433DFEAA9}</a:tableStyleId>
              </a:tblPr>
              <a:tblGrid>
                <a:gridCol w="1009125">
                  <a:extLst>
                    <a:ext uri="{9D8B030D-6E8A-4147-A177-3AD203B41FA5}">
                      <a16:colId xmlns:a16="http://schemas.microsoft.com/office/drawing/2014/main" val="20000"/>
                    </a:ext>
                  </a:extLst>
                </a:gridCol>
                <a:gridCol w="7153400">
                  <a:extLst>
                    <a:ext uri="{9D8B030D-6E8A-4147-A177-3AD203B41FA5}">
                      <a16:colId xmlns:a16="http://schemas.microsoft.com/office/drawing/2014/main" val="20001"/>
                    </a:ext>
                  </a:extLst>
                </a:gridCol>
              </a:tblGrid>
              <a:tr h="0">
                <a:tc>
                  <a:txBody>
                    <a:bodyPr/>
                    <a:lstStyle/>
                    <a:p>
                      <a:pPr marL="0" lvl="0" indent="0" algn="ctr" rtl="0">
                        <a:lnSpc>
                          <a:spcPct val="115000"/>
                        </a:lnSpc>
                        <a:spcBef>
                          <a:spcPts val="0"/>
                        </a:spcBef>
                        <a:spcAft>
                          <a:spcPts val="0"/>
                        </a:spcAft>
                        <a:buNone/>
                      </a:pPr>
                      <a:r>
                        <a:rPr lang="en" b="1" dirty="0">
                          <a:solidFill>
                            <a:srgbClr val="FFFFFF"/>
                          </a:solidFill>
                          <a:latin typeface="Public Sans"/>
                          <a:ea typeface="Public Sans"/>
                          <a:cs typeface="Public Sans"/>
                          <a:sym typeface="Public Sans"/>
                        </a:rPr>
                        <a:t>Rating</a:t>
                      </a:r>
                      <a:endParaRPr dirty="0">
                        <a:latin typeface="Public Sans"/>
                        <a:ea typeface="Public Sans"/>
                        <a:cs typeface="Public Sans"/>
                        <a:sym typeface="Public Sans"/>
                      </a:endParaRPr>
                    </a:p>
                  </a:txBody>
                  <a:tcPr marL="25400" marR="25400" marT="25400" marB="2540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73763"/>
                    </a:solidFill>
                  </a:tcPr>
                </a:tc>
                <a:tc>
                  <a:txBody>
                    <a:bodyPr/>
                    <a:lstStyle/>
                    <a:p>
                      <a:pPr marL="0" lvl="0" indent="0" algn="ctr" rtl="0">
                        <a:lnSpc>
                          <a:spcPct val="115000"/>
                        </a:lnSpc>
                        <a:spcBef>
                          <a:spcPts val="0"/>
                        </a:spcBef>
                        <a:spcAft>
                          <a:spcPts val="0"/>
                        </a:spcAft>
                        <a:buNone/>
                      </a:pPr>
                      <a:r>
                        <a:rPr lang="en" b="1" dirty="0">
                          <a:solidFill>
                            <a:srgbClr val="FFFFFF"/>
                          </a:solidFill>
                          <a:latin typeface="Public Sans"/>
                          <a:ea typeface="Public Sans"/>
                          <a:cs typeface="Public Sans"/>
                          <a:sym typeface="Public Sans"/>
                        </a:rPr>
                        <a:t>Description</a:t>
                      </a:r>
                      <a:endParaRPr dirty="0">
                        <a:latin typeface="Public Sans"/>
                        <a:ea typeface="Public Sans"/>
                        <a:cs typeface="Public Sans"/>
                        <a:sym typeface="Public Sans"/>
                      </a:endParaRPr>
                    </a:p>
                  </a:txBody>
                  <a:tcPr marL="25400" marR="25400" marT="25400" marB="2540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Critical</a:t>
                      </a:r>
                      <a:endParaRPr dirty="0">
                        <a:latin typeface="Public Sans"/>
                        <a:ea typeface="Public Sans"/>
                        <a:cs typeface="Public Sans"/>
                        <a:sym typeface="Public Sans"/>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a:latin typeface="Public Sans"/>
                          <a:ea typeface="Public Sans"/>
                          <a:cs typeface="Public Sans"/>
                          <a:sym typeface="Public Sans"/>
                        </a:rPr>
                        <a:t>Significant risk that should be addressed directly; could result in very significant issues for the organization; requires immediate attention.</a:t>
                      </a:r>
                      <a:endParaRPr>
                        <a:latin typeface="Public Sans"/>
                        <a:ea typeface="Public Sans"/>
                        <a:cs typeface="Public Sans"/>
                        <a:sym typeface="Public Sans"/>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Very High</a:t>
                      </a:r>
                      <a:endParaRPr dirty="0">
                        <a:latin typeface="Public Sans"/>
                        <a:ea typeface="Public Sans"/>
                        <a:cs typeface="Public Sans"/>
                        <a:sym typeface="Public Sans"/>
                      </a:endParaRPr>
                    </a:p>
                  </a:txBody>
                  <a:tcPr marL="63500" marR="63500" marT="63500" marB="63500"/>
                </a:tc>
                <a:tc>
                  <a:txBody>
                    <a:bodyPr/>
                    <a:lstStyle/>
                    <a:p>
                      <a:pPr marL="0" lvl="0" indent="0" algn="l" rtl="0">
                        <a:spcBef>
                          <a:spcPts val="0"/>
                        </a:spcBef>
                        <a:spcAft>
                          <a:spcPts val="0"/>
                        </a:spcAft>
                        <a:buNone/>
                      </a:pPr>
                      <a:r>
                        <a:rPr lang="en" dirty="0">
                          <a:latin typeface="Public Sans"/>
                          <a:ea typeface="Public Sans"/>
                          <a:cs typeface="Public Sans"/>
                          <a:sym typeface="Public Sans"/>
                        </a:rPr>
                        <a:t>Significant risk that should be addressed soon; could result in significant issues for the organization; requires relatively immediate attention.</a:t>
                      </a:r>
                      <a:endParaRPr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High</a:t>
                      </a:r>
                      <a:endParaRPr dirty="0">
                        <a:latin typeface="Public Sans"/>
                        <a:ea typeface="Public Sans"/>
                        <a:cs typeface="Public Sans"/>
                        <a:sym typeface="Public Sans"/>
                      </a:endParaRPr>
                    </a:p>
                  </a:txBody>
                  <a:tcPr marL="63500" marR="63500" marT="63500" marB="63500"/>
                </a:tc>
                <a:tc>
                  <a:txBody>
                    <a:bodyPr/>
                    <a:lstStyle/>
                    <a:p>
                      <a:pPr marL="0" lvl="0" indent="0" algn="l" rtl="0">
                        <a:spcBef>
                          <a:spcPts val="0"/>
                        </a:spcBef>
                        <a:spcAft>
                          <a:spcPts val="0"/>
                        </a:spcAft>
                        <a:buNone/>
                      </a:pPr>
                      <a:r>
                        <a:rPr lang="en" dirty="0">
                          <a:latin typeface="Public Sans"/>
                          <a:ea typeface="Public Sans"/>
                          <a:cs typeface="Public Sans"/>
                          <a:sym typeface="Public Sans"/>
                        </a:rPr>
                        <a:t>Risk that should be addressed soon; could result in issues for the organization; requires attention within approximately 3 months.</a:t>
                      </a:r>
                      <a:endParaRPr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Moderate</a:t>
                      </a:r>
                      <a:endParaRPr dirty="0">
                        <a:latin typeface="Public Sans"/>
                        <a:ea typeface="Public Sans"/>
                        <a:cs typeface="Public Sans"/>
                        <a:sym typeface="Public Sans"/>
                      </a:endParaRPr>
                    </a:p>
                  </a:txBody>
                  <a:tcPr marL="63500" marR="63500" marT="63500" marB="63500"/>
                </a:tc>
                <a:tc>
                  <a:txBody>
                    <a:bodyPr/>
                    <a:lstStyle/>
                    <a:p>
                      <a:pPr marL="0" lvl="0" indent="0" algn="l" rtl="0">
                        <a:spcBef>
                          <a:spcPts val="0"/>
                        </a:spcBef>
                        <a:spcAft>
                          <a:spcPts val="0"/>
                        </a:spcAft>
                        <a:buNone/>
                      </a:pPr>
                      <a:r>
                        <a:rPr lang="en">
                          <a:latin typeface="Public Sans"/>
                          <a:ea typeface="Public Sans"/>
                          <a:cs typeface="Public Sans"/>
                          <a:sym typeface="Public Sans"/>
                        </a:rPr>
                        <a:t>Risk that should be addressed; could result in issues for the organization; requires regular monitoring or should ideally be addressed within the next 6 months.</a:t>
                      </a:r>
                      <a:endParaRPr>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Low</a:t>
                      </a:r>
                      <a:endParaRPr dirty="0">
                        <a:latin typeface="Public Sans"/>
                        <a:ea typeface="Public Sans"/>
                        <a:cs typeface="Public Sans"/>
                        <a:sym typeface="Public Sans"/>
                      </a:endParaRPr>
                    </a:p>
                  </a:txBody>
                  <a:tcPr marL="63500" marR="63500" marT="63500" marB="63500"/>
                </a:tc>
                <a:tc>
                  <a:txBody>
                    <a:bodyPr/>
                    <a:lstStyle/>
                    <a:p>
                      <a:pPr marL="0" lvl="0" indent="0" algn="l" rtl="0">
                        <a:spcBef>
                          <a:spcPts val="0"/>
                        </a:spcBef>
                        <a:spcAft>
                          <a:spcPts val="0"/>
                        </a:spcAft>
                        <a:buNone/>
                      </a:pPr>
                      <a:r>
                        <a:rPr lang="en">
                          <a:latin typeface="Public Sans"/>
                          <a:ea typeface="Public Sans"/>
                          <a:cs typeface="Public Sans"/>
                          <a:sym typeface="Public Sans"/>
                        </a:rPr>
                        <a:t>Low priority risk that could be addressed; likely will not impact the agency significantly if not addressed; regular monitoring suggested.</a:t>
                      </a:r>
                      <a:endParaRPr>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dirty="0">
                          <a:latin typeface="Public Sans"/>
                          <a:ea typeface="Public Sans"/>
                          <a:cs typeface="Public Sans"/>
                          <a:sym typeface="Public Sans"/>
                        </a:rPr>
                        <a:t>Very Low</a:t>
                      </a:r>
                      <a:endParaRPr dirty="0">
                        <a:latin typeface="Public Sans"/>
                        <a:ea typeface="Public Sans"/>
                        <a:cs typeface="Public Sans"/>
                        <a:sym typeface="Public Sans"/>
                      </a:endParaRPr>
                    </a:p>
                  </a:txBody>
                  <a:tcPr marL="63500" marR="63500" marT="63500" marB="63500"/>
                </a:tc>
                <a:tc>
                  <a:txBody>
                    <a:bodyPr/>
                    <a:lstStyle/>
                    <a:p>
                      <a:pPr marL="0" lvl="0" indent="0" algn="l" rtl="0">
                        <a:spcBef>
                          <a:spcPts val="0"/>
                        </a:spcBef>
                        <a:spcAft>
                          <a:spcPts val="0"/>
                        </a:spcAft>
                        <a:buNone/>
                      </a:pPr>
                      <a:r>
                        <a:rPr lang="en" dirty="0">
                          <a:latin typeface="Public Sans"/>
                          <a:ea typeface="Public Sans"/>
                          <a:cs typeface="Public Sans"/>
                          <a:sym typeface="Public Sans"/>
                        </a:rPr>
                        <a:t>Low priority risk or no real risk exists in this instance; no real impact to the agency is considered likely; suggested monitoring on an as needed basis.</a:t>
                      </a:r>
                      <a:endParaRPr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6"/>
                  </a:ext>
                </a:extLst>
              </a:tr>
            </a:tbl>
          </a:graphicData>
        </a:graphic>
      </p:graphicFrame>
      <p:sp>
        <p:nvSpPr>
          <p:cNvPr id="279" name="Google Shape;279;p31"/>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Accessibility Risk Matrix: Key Points  </a:t>
            </a:r>
            <a:endParaRPr/>
          </a:p>
        </p:txBody>
      </p:sp>
      <p:sp>
        <p:nvSpPr>
          <p:cNvPr id="286" name="Google Shape;286;p32"/>
          <p:cNvSpPr txBox="1">
            <a:spLocks noGrp="1"/>
          </p:cNvSpPr>
          <p:nvPr>
            <p:ph type="body" idx="1"/>
          </p:nvPr>
        </p:nvSpPr>
        <p:spPr>
          <a:xfrm>
            <a:off x="308050" y="1142400"/>
            <a:ext cx="8310600" cy="32631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sz="1600" b="1"/>
              <a:t>The risk matrix “bins” or groups risks into their need to be addressed. </a:t>
            </a:r>
            <a:r>
              <a:rPr lang="en" sz="1600"/>
              <a:t>It </a:t>
            </a:r>
            <a:r>
              <a:rPr lang="en" sz="1600" u="sng"/>
              <a:t>does not prioritize</a:t>
            </a:r>
            <a:r>
              <a:rPr lang="en" sz="1600"/>
              <a:t> them within those groups.</a:t>
            </a:r>
            <a:endParaRPr sz="1600"/>
          </a:p>
          <a:p>
            <a:pPr marL="457200" lvl="0" indent="-330200" algn="l" rtl="0">
              <a:spcBef>
                <a:spcPts val="0"/>
              </a:spcBef>
              <a:spcAft>
                <a:spcPts val="0"/>
              </a:spcAft>
              <a:buSzPts val="1600"/>
              <a:buChar char="●"/>
            </a:pPr>
            <a:r>
              <a:rPr lang="en" sz="1600" b="1"/>
              <a:t>Consequence is key: </a:t>
            </a:r>
            <a:endParaRPr sz="1600" b="1"/>
          </a:p>
          <a:p>
            <a:pPr marL="914400" lvl="1" indent="-330200" algn="l" rtl="0">
              <a:spcBef>
                <a:spcPts val="0"/>
              </a:spcBef>
              <a:spcAft>
                <a:spcPts val="0"/>
              </a:spcAft>
              <a:buSzPts val="1600"/>
              <a:buChar char="○"/>
            </a:pPr>
            <a:r>
              <a:rPr lang="en" sz="1600"/>
              <a:t>If your consequence is Severe, even very unlikely or almost never to occur risks will result in a moderate risk rating, because of the impact the risk could have on the organization if it came to fruition</a:t>
            </a:r>
            <a:endParaRPr sz="1600"/>
          </a:p>
          <a:p>
            <a:pPr marL="914400" lvl="1" indent="-330200" algn="l" rtl="0">
              <a:spcBef>
                <a:spcPts val="0"/>
              </a:spcBef>
              <a:spcAft>
                <a:spcPts val="0"/>
              </a:spcAft>
              <a:buSzPts val="1600"/>
              <a:buChar char="○"/>
            </a:pPr>
            <a:r>
              <a:rPr lang="en" sz="1600"/>
              <a:t>If you consequence is negligible, your risk is still very low or low, even if the risk often becomes and issue for the organization</a:t>
            </a:r>
            <a:endParaRPr sz="1600"/>
          </a:p>
          <a:p>
            <a:pPr marL="457200" lvl="0" indent="-330200" algn="l" rtl="0">
              <a:spcBef>
                <a:spcPts val="0"/>
              </a:spcBef>
              <a:spcAft>
                <a:spcPts val="0"/>
              </a:spcAft>
              <a:buSzPts val="1600"/>
              <a:buChar char="●"/>
            </a:pPr>
            <a:r>
              <a:rPr lang="en" sz="1600" b="1"/>
              <a:t>Frequency and likelihood are used interchangeably</a:t>
            </a:r>
            <a:r>
              <a:rPr lang="en" sz="1600"/>
              <a:t> as the first factor in this risk model, as it depends on the risk in question which of these factors is most applicable.</a:t>
            </a:r>
            <a:endParaRPr sz="1600"/>
          </a:p>
        </p:txBody>
      </p:sp>
      <p:sp>
        <p:nvSpPr>
          <p:cNvPr id="287" name="Google Shape;287;p32"/>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Risk Framework Steps 4-6:</a:t>
            </a:r>
            <a:endParaRPr/>
          </a:p>
          <a:p>
            <a:pPr marL="0" lvl="0" indent="0" algn="ctr" rtl="0">
              <a:spcBef>
                <a:spcPts val="0"/>
              </a:spcBef>
              <a:spcAft>
                <a:spcPts val="0"/>
              </a:spcAft>
              <a:buNone/>
            </a:pPr>
            <a:r>
              <a:rPr lang="en"/>
              <a:t>Develop Alternatives, Respond to Risk, Monitor and Report</a:t>
            </a:r>
            <a:endParaRPr/>
          </a:p>
        </p:txBody>
      </p:sp>
      <p:sp>
        <p:nvSpPr>
          <p:cNvPr id="293" name="Google Shape;293;p3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Framework: 4. Develop Alternatives</a:t>
            </a:r>
            <a:endParaRPr/>
          </a:p>
        </p:txBody>
      </p:sp>
      <p:sp>
        <p:nvSpPr>
          <p:cNvPr id="299" name="Google Shape;299;p34"/>
          <p:cNvSpPr txBox="1">
            <a:spLocks noGrp="1"/>
          </p:cNvSpPr>
          <p:nvPr>
            <p:ph type="body" idx="1"/>
          </p:nvPr>
        </p:nvSpPr>
        <p:spPr>
          <a:xfrm>
            <a:off x="308050" y="1142400"/>
            <a:ext cx="8310600" cy="3452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Traditionally, these are the four general ways to address risk:</a:t>
            </a:r>
            <a:endParaRPr/>
          </a:p>
          <a:p>
            <a:pPr marL="457200" lvl="0" indent="-330200" algn="l" rtl="0">
              <a:spcBef>
                <a:spcPts val="1200"/>
              </a:spcBef>
              <a:spcAft>
                <a:spcPts val="0"/>
              </a:spcAft>
              <a:buSzPts val="1600"/>
              <a:buChar char="●"/>
            </a:pPr>
            <a:r>
              <a:rPr lang="en" sz="1600" b="1"/>
              <a:t>Avoidance:</a:t>
            </a:r>
            <a:r>
              <a:rPr lang="en" sz="1600"/>
              <a:t> Eliminating the threat that will cause the risk</a:t>
            </a:r>
            <a:endParaRPr sz="1600"/>
          </a:p>
          <a:p>
            <a:pPr marL="914400" lvl="1" indent="-330200" algn="l" rtl="0">
              <a:spcBef>
                <a:spcPts val="0"/>
              </a:spcBef>
              <a:spcAft>
                <a:spcPts val="0"/>
              </a:spcAft>
              <a:buSzPts val="1600"/>
              <a:buChar char="○"/>
            </a:pPr>
            <a:r>
              <a:rPr lang="en" sz="1600"/>
              <a:t>Example: A key document for the agency is posted on the website, but is not accessible. The agency replaces that document with a conformant one.</a:t>
            </a:r>
            <a:endParaRPr sz="1600"/>
          </a:p>
          <a:p>
            <a:pPr marL="457200" lvl="0" indent="-330200" algn="l" rtl="0">
              <a:spcBef>
                <a:spcPts val="0"/>
              </a:spcBef>
              <a:spcAft>
                <a:spcPts val="0"/>
              </a:spcAft>
              <a:buSzPts val="1600"/>
              <a:buChar char="●"/>
            </a:pPr>
            <a:r>
              <a:rPr lang="en" sz="1600" b="1"/>
              <a:t>Mitigation:</a:t>
            </a:r>
            <a:r>
              <a:rPr lang="en" sz="1600"/>
              <a:t> Conduct action to decrease the frequency or likelihood of the risk</a:t>
            </a:r>
            <a:endParaRPr sz="1600"/>
          </a:p>
          <a:p>
            <a:pPr marL="914400" lvl="1" indent="-330200" algn="l" rtl="0">
              <a:spcBef>
                <a:spcPts val="0"/>
              </a:spcBef>
              <a:spcAft>
                <a:spcPts val="0"/>
              </a:spcAft>
              <a:buSzPts val="1600"/>
              <a:buChar char="○"/>
            </a:pPr>
            <a:r>
              <a:rPr lang="en" sz="1600"/>
              <a:t>Example: Create a process for including accessibility information in all solicitations</a:t>
            </a:r>
            <a:endParaRPr sz="1600"/>
          </a:p>
          <a:p>
            <a:pPr marL="457200" lvl="0" indent="-330200" algn="l" rtl="0">
              <a:spcBef>
                <a:spcPts val="0"/>
              </a:spcBef>
              <a:spcAft>
                <a:spcPts val="0"/>
              </a:spcAft>
              <a:buSzPts val="1600"/>
              <a:buChar char="●"/>
            </a:pPr>
            <a:r>
              <a:rPr lang="en" sz="1600" b="1"/>
              <a:t>Transference:</a:t>
            </a:r>
            <a:r>
              <a:rPr lang="en" sz="1600"/>
              <a:t> Share the risk with a 3rd party</a:t>
            </a:r>
            <a:endParaRPr sz="1600"/>
          </a:p>
          <a:p>
            <a:pPr marL="914400" lvl="1" indent="-330200" algn="l" rtl="0">
              <a:spcBef>
                <a:spcPts val="0"/>
              </a:spcBef>
              <a:spcAft>
                <a:spcPts val="0"/>
              </a:spcAft>
              <a:buSzPts val="1600"/>
              <a:buChar char="○"/>
            </a:pPr>
            <a:r>
              <a:rPr lang="en" sz="1600"/>
              <a:t>Example: Hire a company to take over responsibility for reviewing documents before posting</a:t>
            </a:r>
            <a:endParaRPr sz="1600"/>
          </a:p>
          <a:p>
            <a:pPr marL="457200" lvl="0" indent="-330200" algn="l" rtl="0">
              <a:spcBef>
                <a:spcPts val="0"/>
              </a:spcBef>
              <a:spcAft>
                <a:spcPts val="0"/>
              </a:spcAft>
              <a:buSzPts val="1600"/>
              <a:buChar char="●"/>
            </a:pPr>
            <a:r>
              <a:rPr lang="en" sz="1600" b="1"/>
              <a:t>Acceptance: </a:t>
            </a:r>
            <a:r>
              <a:rPr lang="en" sz="1600"/>
              <a:t>Acknowledging the risk without action</a:t>
            </a:r>
            <a:endParaRPr sz="1600"/>
          </a:p>
        </p:txBody>
      </p:sp>
      <p:sp>
        <p:nvSpPr>
          <p:cNvPr id="300" name="Google Shape;300;p34"/>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Framework: 5. Respond to Risk</a:t>
            </a:r>
            <a:endParaRPr/>
          </a:p>
        </p:txBody>
      </p:sp>
      <p:sp>
        <p:nvSpPr>
          <p:cNvPr id="306" name="Google Shape;306;p35"/>
          <p:cNvSpPr txBox="1">
            <a:spLocks noGrp="1"/>
          </p:cNvSpPr>
          <p:nvPr>
            <p:ph type="body" idx="1"/>
          </p:nvPr>
        </p:nvSpPr>
        <p:spPr>
          <a:xfrm>
            <a:off x="308050" y="1142400"/>
            <a:ext cx="8310600" cy="3487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For each risk develop a mitigation strategy to address the risk that includes at least the following:</a:t>
            </a:r>
            <a:endParaRPr/>
          </a:p>
          <a:p>
            <a:pPr marL="457200" lvl="0" indent="-330200" algn="l" rtl="0">
              <a:spcBef>
                <a:spcPts val="1200"/>
              </a:spcBef>
              <a:spcAft>
                <a:spcPts val="0"/>
              </a:spcAft>
              <a:buSzPts val="1600"/>
              <a:buChar char="●"/>
            </a:pPr>
            <a:r>
              <a:rPr lang="en" sz="1600" b="1"/>
              <a:t>Establish a RACI: </a:t>
            </a:r>
            <a:r>
              <a:rPr lang="en" sz="1600"/>
              <a:t>Who is responsible,  accountable, consulted, and informed</a:t>
            </a:r>
            <a:endParaRPr sz="1600"/>
          </a:p>
          <a:p>
            <a:pPr marL="457200" lvl="0" indent="-330200" algn="l" rtl="0">
              <a:spcBef>
                <a:spcPts val="0"/>
              </a:spcBef>
              <a:spcAft>
                <a:spcPts val="0"/>
              </a:spcAft>
              <a:buSzPts val="1600"/>
              <a:buChar char="●"/>
            </a:pPr>
            <a:r>
              <a:rPr lang="en" sz="1600" b="1"/>
              <a:t>Develop a mitigation plan to address the risks </a:t>
            </a:r>
            <a:r>
              <a:rPr lang="en" sz="1600"/>
              <a:t>that includes (at least):</a:t>
            </a:r>
            <a:endParaRPr sz="1600"/>
          </a:p>
          <a:p>
            <a:pPr marL="914400" lvl="1" indent="-330200" algn="l" rtl="0">
              <a:spcBef>
                <a:spcPts val="0"/>
              </a:spcBef>
              <a:spcAft>
                <a:spcPts val="0"/>
              </a:spcAft>
              <a:buSzPts val="1600"/>
              <a:buChar char="○"/>
            </a:pPr>
            <a:r>
              <a:rPr lang="en" sz="1600"/>
              <a:t>Timeline</a:t>
            </a:r>
            <a:endParaRPr sz="1600"/>
          </a:p>
          <a:p>
            <a:pPr marL="914400" lvl="1" indent="-330200" algn="l" rtl="0">
              <a:spcBef>
                <a:spcPts val="0"/>
              </a:spcBef>
              <a:spcAft>
                <a:spcPts val="0"/>
              </a:spcAft>
              <a:buSzPts val="1600"/>
              <a:buChar char="○"/>
            </a:pPr>
            <a:r>
              <a:rPr lang="en" sz="1600"/>
              <a:t>RACI</a:t>
            </a:r>
            <a:endParaRPr sz="1600"/>
          </a:p>
          <a:p>
            <a:pPr marL="914400" lvl="1" indent="-330200" algn="l" rtl="0">
              <a:spcBef>
                <a:spcPts val="0"/>
              </a:spcBef>
              <a:spcAft>
                <a:spcPts val="0"/>
              </a:spcAft>
              <a:buSzPts val="1600"/>
              <a:buChar char="○"/>
            </a:pPr>
            <a:r>
              <a:rPr lang="en" sz="1600"/>
              <a:t>Expected benefit (ROI)</a:t>
            </a:r>
            <a:endParaRPr sz="1600"/>
          </a:p>
          <a:p>
            <a:pPr marL="914400" lvl="1" indent="-330200" algn="l" rtl="0">
              <a:spcBef>
                <a:spcPts val="0"/>
              </a:spcBef>
              <a:spcAft>
                <a:spcPts val="0"/>
              </a:spcAft>
              <a:buSzPts val="1600"/>
              <a:buChar char="○"/>
            </a:pPr>
            <a:r>
              <a:rPr lang="en" sz="1600"/>
              <a:t>Resources required</a:t>
            </a:r>
            <a:endParaRPr sz="1600"/>
          </a:p>
          <a:p>
            <a:pPr marL="457200" lvl="0" indent="-330200" algn="l" rtl="0">
              <a:spcBef>
                <a:spcPts val="0"/>
              </a:spcBef>
              <a:spcAft>
                <a:spcPts val="0"/>
              </a:spcAft>
              <a:buSzPts val="1600"/>
              <a:buChar char="●"/>
            </a:pPr>
            <a:r>
              <a:rPr lang="en" sz="1600" b="1"/>
              <a:t>Reassess the Risk</a:t>
            </a:r>
            <a:r>
              <a:rPr lang="en" sz="1600"/>
              <a:t> to determine if the mitigation plan was successful in appreciably decreasing the risk factors for this risk (i.e. minimizing the frequency or likelihood that the risk)</a:t>
            </a:r>
            <a:endParaRPr sz="1600"/>
          </a:p>
        </p:txBody>
      </p:sp>
      <p:sp>
        <p:nvSpPr>
          <p:cNvPr id="307" name="Google Shape;307;p35"/>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6"/>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Monitor and Report  </a:t>
            </a:r>
            <a:endParaRPr/>
          </a:p>
        </p:txBody>
      </p:sp>
      <p:sp>
        <p:nvSpPr>
          <p:cNvPr id="313" name="Google Shape;313;p36"/>
          <p:cNvSpPr txBox="1">
            <a:spLocks noGrp="1"/>
          </p:cNvSpPr>
          <p:nvPr>
            <p:ph type="body" idx="1"/>
          </p:nvPr>
        </p:nvSpPr>
        <p:spPr>
          <a:xfrm>
            <a:off x="308050" y="1142400"/>
            <a:ext cx="8310600" cy="10989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a:t>Use the accessibility risk input template to track and assess risk, as well as input mitigation strategies and assess if and how the frequency or consequence changed. An excerpt of the template is shown below:</a:t>
            </a:r>
            <a:endParaRPr sz="1600"/>
          </a:p>
        </p:txBody>
      </p:sp>
      <p:graphicFrame>
        <p:nvGraphicFramePr>
          <p:cNvPr id="315" name="Google Shape;315;p36"/>
          <p:cNvGraphicFramePr/>
          <p:nvPr>
            <p:extLst>
              <p:ext uri="{D42A27DB-BD31-4B8C-83A1-F6EECF244321}">
                <p14:modId xmlns:p14="http://schemas.microsoft.com/office/powerpoint/2010/main" val="997470701"/>
              </p:ext>
            </p:extLst>
          </p:nvPr>
        </p:nvGraphicFramePr>
        <p:xfrm>
          <a:off x="308000" y="2305303"/>
          <a:ext cx="8520625" cy="2224920"/>
        </p:xfrm>
        <a:graphic>
          <a:graphicData uri="http://schemas.openxmlformats.org/drawingml/2006/table">
            <a:tbl>
              <a:tblPr firstRow="1">
                <a:noFill/>
                <a:tableStyleId>{31BF61A3-B083-4BEC-917C-CFF752B6802D}</a:tableStyleId>
              </a:tblPr>
              <a:tblGrid>
                <a:gridCol w="1704125">
                  <a:extLst>
                    <a:ext uri="{9D8B030D-6E8A-4147-A177-3AD203B41FA5}">
                      <a16:colId xmlns:a16="http://schemas.microsoft.com/office/drawing/2014/main" val="20000"/>
                    </a:ext>
                  </a:extLst>
                </a:gridCol>
                <a:gridCol w="1704125">
                  <a:extLst>
                    <a:ext uri="{9D8B030D-6E8A-4147-A177-3AD203B41FA5}">
                      <a16:colId xmlns:a16="http://schemas.microsoft.com/office/drawing/2014/main" val="20001"/>
                    </a:ext>
                  </a:extLst>
                </a:gridCol>
                <a:gridCol w="1704125">
                  <a:extLst>
                    <a:ext uri="{9D8B030D-6E8A-4147-A177-3AD203B41FA5}">
                      <a16:colId xmlns:a16="http://schemas.microsoft.com/office/drawing/2014/main" val="20002"/>
                    </a:ext>
                  </a:extLst>
                </a:gridCol>
                <a:gridCol w="1704125">
                  <a:extLst>
                    <a:ext uri="{9D8B030D-6E8A-4147-A177-3AD203B41FA5}">
                      <a16:colId xmlns:a16="http://schemas.microsoft.com/office/drawing/2014/main" val="20003"/>
                    </a:ext>
                  </a:extLst>
                </a:gridCol>
                <a:gridCol w="17041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b="1" dirty="0">
                          <a:solidFill>
                            <a:schemeClr val="lt1"/>
                          </a:solidFill>
                        </a:rPr>
                        <a:t>Risk Description (text)</a:t>
                      </a:r>
                      <a:endParaRPr b="1" dirty="0">
                        <a:solidFill>
                          <a:schemeClr val="lt1"/>
                        </a:solidFill>
                      </a:endParaRPr>
                    </a:p>
                  </a:txBody>
                  <a:tcPr marL="91425" marR="91425" marT="91425" marB="91425">
                    <a:solidFill>
                      <a:srgbClr val="003C71"/>
                    </a:solidFill>
                  </a:tcPr>
                </a:tc>
                <a:tc>
                  <a:txBody>
                    <a:bodyPr/>
                    <a:lstStyle/>
                    <a:p>
                      <a:pPr marL="0" lvl="0" indent="0" algn="l" rtl="0">
                        <a:spcBef>
                          <a:spcPts val="0"/>
                        </a:spcBef>
                        <a:spcAft>
                          <a:spcPts val="0"/>
                        </a:spcAft>
                        <a:buClr>
                          <a:schemeClr val="dk1"/>
                        </a:buClr>
                        <a:buSzPts val="1100"/>
                        <a:buFont typeface="Arial"/>
                        <a:buNone/>
                      </a:pPr>
                      <a:r>
                        <a:rPr lang="en" b="1" dirty="0">
                          <a:solidFill>
                            <a:schemeClr val="lt1"/>
                          </a:solidFill>
                        </a:rPr>
                        <a:t>Risk Frequency / Likelihood (dropdown)</a:t>
                      </a:r>
                      <a:endParaRPr b="1" dirty="0">
                        <a:solidFill>
                          <a:schemeClr val="lt1"/>
                        </a:solidFill>
                      </a:endParaRPr>
                    </a:p>
                  </a:txBody>
                  <a:tcPr marL="91425" marR="91425" marT="91425" marB="91425">
                    <a:solidFill>
                      <a:srgbClr val="003C71"/>
                    </a:solidFill>
                  </a:tcPr>
                </a:tc>
                <a:tc>
                  <a:txBody>
                    <a:bodyPr/>
                    <a:lstStyle/>
                    <a:p>
                      <a:pPr marL="0" lvl="0" indent="0" algn="l" rtl="0">
                        <a:spcBef>
                          <a:spcPts val="0"/>
                        </a:spcBef>
                        <a:spcAft>
                          <a:spcPts val="0"/>
                        </a:spcAft>
                        <a:buClr>
                          <a:schemeClr val="dk1"/>
                        </a:buClr>
                        <a:buSzPts val="1100"/>
                        <a:buFont typeface="Arial"/>
                        <a:buNone/>
                      </a:pPr>
                      <a:r>
                        <a:rPr lang="en" b="1">
                          <a:solidFill>
                            <a:schemeClr val="lt1"/>
                          </a:solidFill>
                        </a:rPr>
                        <a:t>Consequence (dropdown)</a:t>
                      </a:r>
                      <a:endParaRPr b="1">
                        <a:solidFill>
                          <a:schemeClr val="lt1"/>
                        </a:solidFill>
                      </a:endParaRPr>
                    </a:p>
                  </a:txBody>
                  <a:tcPr marL="91425" marR="91425" marT="91425" marB="91425">
                    <a:solidFill>
                      <a:schemeClr val="dk2"/>
                    </a:solidFill>
                  </a:tcPr>
                </a:tc>
                <a:tc>
                  <a:txBody>
                    <a:bodyPr/>
                    <a:lstStyle/>
                    <a:p>
                      <a:pPr marL="0" lvl="0" indent="0" algn="l" rtl="0">
                        <a:spcBef>
                          <a:spcPts val="0"/>
                        </a:spcBef>
                        <a:spcAft>
                          <a:spcPts val="0"/>
                        </a:spcAft>
                        <a:buClr>
                          <a:schemeClr val="dk1"/>
                        </a:buClr>
                        <a:buSzPts val="1100"/>
                        <a:buFont typeface="Arial"/>
                        <a:buNone/>
                      </a:pPr>
                      <a:r>
                        <a:rPr lang="en" b="1" dirty="0">
                          <a:solidFill>
                            <a:schemeClr val="lt1"/>
                          </a:solidFill>
                        </a:rPr>
                        <a:t>Risk Rating (calculated)</a:t>
                      </a:r>
                      <a:endParaRPr b="1" dirty="0">
                        <a:solidFill>
                          <a:schemeClr val="lt1"/>
                        </a:solidFill>
                      </a:endParaRPr>
                    </a:p>
                  </a:txBody>
                  <a:tcPr marL="91425" marR="91425" marT="91425" marB="91425">
                    <a:solidFill>
                      <a:srgbClr val="003C71"/>
                    </a:solidFill>
                  </a:tcPr>
                </a:tc>
                <a:tc>
                  <a:txBody>
                    <a:bodyPr/>
                    <a:lstStyle/>
                    <a:p>
                      <a:pPr marL="0" lvl="0" indent="0" algn="l" rtl="0">
                        <a:spcBef>
                          <a:spcPts val="0"/>
                        </a:spcBef>
                        <a:spcAft>
                          <a:spcPts val="0"/>
                        </a:spcAft>
                        <a:buClr>
                          <a:schemeClr val="dk1"/>
                        </a:buClr>
                        <a:buSzPts val="1100"/>
                        <a:buFont typeface="Arial"/>
                        <a:buNone/>
                      </a:pPr>
                      <a:r>
                        <a:rPr lang="en" b="1" dirty="0">
                          <a:solidFill>
                            <a:schemeClr val="lt1"/>
                          </a:solidFill>
                        </a:rPr>
                        <a:t>Risk Mitigation (text)</a:t>
                      </a:r>
                      <a:endParaRPr b="1" dirty="0">
                        <a:solidFill>
                          <a:schemeClr val="lt1"/>
                        </a:solidFill>
                      </a:endParaRPr>
                    </a:p>
                  </a:txBody>
                  <a:tcPr marL="91425" marR="91425" marT="91425" marB="91425">
                    <a:solidFill>
                      <a:srgbClr val="003C7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dirty="0"/>
                        <a:t>Example risk</a:t>
                      </a:r>
                      <a:endParaRPr dirty="0"/>
                    </a:p>
                  </a:txBody>
                  <a:tcPr marL="91425" marR="91425" marT="91425" marB="91425"/>
                </a:tc>
                <a:tc>
                  <a:txBody>
                    <a:bodyPr/>
                    <a:lstStyle/>
                    <a:p>
                      <a:pPr marL="0" lvl="0" indent="0" algn="l" rtl="0">
                        <a:spcBef>
                          <a:spcPts val="0"/>
                        </a:spcBef>
                        <a:spcAft>
                          <a:spcPts val="0"/>
                        </a:spcAft>
                        <a:buNone/>
                      </a:pPr>
                      <a:r>
                        <a:rPr lang="en"/>
                        <a:t>Very likely / Very often</a:t>
                      </a:r>
                      <a:endParaRPr/>
                    </a:p>
                  </a:txBody>
                  <a:tcPr marL="91425" marR="91425" marT="91425" marB="91425"/>
                </a:tc>
                <a:tc>
                  <a:txBody>
                    <a:bodyPr/>
                    <a:lstStyle/>
                    <a:p>
                      <a:pPr marL="0" lvl="0" indent="0" algn="l" rtl="0">
                        <a:spcBef>
                          <a:spcPts val="0"/>
                        </a:spcBef>
                        <a:spcAft>
                          <a:spcPts val="0"/>
                        </a:spcAft>
                        <a:buNone/>
                      </a:pPr>
                      <a:r>
                        <a:rPr lang="en"/>
                        <a:t>Severe</a:t>
                      </a:r>
                      <a:endParaRPr/>
                    </a:p>
                  </a:txBody>
                  <a:tcPr marL="91425" marR="91425" marT="91425" marB="91425"/>
                </a:tc>
                <a:tc>
                  <a:txBody>
                    <a:bodyPr/>
                    <a:lstStyle/>
                    <a:p>
                      <a:pPr marL="0" lvl="0" indent="0" algn="l" rtl="0">
                        <a:spcBef>
                          <a:spcPts val="0"/>
                        </a:spcBef>
                        <a:spcAft>
                          <a:spcPts val="0"/>
                        </a:spcAft>
                        <a:buNone/>
                      </a:pPr>
                      <a:r>
                        <a:rPr lang="en"/>
                        <a:t>Significant</a:t>
                      </a:r>
                      <a:endParaRPr/>
                    </a:p>
                  </a:txBody>
                  <a:tcPr marL="91425" marR="91425" marT="91425" marB="91425"/>
                </a:tc>
                <a:tc>
                  <a:txBody>
                    <a:bodyPr/>
                    <a:lstStyle/>
                    <a:p>
                      <a:pPr marL="0" lvl="0" indent="0" algn="l" rtl="0">
                        <a:spcBef>
                          <a:spcPts val="0"/>
                        </a:spcBef>
                        <a:spcAft>
                          <a:spcPts val="0"/>
                        </a:spcAft>
                        <a:buNone/>
                      </a:pPr>
                      <a:r>
                        <a:rPr lang="en"/>
                        <a:t>Example strategy to alleviate risk</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314" name="Google Shape;314;p36"/>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311700" y="61467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Agenda</a:t>
            </a:r>
            <a:endParaRPr/>
          </a:p>
          <a:p>
            <a:pPr marL="0" lvl="0" indent="0" algn="l" rtl="0">
              <a:spcBef>
                <a:spcPts val="0"/>
              </a:spcBef>
              <a:spcAft>
                <a:spcPts val="0"/>
              </a:spcAft>
              <a:buNone/>
            </a:pPr>
            <a:endParaRPr/>
          </a:p>
        </p:txBody>
      </p:sp>
      <p:sp>
        <p:nvSpPr>
          <p:cNvPr id="171" name="Google Shape;171;p19"/>
          <p:cNvSpPr txBox="1">
            <a:spLocks noGrp="1"/>
          </p:cNvSpPr>
          <p:nvPr>
            <p:ph type="subTitle" idx="2"/>
          </p:nvPr>
        </p:nvSpPr>
        <p:spPr>
          <a:xfrm>
            <a:off x="450525" y="1305003"/>
            <a:ext cx="7258200" cy="572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1200"/>
              </a:spcAft>
              <a:buNone/>
            </a:pPr>
            <a:r>
              <a:rPr lang="en">
                <a:solidFill>
                  <a:schemeClr val="lt1"/>
                </a:solidFill>
              </a:rPr>
              <a:t>1.	Background</a:t>
            </a:r>
            <a:endParaRPr>
              <a:solidFill>
                <a:schemeClr val="lt1"/>
              </a:solidFill>
            </a:endParaRPr>
          </a:p>
        </p:txBody>
      </p:sp>
      <p:sp>
        <p:nvSpPr>
          <p:cNvPr id="173" name="Google Shape;173;p19"/>
          <p:cNvSpPr txBox="1">
            <a:spLocks noGrp="1"/>
          </p:cNvSpPr>
          <p:nvPr>
            <p:ph type="subTitle" idx="4"/>
          </p:nvPr>
        </p:nvSpPr>
        <p:spPr>
          <a:xfrm>
            <a:off x="450525" y="1960269"/>
            <a:ext cx="7258200" cy="572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1200"/>
              </a:spcAft>
              <a:buNone/>
            </a:pPr>
            <a:r>
              <a:rPr lang="en">
                <a:solidFill>
                  <a:schemeClr val="lt1"/>
                </a:solidFill>
              </a:rPr>
              <a:t>2.	General Risk Analysis and Risk Terms</a:t>
            </a:r>
            <a:endParaRPr>
              <a:solidFill>
                <a:schemeClr val="lt1"/>
              </a:solidFill>
            </a:endParaRPr>
          </a:p>
        </p:txBody>
      </p:sp>
      <p:sp>
        <p:nvSpPr>
          <p:cNvPr id="174" name="Google Shape;174;p19"/>
          <p:cNvSpPr txBox="1">
            <a:spLocks noGrp="1"/>
          </p:cNvSpPr>
          <p:nvPr>
            <p:ph type="subTitle" idx="6"/>
          </p:nvPr>
        </p:nvSpPr>
        <p:spPr>
          <a:xfrm>
            <a:off x="450525" y="2615536"/>
            <a:ext cx="7258200" cy="572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1200"/>
              </a:spcAft>
              <a:buNone/>
            </a:pPr>
            <a:r>
              <a:rPr lang="en">
                <a:solidFill>
                  <a:schemeClr val="lt1"/>
                </a:solidFill>
              </a:rPr>
              <a:t>3. 	Accessibility Risk Assessment Framework</a:t>
            </a:r>
            <a:endParaRPr>
              <a:solidFill>
                <a:schemeClr val="lt1"/>
              </a:solidFill>
            </a:endParaRPr>
          </a:p>
        </p:txBody>
      </p:sp>
      <p:sp>
        <p:nvSpPr>
          <p:cNvPr id="175" name="Google Shape;175;p19"/>
          <p:cNvSpPr txBox="1">
            <a:spLocks noGrp="1"/>
          </p:cNvSpPr>
          <p:nvPr>
            <p:ph type="subTitle" idx="8"/>
          </p:nvPr>
        </p:nvSpPr>
        <p:spPr>
          <a:xfrm>
            <a:off x="450525" y="3270803"/>
            <a:ext cx="7258200" cy="572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1200"/>
              </a:spcAft>
              <a:buNone/>
            </a:pPr>
            <a:r>
              <a:rPr lang="en">
                <a:solidFill>
                  <a:schemeClr val="lt1"/>
                </a:solidFill>
              </a:rPr>
              <a:t>4.	How to Apply the Framework</a:t>
            </a:r>
            <a:endParaRPr>
              <a:solidFill>
                <a:schemeClr val="lt1"/>
              </a:solidFill>
            </a:endParaRPr>
          </a:p>
        </p:txBody>
      </p:sp>
      <p:sp>
        <p:nvSpPr>
          <p:cNvPr id="176" name="Google Shape;176;p19"/>
          <p:cNvSpPr txBox="1">
            <a:spLocks noGrp="1"/>
          </p:cNvSpPr>
          <p:nvPr>
            <p:ph type="subTitle" idx="13"/>
          </p:nvPr>
        </p:nvSpPr>
        <p:spPr>
          <a:xfrm>
            <a:off x="450525" y="3925369"/>
            <a:ext cx="7258200" cy="572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1200"/>
              </a:spcAft>
              <a:buNone/>
            </a:pPr>
            <a:r>
              <a:rPr lang="en">
                <a:solidFill>
                  <a:schemeClr val="lt1"/>
                </a:solidFill>
              </a:rPr>
              <a:t>5.	Risk Activity</a:t>
            </a:r>
            <a:endParaRPr>
              <a:solidFill>
                <a:schemeClr val="lt1"/>
              </a:solidFill>
            </a:endParaRPr>
          </a:p>
        </p:txBody>
      </p:sp>
      <p:sp>
        <p:nvSpPr>
          <p:cNvPr id="172" name="Google Shape;172;p19"/>
          <p:cNvSpPr txBox="1">
            <a:spLocks noGrp="1"/>
          </p:cNvSpPr>
          <p:nvPr>
            <p:ph type="sldNum" idx="12"/>
          </p:nvPr>
        </p:nvSpPr>
        <p:spPr>
          <a:xfrm>
            <a:off x="7674858" y="45914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accent5"/>
                </a:solidFill>
              </a:rPr>
              <a:t>2</a:t>
            </a:fld>
            <a:endParaRPr>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322" name="Google Shape;322;p3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Tool Demo:</a:t>
            </a:r>
            <a:endParaRPr/>
          </a:p>
          <a:p>
            <a:pPr marL="0" lvl="0" indent="0" algn="ctr" rtl="0">
              <a:spcBef>
                <a:spcPts val="0"/>
              </a:spcBef>
              <a:spcAft>
                <a:spcPts val="0"/>
              </a:spcAft>
              <a:buNone/>
            </a:pPr>
            <a:r>
              <a:rPr lang="en"/>
              <a:t>Risk Input Template</a:t>
            </a:r>
            <a:endParaRPr/>
          </a:p>
        </p:txBody>
      </p:sp>
      <p:sp>
        <p:nvSpPr>
          <p:cNvPr id="328" name="Google Shape;328;p3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Risk Input Template</a:t>
            </a:r>
            <a:endParaRPr dirty="0"/>
          </a:p>
        </p:txBody>
      </p:sp>
      <p:sp>
        <p:nvSpPr>
          <p:cNvPr id="335" name="Google Shape;335;p39"/>
          <p:cNvSpPr txBox="1">
            <a:spLocks noGrp="1"/>
          </p:cNvSpPr>
          <p:nvPr>
            <p:ph type="body" idx="4294967295"/>
          </p:nvPr>
        </p:nvSpPr>
        <p:spPr>
          <a:xfrm>
            <a:off x="167636" y="1394838"/>
            <a:ext cx="8310600" cy="3095689"/>
          </a:xfrm>
          <a:prstGeom prst="rect">
            <a:avLst/>
          </a:prstGeom>
        </p:spPr>
        <p:txBody>
          <a:bodyPr spcFirstLastPara="1" wrap="square" lIns="91425" tIns="91425" rIns="91425" bIns="91425" anchor="t" anchorCtr="0">
            <a:spAutoFit/>
          </a:bodyPr>
          <a:lstStyle/>
          <a:p>
            <a:pPr marL="914400" indent="-457200">
              <a:spcAft>
                <a:spcPts val="1000"/>
              </a:spcAft>
            </a:pPr>
            <a:r>
              <a:rPr lang="en" sz="3000" dirty="0"/>
              <a:t>Link to the </a:t>
            </a:r>
            <a:r>
              <a:rPr lang="en" sz="3000" dirty="0">
                <a:hlinkClick r:id="rId3"/>
              </a:rPr>
              <a:t>ICT Accessibility and Risk Management page </a:t>
            </a:r>
            <a:r>
              <a:rPr lang="en" sz="3000" dirty="0"/>
              <a:t>for demonstration of the template</a:t>
            </a:r>
          </a:p>
          <a:p>
            <a:pPr marL="914400" indent="-457200">
              <a:spcAft>
                <a:spcPts val="1000"/>
              </a:spcAft>
            </a:pPr>
            <a:r>
              <a:rPr lang="en" sz="3000" dirty="0"/>
              <a:t>Direct link to the </a:t>
            </a:r>
            <a:r>
              <a:rPr lang="en" sz="3000" dirty="0">
                <a:hlinkClick r:id="rId4"/>
              </a:rPr>
              <a:t>Risk Input Template Document</a:t>
            </a:r>
            <a:endParaRPr sz="3000" dirty="0"/>
          </a:p>
        </p:txBody>
      </p:sp>
      <p:sp>
        <p:nvSpPr>
          <p:cNvPr id="334" name="Google Shape;334;p3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Individual Activity</a:t>
            </a:r>
            <a:endParaRPr/>
          </a:p>
        </p:txBody>
      </p:sp>
      <p:sp>
        <p:nvSpPr>
          <p:cNvPr id="341" name="Google Shape;341;p4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23</a:t>
            </a:fld>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1"/>
          <p:cNvSpPr txBox="1">
            <a:spLocks noGrp="1"/>
          </p:cNvSpPr>
          <p:nvPr>
            <p:ph type="title"/>
          </p:nvPr>
        </p:nvSpPr>
        <p:spPr>
          <a:xfrm>
            <a:off x="152825" y="47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(30 mins)</a:t>
            </a:r>
            <a:endParaRPr/>
          </a:p>
        </p:txBody>
      </p:sp>
      <p:sp>
        <p:nvSpPr>
          <p:cNvPr id="348" name="Google Shape;348;p41"/>
          <p:cNvSpPr txBox="1"/>
          <p:nvPr/>
        </p:nvSpPr>
        <p:spPr>
          <a:xfrm>
            <a:off x="292325" y="1201950"/>
            <a:ext cx="8241600" cy="361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latin typeface="Public Sans"/>
                <a:ea typeface="Public Sans"/>
                <a:cs typeface="Public Sans"/>
                <a:sym typeface="Public Sans"/>
              </a:rPr>
              <a:t>Each attendee should:</a:t>
            </a:r>
            <a:endParaRPr sz="1800">
              <a:solidFill>
                <a:schemeClr val="dk2"/>
              </a:solidFill>
              <a:latin typeface="Public Sans"/>
              <a:ea typeface="Public Sans"/>
              <a:cs typeface="Public Sans"/>
              <a:sym typeface="Public Sans"/>
            </a:endParaRPr>
          </a:p>
          <a:p>
            <a:pPr marL="457200" lvl="0" indent="-342900" algn="l" rtl="0">
              <a:lnSpc>
                <a:spcPct val="115000"/>
              </a:lnSpc>
              <a:spcBef>
                <a:spcPts val="1200"/>
              </a:spcBef>
              <a:spcAft>
                <a:spcPts val="0"/>
              </a:spcAft>
              <a:buClr>
                <a:schemeClr val="dk2"/>
              </a:buClr>
              <a:buSzPts val="1800"/>
              <a:buFont typeface="Public Sans"/>
              <a:buAutoNum type="arabicPeriod"/>
            </a:pPr>
            <a:r>
              <a:rPr lang="en" sz="1800">
                <a:solidFill>
                  <a:schemeClr val="dk2"/>
                </a:solidFill>
                <a:latin typeface="Public Sans"/>
                <a:ea typeface="Public Sans"/>
                <a:cs typeface="Public Sans"/>
                <a:sym typeface="Public Sans"/>
              </a:rPr>
              <a:t>Think about your organization and determine 1-2 risks that may impact the organization over the next 1-3 years</a:t>
            </a:r>
            <a:endParaRPr sz="1800">
              <a:solidFill>
                <a:schemeClr val="dk2"/>
              </a:solidFill>
              <a:latin typeface="Public Sans"/>
              <a:ea typeface="Public Sans"/>
              <a:cs typeface="Public Sans"/>
              <a:sym typeface="Public Sans"/>
            </a:endParaRPr>
          </a:p>
          <a:p>
            <a:pPr marL="457200" lvl="0" indent="-342900" algn="l" rtl="0">
              <a:lnSpc>
                <a:spcPct val="115000"/>
              </a:lnSpc>
              <a:spcBef>
                <a:spcPts val="0"/>
              </a:spcBef>
              <a:spcAft>
                <a:spcPts val="0"/>
              </a:spcAft>
              <a:buClr>
                <a:schemeClr val="dk2"/>
              </a:buClr>
              <a:buSzPts val="1800"/>
              <a:buFont typeface="Public Sans"/>
              <a:buAutoNum type="arabicPeriod"/>
            </a:pPr>
            <a:r>
              <a:rPr lang="en" sz="1800">
                <a:solidFill>
                  <a:schemeClr val="dk2"/>
                </a:solidFill>
                <a:latin typeface="Public Sans"/>
                <a:ea typeface="Public Sans"/>
                <a:cs typeface="Public Sans"/>
                <a:sym typeface="Public Sans"/>
              </a:rPr>
              <a:t>Assess the severity of the risk</a:t>
            </a:r>
            <a:endParaRPr sz="1800">
              <a:solidFill>
                <a:schemeClr val="dk2"/>
              </a:solidFill>
              <a:latin typeface="Public Sans"/>
              <a:ea typeface="Public Sans"/>
              <a:cs typeface="Public Sans"/>
              <a:sym typeface="Public Sans"/>
            </a:endParaRPr>
          </a:p>
          <a:p>
            <a:pPr marL="457200" lvl="0" indent="-342900" algn="l" rtl="0">
              <a:lnSpc>
                <a:spcPct val="115000"/>
              </a:lnSpc>
              <a:spcBef>
                <a:spcPts val="0"/>
              </a:spcBef>
              <a:spcAft>
                <a:spcPts val="0"/>
              </a:spcAft>
              <a:buClr>
                <a:schemeClr val="dk2"/>
              </a:buClr>
              <a:buSzPts val="1800"/>
              <a:buFont typeface="Public Sans"/>
              <a:buAutoNum type="arabicPeriod"/>
            </a:pPr>
            <a:r>
              <a:rPr lang="en" sz="1800">
                <a:solidFill>
                  <a:schemeClr val="dk2"/>
                </a:solidFill>
                <a:latin typeface="Public Sans"/>
                <a:ea typeface="Public Sans"/>
                <a:cs typeface="Public Sans"/>
                <a:sym typeface="Public Sans"/>
              </a:rPr>
              <a:t>Think through potential mitigation strategies</a:t>
            </a:r>
            <a:endParaRPr sz="1800">
              <a:solidFill>
                <a:schemeClr val="dk2"/>
              </a:solidFill>
              <a:latin typeface="Public Sans"/>
              <a:ea typeface="Public Sans"/>
              <a:cs typeface="Public Sans"/>
              <a:sym typeface="Public Sans"/>
            </a:endParaRPr>
          </a:p>
          <a:p>
            <a:pPr marL="457200" lvl="0" indent="-342900" algn="l" rtl="0">
              <a:lnSpc>
                <a:spcPct val="115000"/>
              </a:lnSpc>
              <a:spcBef>
                <a:spcPts val="0"/>
              </a:spcBef>
              <a:spcAft>
                <a:spcPts val="0"/>
              </a:spcAft>
              <a:buClr>
                <a:schemeClr val="dk2"/>
              </a:buClr>
              <a:buSzPts val="1800"/>
              <a:buFont typeface="Public Sans"/>
              <a:buAutoNum type="arabicPeriod"/>
            </a:pPr>
            <a:r>
              <a:rPr lang="en" sz="1800">
                <a:solidFill>
                  <a:schemeClr val="dk2"/>
                </a:solidFill>
                <a:latin typeface="Public Sans"/>
                <a:ea typeface="Public Sans"/>
                <a:cs typeface="Public Sans"/>
                <a:sym typeface="Public Sans"/>
              </a:rPr>
              <a:t>Volunteer to share (Discussion): please be prepared to share your risk(s) and your application of the risk framework with the group for discussion.</a:t>
            </a:r>
            <a:r>
              <a:rPr lang="en" sz="1800" b="1">
                <a:solidFill>
                  <a:schemeClr val="dk2"/>
                </a:solidFill>
                <a:latin typeface="Public Sans"/>
                <a:ea typeface="Public Sans"/>
                <a:cs typeface="Public Sans"/>
                <a:sym typeface="Public Sans"/>
              </a:rPr>
              <a:t> </a:t>
            </a:r>
            <a:endParaRPr sz="1800" b="1">
              <a:solidFill>
                <a:schemeClr val="dk2"/>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800" b="1">
                <a:solidFill>
                  <a:schemeClr val="dk2"/>
                </a:solidFill>
                <a:latin typeface="Public Sans"/>
                <a:ea typeface="Public Sans"/>
                <a:cs typeface="Public Sans"/>
                <a:sym typeface="Public Sans"/>
              </a:rPr>
              <a:t>Note: We will take approximately 10 minutes for Items 1-3 and about 20 minutes on Item 4 (the discussion).</a:t>
            </a:r>
            <a:endParaRPr sz="1800" b="1">
              <a:solidFill>
                <a:schemeClr val="dk2"/>
              </a:solidFill>
              <a:latin typeface="Public Sans"/>
              <a:ea typeface="Public Sans"/>
              <a:cs typeface="Public Sans"/>
              <a:sym typeface="Public Sans"/>
            </a:endParaRPr>
          </a:p>
        </p:txBody>
      </p:sp>
      <p:sp>
        <p:nvSpPr>
          <p:cNvPr id="347" name="Google Shape;347;p41"/>
          <p:cNvSpPr txBox="1">
            <a:spLocks noGrp="1"/>
          </p:cNvSpPr>
          <p:nvPr>
            <p:ph type="sldNum" idx="12"/>
          </p:nvPr>
        </p:nvSpPr>
        <p:spPr>
          <a:xfrm>
            <a:off x="8301883" y="453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sp>
        <p:nvSpPr>
          <p:cNvPr id="354" name="Google Shape;354;p4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25</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Risk Introduction</a:t>
            </a:r>
            <a:endParaRPr/>
          </a:p>
        </p:txBody>
      </p:sp>
      <p:sp>
        <p:nvSpPr>
          <p:cNvPr id="182" name="Google Shape;182;p2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3" name="Google Shape;193;p21"/>
          <p:cNvSpPr txBox="1">
            <a:spLocks noGrp="1"/>
          </p:cNvSpPr>
          <p:nvPr>
            <p:ph type="title"/>
          </p:nvPr>
        </p:nvSpPr>
        <p:spPr>
          <a:xfrm>
            <a:off x="2355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Introduction: Enterprise Risk Management</a:t>
            </a:r>
            <a:endParaRPr/>
          </a:p>
        </p:txBody>
      </p:sp>
      <p:sp>
        <p:nvSpPr>
          <p:cNvPr id="190" name="Google Shape;190;p21"/>
          <p:cNvSpPr txBox="1"/>
          <p:nvPr/>
        </p:nvSpPr>
        <p:spPr>
          <a:xfrm>
            <a:off x="350550" y="1011325"/>
            <a:ext cx="8442900" cy="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0" u="sng">
                <a:solidFill>
                  <a:srgbClr val="1155CC"/>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OMB Circular A-123</a:t>
            </a:r>
            <a:r>
              <a:rPr lang="en" sz="1500">
                <a:solidFill>
                  <a:schemeClr val="dk1"/>
                </a:solidFill>
                <a:latin typeface="Public Sans"/>
                <a:ea typeface="Public Sans"/>
                <a:cs typeface="Public Sans"/>
                <a:sym typeface="Public Sans"/>
              </a:rPr>
              <a:t> </a:t>
            </a:r>
            <a:r>
              <a:rPr lang="en" sz="1500">
                <a:solidFill>
                  <a:srgbClr val="003C71"/>
                </a:solidFill>
                <a:latin typeface="Public Sans"/>
                <a:ea typeface="Public Sans"/>
                <a:cs typeface="Public Sans"/>
                <a:sym typeface="Public Sans"/>
              </a:rPr>
              <a:t>includes the requirement that agencies integrate Enterprise Risk Management (ERM) into agencies’ strategic planning and review processes. Assessing risk has the following benefits:</a:t>
            </a:r>
            <a:endParaRPr sz="1500">
              <a:solidFill>
                <a:srgbClr val="003C71"/>
              </a:solidFill>
              <a:latin typeface="Public Sans"/>
              <a:ea typeface="Public Sans"/>
              <a:cs typeface="Public Sans"/>
              <a:sym typeface="Public Sans"/>
            </a:endParaRPr>
          </a:p>
        </p:txBody>
      </p:sp>
      <p:sp>
        <p:nvSpPr>
          <p:cNvPr id="188" name="Google Shape;188;p21"/>
          <p:cNvSpPr txBox="1">
            <a:spLocks noGrp="1"/>
          </p:cNvSpPr>
          <p:nvPr>
            <p:ph type="body" idx="1"/>
          </p:nvPr>
        </p:nvSpPr>
        <p:spPr>
          <a:xfrm>
            <a:off x="1421275" y="1943675"/>
            <a:ext cx="7372200" cy="2368200"/>
          </a:xfrm>
          <a:prstGeom prst="rect">
            <a:avLst/>
          </a:prstGeom>
        </p:spPr>
        <p:txBody>
          <a:bodyPr spcFirstLastPara="1" wrap="square" lIns="91425" tIns="91425" rIns="91425" bIns="91425" anchor="t" anchorCtr="0">
            <a:noAutofit/>
          </a:bodyPr>
          <a:lstStyle/>
          <a:p>
            <a:pPr marL="457200" lvl="0" indent="-323850" algn="l" rtl="0">
              <a:spcBef>
                <a:spcPts val="1000"/>
              </a:spcBef>
              <a:spcAft>
                <a:spcPts val="0"/>
              </a:spcAft>
              <a:buSzPts val="1500"/>
              <a:buChar char="●"/>
            </a:pPr>
            <a:r>
              <a:rPr lang="en" sz="1500">
                <a:solidFill>
                  <a:srgbClr val="003C71"/>
                </a:solidFill>
              </a:rPr>
              <a:t>Allows you to determine areas where you are vulnerable (in whichever aspect or business function</a:t>
            </a:r>
            <a:endParaRPr sz="1500">
              <a:solidFill>
                <a:srgbClr val="003C71"/>
              </a:solidFill>
            </a:endParaRPr>
          </a:p>
          <a:p>
            <a:pPr marL="457200" lvl="0" indent="-323850" algn="l" rtl="0">
              <a:spcBef>
                <a:spcPts val="1000"/>
              </a:spcBef>
              <a:spcAft>
                <a:spcPts val="0"/>
              </a:spcAft>
              <a:buClr>
                <a:srgbClr val="003C71"/>
              </a:buClr>
              <a:buSzPts val="1500"/>
              <a:buChar char="●"/>
            </a:pPr>
            <a:r>
              <a:rPr lang="en" sz="1500">
                <a:solidFill>
                  <a:srgbClr val="003C71"/>
                </a:solidFill>
              </a:rPr>
              <a:t>Allows you to compare areas of vulnerability across business functions</a:t>
            </a:r>
            <a:endParaRPr sz="1500">
              <a:solidFill>
                <a:srgbClr val="003C71"/>
              </a:solidFill>
            </a:endParaRPr>
          </a:p>
          <a:p>
            <a:pPr marL="457200" marR="0" lvl="0" indent="-323850" algn="l" rtl="0">
              <a:lnSpc>
                <a:spcPct val="115000"/>
              </a:lnSpc>
              <a:spcBef>
                <a:spcPts val="1000"/>
              </a:spcBef>
              <a:spcAft>
                <a:spcPts val="0"/>
              </a:spcAft>
              <a:buSzPts val="1500"/>
              <a:buChar char="●"/>
            </a:pPr>
            <a:r>
              <a:rPr lang="en" sz="1500">
                <a:solidFill>
                  <a:srgbClr val="003C71"/>
                </a:solidFill>
              </a:rPr>
              <a:t>Helps you prioritize where to spend resources to target areas for the greatest return on investment</a:t>
            </a:r>
            <a:endParaRPr sz="1500">
              <a:solidFill>
                <a:srgbClr val="003C71"/>
              </a:solidFill>
            </a:endParaRPr>
          </a:p>
          <a:p>
            <a:pPr marL="457200" marR="0" lvl="0" indent="-323850" algn="l" rtl="0">
              <a:lnSpc>
                <a:spcPct val="115000"/>
              </a:lnSpc>
              <a:spcBef>
                <a:spcPts val="1000"/>
              </a:spcBef>
              <a:spcAft>
                <a:spcPts val="0"/>
              </a:spcAft>
              <a:buClr>
                <a:srgbClr val="003C71"/>
              </a:buClr>
              <a:buSzPts val="1500"/>
              <a:buChar char="●"/>
            </a:pPr>
            <a:r>
              <a:rPr lang="en" sz="1500">
                <a:solidFill>
                  <a:srgbClr val="003C71"/>
                </a:solidFill>
              </a:rPr>
              <a:t>Helps you create comprehensive strategies to help your initiatives succeed, particularly when considering change management</a:t>
            </a:r>
            <a:endParaRPr sz="1500">
              <a:solidFill>
                <a:srgbClr val="003C71"/>
              </a:solidFill>
            </a:endParaRPr>
          </a:p>
          <a:p>
            <a:pPr marL="0" lvl="0" indent="0" algn="l" rtl="0">
              <a:spcBef>
                <a:spcPts val="1000"/>
              </a:spcBef>
              <a:spcAft>
                <a:spcPts val="0"/>
              </a:spcAft>
              <a:buNone/>
            </a:pPr>
            <a:endParaRPr sz="1500" b="1">
              <a:solidFill>
                <a:srgbClr val="003C71"/>
              </a:solidFill>
            </a:endParaRPr>
          </a:p>
          <a:p>
            <a:pPr marL="457200" lvl="0" indent="0" algn="l" rtl="0">
              <a:spcBef>
                <a:spcPts val="1000"/>
              </a:spcBef>
              <a:spcAft>
                <a:spcPts val="1200"/>
              </a:spcAft>
              <a:buNone/>
            </a:pPr>
            <a:endParaRPr sz="1500"/>
          </a:p>
        </p:txBody>
      </p:sp>
      <p:cxnSp>
        <p:nvCxnSpPr>
          <p:cNvPr id="187" name="Google Shape;187;p21">
            <a:extLst>
              <a:ext uri="{C183D7F6-B498-43B3-948B-1728B52AA6E4}">
                <adec:decorative xmlns:adec="http://schemas.microsoft.com/office/drawing/2017/decorative" val="1"/>
              </a:ext>
            </a:extLst>
          </p:cNvPr>
          <p:cNvCxnSpPr/>
          <p:nvPr/>
        </p:nvCxnSpPr>
        <p:spPr>
          <a:xfrm>
            <a:off x="945025" y="2029800"/>
            <a:ext cx="0" cy="2009700"/>
          </a:xfrm>
          <a:prstGeom prst="straightConnector1">
            <a:avLst/>
          </a:prstGeom>
          <a:noFill/>
          <a:ln w="38100" cap="flat" cmpd="sng">
            <a:solidFill>
              <a:schemeClr val="dk2"/>
            </a:solidFill>
            <a:prstDash val="solid"/>
            <a:round/>
            <a:headEnd type="oval" w="med" len="med"/>
            <a:tailEnd type="oval" w="med" len="med"/>
          </a:ln>
        </p:spPr>
      </p:cxnSp>
      <p:pic>
        <p:nvPicPr>
          <p:cNvPr id="191" name="Google Shape;191;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8775" y="2506925"/>
            <a:ext cx="952500" cy="933450"/>
          </a:xfrm>
          <a:prstGeom prst="rect">
            <a:avLst/>
          </a:prstGeom>
          <a:noFill/>
          <a:ln>
            <a:noFill/>
          </a:ln>
        </p:spPr>
      </p:pic>
      <p:sp>
        <p:nvSpPr>
          <p:cNvPr id="192" name="Google Shape;192;p21" descr=" ERM as “an effective Agency-wide approach to addressing the full spectrum of the organization’s external and internal risks by understanding the combined impact of risks as an interrelated portfolio, rather than addressing risks only within silos.”&#10;"/>
          <p:cNvSpPr/>
          <p:nvPr/>
        </p:nvSpPr>
        <p:spPr>
          <a:xfrm>
            <a:off x="614100" y="4369750"/>
            <a:ext cx="7915800" cy="572700"/>
          </a:xfrm>
          <a:prstGeom prst="flowChartAlternateProcess">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100" dirty="0">
                <a:solidFill>
                  <a:schemeClr val="lt2"/>
                </a:solidFill>
              </a:rPr>
              <a:t> ERM as “an effective Agency-wide approach to addressing the full spectrum of the organization’s external and internal risks by understanding the combined impact of risks as an interrelated portfolio, rather than addressing risks only within silos.”</a:t>
            </a:r>
            <a:endParaRPr sz="1200" b="1" dirty="0">
              <a:solidFill>
                <a:schemeClr val="lt2"/>
              </a:solidFill>
            </a:endParaRPr>
          </a:p>
        </p:txBody>
      </p:sp>
      <p:sp>
        <p:nvSpPr>
          <p:cNvPr id="189" name="Google Shape;189;p2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22"/>
          <p:cNvSpPr txBox="1">
            <a:spLocks noGrp="1"/>
          </p:cNvSpPr>
          <p:nvPr>
            <p:ph type="title"/>
          </p:nvPr>
        </p:nvSpPr>
        <p:spPr>
          <a:xfrm>
            <a:off x="2355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Introduction: The ERM Framework</a:t>
            </a:r>
            <a:endParaRPr/>
          </a:p>
        </p:txBody>
      </p:sp>
      <p:sp>
        <p:nvSpPr>
          <p:cNvPr id="198" name="Google Shape;198;p22"/>
          <p:cNvSpPr txBox="1">
            <a:spLocks noGrp="1"/>
          </p:cNvSpPr>
          <p:nvPr>
            <p:ph type="body" idx="1"/>
          </p:nvPr>
        </p:nvSpPr>
        <p:spPr>
          <a:xfrm>
            <a:off x="141000" y="1195900"/>
            <a:ext cx="8615100" cy="401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3C71"/>
              </a:buClr>
              <a:buSzPts val="1800"/>
              <a:buAutoNum type="arabicPeriod"/>
            </a:pPr>
            <a:r>
              <a:rPr lang="en" b="1">
                <a:solidFill>
                  <a:srgbClr val="003C71"/>
                </a:solidFill>
              </a:rPr>
              <a:t>Establish the Context:</a:t>
            </a:r>
            <a:r>
              <a:rPr lang="en">
                <a:solidFill>
                  <a:srgbClr val="003C71"/>
                </a:solidFill>
              </a:rPr>
              <a:t> Define the problem or situation generating the risk</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Identify Risk</a:t>
            </a:r>
            <a:r>
              <a:rPr lang="en">
                <a:solidFill>
                  <a:srgbClr val="003C71"/>
                </a:solidFill>
              </a:rPr>
              <a:t>: Determine the risk in question</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Analyze and Evaluate:</a:t>
            </a:r>
            <a:r>
              <a:rPr lang="en">
                <a:solidFill>
                  <a:srgbClr val="003C71"/>
                </a:solidFill>
              </a:rPr>
              <a:t> Determine the severity and likelihood of the risk</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Develop Alternatives:</a:t>
            </a:r>
            <a:r>
              <a:rPr lang="en">
                <a:solidFill>
                  <a:srgbClr val="003C71"/>
                </a:solidFill>
              </a:rPr>
              <a:t> Develop mitigation strategies, ways to avoid or just accept the risk</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Respond to Risk:</a:t>
            </a:r>
            <a:r>
              <a:rPr lang="en">
                <a:solidFill>
                  <a:srgbClr val="003C71"/>
                </a:solidFill>
              </a:rPr>
              <a:t> Implement your mitigation strategy or absorb the risk</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Monitor and Review:</a:t>
            </a:r>
            <a:r>
              <a:rPr lang="en">
                <a:solidFill>
                  <a:srgbClr val="003C71"/>
                </a:solidFill>
              </a:rPr>
              <a:t> Evaluate and monitor the situation to determine if risk response has met the team’s goals and objectives</a:t>
            </a:r>
            <a:endParaRPr>
              <a:solidFill>
                <a:srgbClr val="003C71"/>
              </a:solidFill>
            </a:endParaRPr>
          </a:p>
          <a:p>
            <a:pPr marL="457200" lvl="0" indent="-342900" algn="l" rtl="0">
              <a:spcBef>
                <a:spcPts val="0"/>
              </a:spcBef>
              <a:spcAft>
                <a:spcPts val="0"/>
              </a:spcAft>
              <a:buClr>
                <a:srgbClr val="003C71"/>
              </a:buClr>
              <a:buSzPts val="1800"/>
              <a:buAutoNum type="arabicPeriod"/>
            </a:pPr>
            <a:r>
              <a:rPr lang="en" b="1">
                <a:solidFill>
                  <a:srgbClr val="003C71"/>
                </a:solidFill>
              </a:rPr>
              <a:t>Continuous Risk Monitoring:</a:t>
            </a:r>
            <a:r>
              <a:rPr lang="en">
                <a:solidFill>
                  <a:srgbClr val="003C71"/>
                </a:solidFill>
              </a:rPr>
              <a:t> Evaluate your environment to determine if additional risks are present or currently identified risks have been altered (i.e., a change in consequence or likelihood), or if current risks are no longer relevant</a:t>
            </a:r>
            <a:endParaRPr sz="2300" b="1">
              <a:solidFill>
                <a:srgbClr val="003C71"/>
              </a:solidFill>
            </a:endParaRPr>
          </a:p>
        </p:txBody>
      </p:sp>
      <p:sp>
        <p:nvSpPr>
          <p:cNvPr id="199" name="Google Shape;199;p2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201" name="Google Shape;201;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65125" y="521225"/>
            <a:ext cx="785375" cy="78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311700" y="519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Introduction: Accessibility Risk</a:t>
            </a:r>
            <a:endParaRPr/>
          </a:p>
        </p:txBody>
      </p:sp>
      <p:sp>
        <p:nvSpPr>
          <p:cNvPr id="213" name="Google Shape;213;p23"/>
          <p:cNvSpPr txBox="1">
            <a:spLocks noGrp="1"/>
          </p:cNvSpPr>
          <p:nvPr>
            <p:ph type="body" idx="1"/>
          </p:nvPr>
        </p:nvSpPr>
        <p:spPr>
          <a:xfrm>
            <a:off x="141000" y="1195900"/>
            <a:ext cx="4971300" cy="3506100"/>
          </a:xfrm>
          <a:prstGeom prst="rect">
            <a:avLst/>
          </a:prstGeom>
        </p:spPr>
        <p:txBody>
          <a:bodyPr spcFirstLastPara="1" wrap="square" lIns="91425" tIns="91425" rIns="91425" bIns="91425" anchor="t" anchorCtr="0">
            <a:noAutofit/>
          </a:bodyPr>
          <a:lstStyle/>
          <a:p>
            <a:pPr marL="457200" lvl="0" indent="-330200" algn="l" rtl="0">
              <a:spcBef>
                <a:spcPts val="500"/>
              </a:spcBef>
              <a:spcAft>
                <a:spcPts val="0"/>
              </a:spcAft>
              <a:buSzPts val="1600"/>
              <a:buChar char="●"/>
            </a:pPr>
            <a:r>
              <a:rPr lang="en" sz="1600"/>
              <a:t>Apply risk management principles and the ERM framework to vulnerabilities within your organization that could cause </a:t>
            </a:r>
            <a:r>
              <a:rPr lang="en" sz="1600" b="1"/>
              <a:t>potential accessibility issues</a:t>
            </a:r>
            <a:endParaRPr sz="1600" b="1"/>
          </a:p>
          <a:p>
            <a:pPr marL="457200" lvl="0" indent="-330200" algn="l" rtl="0">
              <a:spcBef>
                <a:spcPts val="500"/>
              </a:spcBef>
              <a:spcAft>
                <a:spcPts val="0"/>
              </a:spcAft>
              <a:buSzPts val="1600"/>
              <a:buChar char="●"/>
            </a:pPr>
            <a:r>
              <a:rPr lang="en" sz="1600"/>
              <a:t>These accessibility risks can be at the program/project level or could be more broadly applicable across the enterprise; </a:t>
            </a:r>
            <a:endParaRPr sz="1600"/>
          </a:p>
          <a:p>
            <a:pPr marL="914400" lvl="1" indent="-330200" algn="l" rtl="0">
              <a:spcBef>
                <a:spcPts val="500"/>
              </a:spcBef>
              <a:spcAft>
                <a:spcPts val="0"/>
              </a:spcAft>
              <a:buSzPts val="1600"/>
              <a:buChar char="○"/>
            </a:pPr>
            <a:r>
              <a:rPr lang="en" sz="1600"/>
              <a:t>Either way, the approach to identifying, targeting and mitigating risks is essentially the same; the </a:t>
            </a:r>
            <a:r>
              <a:rPr lang="en" sz="1600" b="1"/>
              <a:t>difference is in in the potential consequences</a:t>
            </a:r>
            <a:r>
              <a:rPr lang="en" sz="1600"/>
              <a:t> and </a:t>
            </a:r>
            <a:r>
              <a:rPr lang="en" sz="1600" b="1"/>
              <a:t>who is responsible and accountable</a:t>
            </a:r>
            <a:endParaRPr sz="1600" b="1"/>
          </a:p>
          <a:p>
            <a:pPr marL="0" lvl="0" indent="0" algn="l" rtl="0">
              <a:spcBef>
                <a:spcPts val="500"/>
              </a:spcBef>
              <a:spcAft>
                <a:spcPts val="500"/>
              </a:spcAft>
              <a:buNone/>
            </a:pPr>
            <a:endParaRPr sz="1600"/>
          </a:p>
        </p:txBody>
      </p:sp>
      <p:sp>
        <p:nvSpPr>
          <p:cNvPr id="208" name="Google Shape;208;p23" descr="Accessibility Risk by Business Function&#10;"/>
          <p:cNvSpPr/>
          <p:nvPr/>
        </p:nvSpPr>
        <p:spPr>
          <a:xfrm>
            <a:off x="5220499" y="1453900"/>
            <a:ext cx="3586800" cy="720900"/>
          </a:xfrm>
          <a:prstGeom prst="roundRect">
            <a:avLst>
              <a:gd name="adj" fmla="val 16667"/>
            </a:avLst>
          </a:prstGeom>
          <a:solidFill>
            <a:srgbClr val="003C7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500"/>
              </a:spcAft>
              <a:buClr>
                <a:schemeClr val="dk1"/>
              </a:buClr>
              <a:buSzPts val="1100"/>
              <a:buFont typeface="Arial"/>
              <a:buNone/>
            </a:pPr>
            <a:r>
              <a:rPr lang="en" sz="1600" b="1" dirty="0">
                <a:solidFill>
                  <a:schemeClr val="lt2"/>
                </a:solidFill>
              </a:rPr>
              <a:t>Accessibility Risk by Business Function</a:t>
            </a:r>
            <a:endParaRPr dirty="0">
              <a:solidFill>
                <a:schemeClr val="lt2"/>
              </a:solidFill>
              <a:latin typeface="Public Sans"/>
              <a:ea typeface="Public Sans"/>
              <a:cs typeface="Public Sans"/>
              <a:sym typeface="Public Sans"/>
            </a:endParaRPr>
          </a:p>
        </p:txBody>
      </p:sp>
      <p:cxnSp>
        <p:nvCxnSpPr>
          <p:cNvPr id="211" name="Google Shape;211;p23">
            <a:extLst>
              <a:ext uri="{C183D7F6-B498-43B3-948B-1728B52AA6E4}">
                <adec:decorative xmlns:adec="http://schemas.microsoft.com/office/drawing/2017/decorative" val="1"/>
              </a:ext>
            </a:extLst>
          </p:cNvPr>
          <p:cNvCxnSpPr>
            <a:stCxn id="208" idx="2"/>
            <a:endCxn id="209" idx="1"/>
          </p:cNvCxnSpPr>
          <p:nvPr/>
        </p:nvCxnSpPr>
        <p:spPr>
          <a:xfrm rot="5400000">
            <a:off x="5988049" y="1807150"/>
            <a:ext cx="658200" cy="1393500"/>
          </a:xfrm>
          <a:prstGeom prst="bentConnector4">
            <a:avLst>
              <a:gd name="adj1" fmla="val 22618"/>
              <a:gd name="adj2" fmla="val 117088"/>
            </a:avLst>
          </a:prstGeom>
          <a:noFill/>
          <a:ln w="9525" cap="flat" cmpd="sng">
            <a:solidFill>
              <a:schemeClr val="dk2"/>
            </a:solidFill>
            <a:prstDash val="solid"/>
            <a:round/>
            <a:headEnd type="none" w="med" len="med"/>
            <a:tailEnd type="none" w="med" len="med"/>
          </a:ln>
        </p:spPr>
      </p:cxnSp>
      <p:sp>
        <p:nvSpPr>
          <p:cNvPr id="209" name="Google Shape;209;p23" descr="Enterprise Level Risks &#10;"/>
          <p:cNvSpPr/>
          <p:nvPr/>
        </p:nvSpPr>
        <p:spPr>
          <a:xfrm>
            <a:off x="5620402" y="2472538"/>
            <a:ext cx="2787000" cy="720900"/>
          </a:xfrm>
          <a:prstGeom prst="roundRect">
            <a:avLst>
              <a:gd name="adj" fmla="val 16667"/>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500"/>
              </a:spcAft>
              <a:buNone/>
            </a:pPr>
            <a:r>
              <a:rPr lang="en" sz="1600" b="1" dirty="0">
                <a:solidFill>
                  <a:schemeClr val="dk2"/>
                </a:solidFill>
              </a:rPr>
              <a:t>Enterprise Level Risks </a:t>
            </a:r>
            <a:endParaRPr dirty="0">
              <a:latin typeface="Public Sans"/>
              <a:ea typeface="Public Sans"/>
              <a:cs typeface="Public Sans"/>
              <a:sym typeface="Public Sans"/>
            </a:endParaRPr>
          </a:p>
        </p:txBody>
      </p:sp>
      <p:cxnSp>
        <p:nvCxnSpPr>
          <p:cNvPr id="212" name="Google Shape;212;p23">
            <a:extLst>
              <a:ext uri="{C183D7F6-B498-43B3-948B-1728B52AA6E4}">
                <adec:decorative xmlns:adec="http://schemas.microsoft.com/office/drawing/2017/decorative" val="1"/>
              </a:ext>
            </a:extLst>
          </p:cNvPr>
          <p:cNvCxnSpPr>
            <a:stCxn id="208" idx="2"/>
            <a:endCxn id="210" idx="3"/>
          </p:cNvCxnSpPr>
          <p:nvPr/>
        </p:nvCxnSpPr>
        <p:spPr>
          <a:xfrm rot="-5400000" flipH="1">
            <a:off x="6872299" y="2316400"/>
            <a:ext cx="1676700" cy="1393500"/>
          </a:xfrm>
          <a:prstGeom prst="bentConnector4">
            <a:avLst>
              <a:gd name="adj1" fmla="val 8642"/>
              <a:gd name="adj2" fmla="val 117088"/>
            </a:avLst>
          </a:prstGeom>
          <a:noFill/>
          <a:ln w="9525" cap="flat" cmpd="sng">
            <a:solidFill>
              <a:schemeClr val="dk2"/>
            </a:solidFill>
            <a:prstDash val="solid"/>
            <a:round/>
            <a:headEnd type="none" w="med" len="med"/>
            <a:tailEnd type="none" w="med" len="med"/>
          </a:ln>
        </p:spPr>
      </p:cxnSp>
      <p:sp>
        <p:nvSpPr>
          <p:cNvPr id="210" name="Google Shape;210;p23" descr="Program/Project Level Risks &#10;"/>
          <p:cNvSpPr/>
          <p:nvPr/>
        </p:nvSpPr>
        <p:spPr>
          <a:xfrm>
            <a:off x="5620402" y="3491175"/>
            <a:ext cx="2787000" cy="720900"/>
          </a:xfrm>
          <a:prstGeom prst="roundRect">
            <a:avLst>
              <a:gd name="adj" fmla="val 16667"/>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500"/>
              </a:spcAft>
              <a:buNone/>
            </a:pPr>
            <a:r>
              <a:rPr lang="en" sz="1600" b="1" dirty="0">
                <a:solidFill>
                  <a:schemeClr val="dk2"/>
                </a:solidFill>
              </a:rPr>
              <a:t>Program/Project Level Risks </a:t>
            </a:r>
            <a:endParaRPr dirty="0">
              <a:latin typeface="Public Sans"/>
              <a:ea typeface="Public Sans"/>
              <a:cs typeface="Public Sans"/>
              <a:sym typeface="Public Sans"/>
            </a:endParaRPr>
          </a:p>
        </p:txBody>
      </p:sp>
      <p:sp>
        <p:nvSpPr>
          <p:cNvPr id="207" name="Google Shape;207;p23"/>
          <p:cNvSpPr txBox="1">
            <a:spLocks noGrp="1"/>
          </p:cNvSpPr>
          <p:nvPr>
            <p:ph type="sldNum" idx="12"/>
          </p:nvPr>
        </p:nvSpPr>
        <p:spPr>
          <a:xfrm>
            <a:off x="8283708" y="43733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Risk Framework Steps 1 &amp; 2:</a:t>
            </a:r>
            <a:endParaRPr/>
          </a:p>
          <a:p>
            <a:pPr marL="0" lvl="0" indent="0" algn="ctr" rtl="0">
              <a:spcBef>
                <a:spcPts val="0"/>
              </a:spcBef>
              <a:spcAft>
                <a:spcPts val="0"/>
              </a:spcAft>
              <a:buNone/>
            </a:pPr>
            <a:r>
              <a:rPr lang="en"/>
              <a:t>Establish Context and Identify Risk</a:t>
            </a:r>
            <a:endParaRPr/>
          </a:p>
        </p:txBody>
      </p:sp>
      <p:sp>
        <p:nvSpPr>
          <p:cNvPr id="219" name="Google Shape;219;p2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p25"/>
          <p:cNvSpPr txBox="1">
            <a:spLocks noGrp="1"/>
          </p:cNvSpPr>
          <p:nvPr>
            <p:ph type="title"/>
          </p:nvPr>
        </p:nvSpPr>
        <p:spPr>
          <a:xfrm>
            <a:off x="2355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Framework: 1. Establish Context</a:t>
            </a:r>
            <a:endParaRPr/>
          </a:p>
        </p:txBody>
      </p:sp>
      <p:sp>
        <p:nvSpPr>
          <p:cNvPr id="224" name="Google Shape;224;p25"/>
          <p:cNvSpPr txBox="1">
            <a:spLocks noGrp="1"/>
          </p:cNvSpPr>
          <p:nvPr>
            <p:ph type="body" idx="1"/>
          </p:nvPr>
        </p:nvSpPr>
        <p:spPr>
          <a:xfrm>
            <a:off x="141000" y="1195900"/>
            <a:ext cx="8615100" cy="40167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600"/>
              <a:t>First, ask yourself the following questions to determine how to evaluate aspects of your organization and if ICT accessibility risk is pertinent:</a:t>
            </a:r>
            <a:endParaRPr sz="1600"/>
          </a:p>
          <a:p>
            <a:pPr marL="457200" lvl="0" indent="-330200" algn="l" rtl="0">
              <a:spcBef>
                <a:spcPts val="500"/>
              </a:spcBef>
              <a:spcAft>
                <a:spcPts val="0"/>
              </a:spcAft>
              <a:buSzPts val="1600"/>
              <a:buChar char="●"/>
            </a:pPr>
            <a:r>
              <a:rPr lang="en" sz="1600" b="1"/>
              <a:t>Does the thing in question (something related to your business function, process, product, etc.) have ICT components or is it strongly related to ICT?</a:t>
            </a:r>
            <a:endParaRPr sz="1600" b="1"/>
          </a:p>
          <a:p>
            <a:pPr marL="457200" lvl="0" indent="-330200" algn="l" rtl="0">
              <a:spcBef>
                <a:spcPts val="500"/>
              </a:spcBef>
              <a:spcAft>
                <a:spcPts val="0"/>
              </a:spcAft>
              <a:buSzPts val="1600"/>
              <a:buChar char="●"/>
            </a:pPr>
            <a:r>
              <a:rPr lang="en" sz="1600" b="1"/>
              <a:t>Is there a process in the development or acquisition of the ICT related to this thing and/or has that process been followed?</a:t>
            </a:r>
            <a:endParaRPr sz="1600" b="1"/>
          </a:p>
          <a:p>
            <a:pPr marL="457200" lvl="0" indent="-330200" algn="l" rtl="0">
              <a:spcBef>
                <a:spcPts val="500"/>
              </a:spcBef>
              <a:spcAft>
                <a:spcPts val="0"/>
              </a:spcAft>
              <a:buSzPts val="1600"/>
              <a:buChar char="●"/>
            </a:pPr>
            <a:r>
              <a:rPr lang="en" sz="1600" b="1"/>
              <a:t>Who is responsible for this business function, process, product?</a:t>
            </a:r>
            <a:endParaRPr sz="1600" b="1"/>
          </a:p>
          <a:p>
            <a:pPr marL="457200" lvl="0" indent="-330200" algn="l" rtl="0">
              <a:spcBef>
                <a:spcPts val="500"/>
              </a:spcBef>
              <a:spcAft>
                <a:spcPts val="0"/>
              </a:spcAft>
              <a:buSzPts val="1600"/>
              <a:buChar char="●"/>
            </a:pPr>
            <a:r>
              <a:rPr lang="en" sz="1600" b="1"/>
              <a:t>What are the chances that you can impact or change something in this business function, process or product?</a:t>
            </a:r>
            <a:endParaRPr sz="1600" b="1"/>
          </a:p>
          <a:p>
            <a:pPr marL="457200" lvl="0" indent="-330200" algn="l" rtl="0">
              <a:spcBef>
                <a:spcPts val="500"/>
              </a:spcBef>
              <a:spcAft>
                <a:spcPts val="500"/>
              </a:spcAft>
              <a:buSzPts val="1600"/>
              <a:buChar char="●"/>
            </a:pPr>
            <a:r>
              <a:rPr lang="en" sz="1600" b="1"/>
              <a:t>Do you or the agency’s Section 508 team have relationships with the business function, process, or product owner?</a:t>
            </a:r>
            <a:endParaRPr sz="1600" b="1"/>
          </a:p>
        </p:txBody>
      </p:sp>
      <p:sp>
        <p:nvSpPr>
          <p:cNvPr id="225" name="Google Shape;225;p2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227" name="Google Shape;227;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20050" y="533225"/>
            <a:ext cx="548700" cy="54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26"/>
          <p:cNvSpPr txBox="1">
            <a:spLocks noGrp="1"/>
          </p:cNvSpPr>
          <p:nvPr>
            <p:ph type="title"/>
          </p:nvPr>
        </p:nvSpPr>
        <p:spPr>
          <a:xfrm>
            <a:off x="235500" y="55572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Framework: 2. Identify Risks</a:t>
            </a:r>
            <a:endParaRPr/>
          </a:p>
        </p:txBody>
      </p:sp>
      <p:sp>
        <p:nvSpPr>
          <p:cNvPr id="232" name="Google Shape;232;p26"/>
          <p:cNvSpPr txBox="1">
            <a:spLocks noGrp="1"/>
          </p:cNvSpPr>
          <p:nvPr>
            <p:ph type="body" idx="1"/>
          </p:nvPr>
        </p:nvSpPr>
        <p:spPr>
          <a:xfrm>
            <a:off x="141000" y="1195900"/>
            <a:ext cx="8615100" cy="3614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600"/>
              <a:t>Next, identify risks across the enterprise and between all business functions, even those that may not seem very relevant to ICT accessibility at first glance, e.g. fleet maintenance or employee onboarding. Here are some questions that you should ask yourself:</a:t>
            </a:r>
            <a:endParaRPr sz="1600"/>
          </a:p>
          <a:p>
            <a:pPr marL="457200" lvl="0" indent="-330200" algn="l" rtl="0">
              <a:spcBef>
                <a:spcPts val="500"/>
              </a:spcBef>
              <a:spcAft>
                <a:spcPts val="0"/>
              </a:spcAft>
              <a:buSzPts val="1600"/>
              <a:buChar char="●"/>
            </a:pPr>
            <a:r>
              <a:rPr lang="en" sz="1600" b="1"/>
              <a:t>Is there a chance that nonconformance will cause an issue for the agency?</a:t>
            </a:r>
            <a:endParaRPr sz="1600" b="1"/>
          </a:p>
          <a:p>
            <a:pPr marL="457200" lvl="0" indent="-330200" algn="l" rtl="0">
              <a:spcBef>
                <a:spcPts val="500"/>
              </a:spcBef>
              <a:spcAft>
                <a:spcPts val="0"/>
              </a:spcAft>
              <a:buSzPts val="1600"/>
              <a:buChar char="●"/>
            </a:pPr>
            <a:r>
              <a:rPr lang="en" sz="1600" b="1"/>
              <a:t>Do we have the right processes to ensure our ICT is accessible? And if so, are we following them routinely and correctly.</a:t>
            </a:r>
            <a:endParaRPr sz="1600" b="1"/>
          </a:p>
          <a:p>
            <a:pPr marL="457200" lvl="0" indent="-330200" algn="l" rtl="0">
              <a:spcBef>
                <a:spcPts val="500"/>
              </a:spcBef>
              <a:spcAft>
                <a:spcPts val="0"/>
              </a:spcAft>
              <a:buSzPts val="1600"/>
              <a:buChar char="●"/>
            </a:pPr>
            <a:r>
              <a:rPr lang="en" sz="1600" b="1"/>
              <a:t>What items should I test to determine non conformance which could lead to risk?</a:t>
            </a:r>
            <a:endParaRPr sz="1600" b="1"/>
          </a:p>
          <a:p>
            <a:pPr marL="457200" lvl="0" indent="-330200" algn="l" rtl="0">
              <a:spcBef>
                <a:spcPts val="500"/>
              </a:spcBef>
              <a:spcAft>
                <a:spcPts val="0"/>
              </a:spcAft>
              <a:buSzPts val="1600"/>
              <a:buChar char="●"/>
            </a:pPr>
            <a:r>
              <a:rPr lang="en" sz="1600" b="1"/>
              <a:t>How relevant is ICT to this business function, process or program?</a:t>
            </a:r>
            <a:endParaRPr sz="1600" b="1"/>
          </a:p>
          <a:p>
            <a:pPr marL="457200" lvl="0" indent="-330200" algn="l" rtl="0">
              <a:spcBef>
                <a:spcPts val="500"/>
              </a:spcBef>
              <a:spcAft>
                <a:spcPts val="500"/>
              </a:spcAft>
              <a:buSzPts val="1600"/>
              <a:buChar char="●"/>
            </a:pPr>
            <a:r>
              <a:rPr lang="en" sz="1600" b="1"/>
              <a:t>What are the areas that have historically been most vulnerable to ICT accessibility issues? And have these issues been largely ignored, adequately addressed or somewhere in between in the past? </a:t>
            </a:r>
            <a:endParaRPr sz="1600" b="1"/>
          </a:p>
        </p:txBody>
      </p:sp>
      <p:sp>
        <p:nvSpPr>
          <p:cNvPr id="233" name="Google Shape;233;p2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35" name="Google Shape;235;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20040" y="589450"/>
            <a:ext cx="436225" cy="436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3C71"/>
      </a:dk2>
      <a:lt2>
        <a:srgbClr val="FFFFFF"/>
      </a:lt2>
      <a:accent1>
        <a:srgbClr val="0579BD"/>
      </a:accent1>
      <a:accent2>
        <a:srgbClr val="0FAFFF"/>
      </a:accent2>
      <a:accent3>
        <a:srgbClr val="CFE2F3"/>
      </a:accent3>
      <a:accent4>
        <a:srgbClr val="966BFE"/>
      </a:accent4>
      <a:accent5>
        <a:srgbClr val="31846F"/>
      </a:accent5>
      <a:accent6>
        <a:srgbClr val="CFE2F3"/>
      </a:accent6>
      <a:hlink>
        <a:srgbClr val="0579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1835</Words>
  <Application>Microsoft Office PowerPoint</Application>
  <PresentationFormat>On-screen Show (16:9)</PresentationFormat>
  <Paragraphs>223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vt:lpstr>
      <vt:lpstr>Public Sans</vt:lpstr>
      <vt:lpstr>Arial</vt:lpstr>
      <vt:lpstr>Public Sans SemiBold</vt:lpstr>
      <vt:lpstr>Simple Light</vt:lpstr>
      <vt:lpstr>Introduction to Risk Assessment Framework for ICT Accessibility</vt:lpstr>
      <vt:lpstr>Agenda </vt:lpstr>
      <vt:lpstr>Risk Introduction</vt:lpstr>
      <vt:lpstr>Risk Introduction: Enterprise Risk Management</vt:lpstr>
      <vt:lpstr>Risk Introduction: The ERM Framework</vt:lpstr>
      <vt:lpstr>Risk Introduction: Accessibility Risk</vt:lpstr>
      <vt:lpstr>Risk Framework Steps 1 &amp; 2: Establish Context and Identify Risk</vt:lpstr>
      <vt:lpstr>Risk Framework: 1. Establish Context</vt:lpstr>
      <vt:lpstr>Risk Framework: 2. Identify Risks</vt:lpstr>
      <vt:lpstr>Risk Framework Step 3: Establish Context and Identify Risk</vt:lpstr>
      <vt:lpstr>Risk Framework: 3. Analyze and Assess Risk</vt:lpstr>
      <vt:lpstr>The Accessibility Risk Matrix: The Factors</vt:lpstr>
      <vt:lpstr>The Accessibility Risk Framework</vt:lpstr>
      <vt:lpstr>The Accessibility Risk Matrix: Rating Definitions  </vt:lpstr>
      <vt:lpstr>The Accessibility Risk Matrix: Key Points  </vt:lpstr>
      <vt:lpstr>Risk Framework Steps 4-6: Develop Alternatives, Respond to Risk, Monitor and Report</vt:lpstr>
      <vt:lpstr>Risk Framework: 4. Develop Alternatives</vt:lpstr>
      <vt:lpstr>Risk Framework: 5. Respond to Risk</vt:lpstr>
      <vt:lpstr>6. Monitor and Report  </vt:lpstr>
      <vt:lpstr>Questions?</vt:lpstr>
      <vt:lpstr>Tool Demo: Risk Input Template</vt:lpstr>
      <vt:lpstr>Risk Input Template</vt:lpstr>
      <vt:lpstr>Individual Activity</vt:lpstr>
      <vt:lpstr>Activity (30 mins)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Risk Assessment Framework for ICT Accessibility</dc:title>
  <cp:keywords>ITACM</cp:keywords>
  <cp:lastModifiedBy>KristenMSmithOConn</cp:lastModifiedBy>
  <cp:revision>8</cp:revision>
  <dcterms:modified xsi:type="dcterms:W3CDTF">2026-02-24T20:18:35Z</dcterms:modified>
</cp:coreProperties>
</file>