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83" d="100"/>
          <a:sy n="183" d="100"/>
        </p:scale>
        <p:origin x="200" y="4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spcBef>
                <a:spcPts val="36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marR="0" lvl="1" indent="-317500" algn="l" rtl="0">
              <a:spcBef>
                <a:spcPts val="36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marR="0" lvl="2" indent="-317500" algn="l" rtl="0">
              <a:spcBef>
                <a:spcPts val="36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marR="0" lvl="3" indent="-317500" algn="l" rtl="0">
              <a:spcBef>
                <a:spcPts val="36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marR="0" lvl="4" indent="-317500" algn="l" rtl="0">
              <a:spcBef>
                <a:spcPts val="36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marR="0" lvl="5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marR="0" lvl="6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marR="0" lvl="7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marR="0" lvl="8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9" name="Google Shape;89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e2fa3755a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e2fa3755a6_0_2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g3e2fa3755a6_0_26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e2fa3755a6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3e2fa3755a6_0_6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3e2fa3755a6_0_64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e2fa3755a6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e2fa3755a6_0_8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g3e2fa3755a6_0_81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e2fa3755a6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e2fa3755a6_0_8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g3e2fa3755a6_0_88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e2fa3755a6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e2fa3755a6_0_9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g3e2fa3755a6_0_97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e2fa3755a6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e2fa3755a6_0_10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g3e2fa3755a6_0_104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e2fa3755a6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e2fa3755a6_0_1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g3e2fa3755a6_0_111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e2fa3755a6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e2fa3755a6_0_1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g3e2fa3755a6_0_118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e2fa3755a6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e2fa3755a6_0_4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g3e2fa3755a6_0_49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76d55f4d99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76d55f4d99_0_9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g376d55f4d99_0_93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7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7" name="Google Shape;97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e2fa3755a6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3e2fa3755a6_0_7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g3e2fa3755a6_0_72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84035e40a5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84035e40a5_1_2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g384035e40a5_1_24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76d55f4d99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76d55f4d99_0_6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g376d55f4d99_0_67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76d55f4d99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76d55f4d99_0_8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g376d55f4d99_0_84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e2fa3755a6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e2fa3755a6_0_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g3e2fa3755a6_0_9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e2fa3755a6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e2fa3755a6_0_4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g3e2fa3755a6_0_41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e2fa3755a6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e2fa3755a6_0_5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3e2fa3755a6_0_57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 title="1800F Aerial_E_Street_BW.jpg"/>
          <p:cNvPicPr preferRelativeResize="0"/>
          <p:nvPr/>
        </p:nvPicPr>
        <p:blipFill rotWithShape="1">
          <a:blip r:embed="rId2">
            <a:alphaModFix/>
          </a:blip>
          <a:srcRect t="20135" b="16565"/>
          <a:stretch/>
        </p:blipFill>
        <p:spPr>
          <a:xfrm>
            <a:off x="0" y="1031100"/>
            <a:ext cx="9144003" cy="411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/>
          <p:nvPr/>
        </p:nvSpPr>
        <p:spPr>
          <a:xfrm>
            <a:off x="0" y="1031200"/>
            <a:ext cx="9144000" cy="4112400"/>
          </a:xfrm>
          <a:prstGeom prst="rect">
            <a:avLst/>
          </a:prstGeom>
          <a:solidFill>
            <a:srgbClr val="01558E">
              <a:alpha val="75320"/>
            </a:srgbClr>
          </a:solidFill>
          <a:ln w="9525" cap="flat" cmpd="sng">
            <a:solidFill>
              <a:srgbClr val="0155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title"/>
          </p:nvPr>
        </p:nvSpPr>
        <p:spPr>
          <a:xfrm>
            <a:off x="-10025" y="1724525"/>
            <a:ext cx="9144000" cy="13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0" y="4160925"/>
            <a:ext cx="9144000" cy="8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6" name="Google Shape;16;p2" descr="U.S. General Services Administration Seal" title="Seal Only.png"/>
          <p:cNvPicPr preferRelativeResize="0"/>
          <p:nvPr/>
        </p:nvPicPr>
        <p:blipFill rotWithShape="1">
          <a:blip r:embed="rId3">
            <a:alphaModFix/>
          </a:blip>
          <a:srcRect t="1747" b="1737"/>
          <a:stretch/>
        </p:blipFill>
        <p:spPr>
          <a:xfrm>
            <a:off x="464826" y="160493"/>
            <a:ext cx="2111296" cy="61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SA End of Slides" type="vertTx">
  <p:cSld name="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1" descr="U.S. General Services Administration Seal" title="Seal Only.png"/>
          <p:cNvPicPr preferRelativeResize="0"/>
          <p:nvPr/>
        </p:nvPicPr>
        <p:blipFill rotWithShape="1">
          <a:blip r:embed="rId2">
            <a:alphaModFix/>
          </a:blip>
          <a:srcRect l="12" r="69148"/>
          <a:stretch/>
        </p:blipFill>
        <p:spPr>
          <a:xfrm>
            <a:off x="4023453" y="1984971"/>
            <a:ext cx="1143275" cy="111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4">
          <p15:clr>
            <a:srgbClr val="E46962"/>
          </p15:clr>
        </p15:guide>
        <p15:guide id="2" pos="2519">
          <p15:clr>
            <a:srgbClr val="E46962"/>
          </p15:clr>
        </p15:guide>
        <p15:guide id="3" orient="horz" pos="1946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verview Slide or Section Header Page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3" title="1800F Aerial_E_Street_BW.jpg"/>
          <p:cNvPicPr preferRelativeResize="0"/>
          <p:nvPr/>
        </p:nvPicPr>
        <p:blipFill rotWithShape="1">
          <a:blip r:embed="rId2">
            <a:alphaModFix/>
          </a:blip>
          <a:srcRect t="5731" b="9867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1558E">
              <a:alpha val="75320"/>
            </a:srgbClr>
          </a:solidFill>
          <a:ln w="9525" cap="flat" cmpd="sng">
            <a:solidFill>
              <a:srgbClr val="0155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912400" y="822150"/>
            <a:ext cx="7128600" cy="8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912400" y="1734550"/>
            <a:ext cx="7098600" cy="20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st Page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>
            <a:off x="3178" y="4500563"/>
            <a:ext cx="9140700" cy="642900"/>
          </a:xfrm>
          <a:prstGeom prst="rect">
            <a:avLst/>
          </a:prstGeom>
          <a:solidFill>
            <a:srgbClr val="01558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4"/>
          <p:cNvSpPr/>
          <p:nvPr/>
        </p:nvSpPr>
        <p:spPr>
          <a:xfrm rot="10800000">
            <a:off x="0" y="126"/>
            <a:ext cx="9140700" cy="22959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508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6629400" y="4661297"/>
            <a:ext cx="18288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 sz="1400">
              <a:solidFill>
                <a:srgbClr val="000000"/>
              </a:solidFill>
            </a:endParaRPr>
          </a:p>
        </p:txBody>
      </p:sp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862275" y="491300"/>
            <a:ext cx="7128600" cy="8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ubTitle" idx="1"/>
          </p:nvPr>
        </p:nvSpPr>
        <p:spPr>
          <a:xfrm>
            <a:off x="671775" y="1333400"/>
            <a:ext cx="762000" cy="8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6000"/>
              <a:buNone/>
              <a:defRPr sz="6000" b="1">
                <a:solidFill>
                  <a:srgbClr val="00508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2"/>
          </p:nvPr>
        </p:nvSpPr>
        <p:spPr>
          <a:xfrm>
            <a:off x="1283350" y="1513875"/>
            <a:ext cx="2637000" cy="10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1400"/>
              <a:buChar char="●"/>
              <a:defRPr>
                <a:solidFill>
                  <a:srgbClr val="005087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1400"/>
              <a:buChar char="○"/>
              <a:defRPr>
                <a:solidFill>
                  <a:srgbClr val="005087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1400"/>
              <a:buChar char="■"/>
              <a:defRPr>
                <a:solidFill>
                  <a:srgbClr val="005087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1400"/>
              <a:buChar char="●"/>
              <a:defRPr>
                <a:solidFill>
                  <a:srgbClr val="005087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1400"/>
              <a:buChar char="○"/>
              <a:defRPr>
                <a:solidFill>
                  <a:srgbClr val="005087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1400"/>
              <a:buChar char="■"/>
              <a:defRPr>
                <a:solidFill>
                  <a:srgbClr val="005087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1400"/>
              <a:buChar char="●"/>
              <a:defRPr>
                <a:solidFill>
                  <a:srgbClr val="005087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1400"/>
              <a:buChar char="○"/>
              <a:defRPr>
                <a:solidFill>
                  <a:srgbClr val="005087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1400"/>
              <a:buChar char="■"/>
              <a:defRPr>
                <a:solidFill>
                  <a:srgbClr val="005087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5" title="1800F Aerial_E_Street_BW.jpg"/>
          <p:cNvPicPr preferRelativeResize="0"/>
          <p:nvPr/>
        </p:nvPicPr>
        <p:blipFill rotWithShape="1">
          <a:blip r:embed="rId2">
            <a:alphaModFix/>
          </a:blip>
          <a:srcRect t="37627" b="28720"/>
          <a:stretch/>
        </p:blipFill>
        <p:spPr>
          <a:xfrm>
            <a:off x="0" y="0"/>
            <a:ext cx="9144003" cy="205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5"/>
          <p:cNvSpPr/>
          <p:nvPr/>
        </p:nvSpPr>
        <p:spPr>
          <a:xfrm>
            <a:off x="0" y="0"/>
            <a:ext cx="9144000" cy="2050800"/>
          </a:xfrm>
          <a:prstGeom prst="rect">
            <a:avLst/>
          </a:prstGeom>
          <a:solidFill>
            <a:srgbClr val="01558E">
              <a:alpha val="75320"/>
            </a:srgbClr>
          </a:solidFill>
          <a:ln w="9525" cap="flat" cmpd="sng">
            <a:solidFill>
              <a:srgbClr val="0155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5"/>
          <p:cNvSpPr/>
          <p:nvPr/>
        </p:nvSpPr>
        <p:spPr>
          <a:xfrm>
            <a:off x="887850" y="1626330"/>
            <a:ext cx="838200" cy="838200"/>
          </a:xfrm>
          <a:prstGeom prst="ellipse">
            <a:avLst/>
          </a:prstGeom>
          <a:solidFill>
            <a:srgbClr val="FFFFFF"/>
          </a:solidFill>
          <a:ln w="67725" cap="flat" cmpd="sng">
            <a:solidFill>
              <a:srgbClr val="0050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1275" tIns="81275" rIns="81275" bIns="81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45"/>
          </a:p>
        </p:txBody>
      </p:sp>
      <p:sp>
        <p:nvSpPr>
          <p:cNvPr id="33" name="Google Shape;33;p5"/>
          <p:cNvSpPr/>
          <p:nvPr/>
        </p:nvSpPr>
        <p:spPr>
          <a:xfrm>
            <a:off x="2973340" y="1626330"/>
            <a:ext cx="838200" cy="838200"/>
          </a:xfrm>
          <a:prstGeom prst="ellipse">
            <a:avLst/>
          </a:prstGeom>
          <a:solidFill>
            <a:srgbClr val="FFFFFF"/>
          </a:solidFill>
          <a:ln w="67725" cap="flat" cmpd="sng">
            <a:solidFill>
              <a:srgbClr val="0050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1275" tIns="81275" rIns="81275" bIns="81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45"/>
          </a:p>
        </p:txBody>
      </p:sp>
      <p:sp>
        <p:nvSpPr>
          <p:cNvPr id="34" name="Google Shape;34;p5"/>
          <p:cNvSpPr/>
          <p:nvPr/>
        </p:nvSpPr>
        <p:spPr>
          <a:xfrm>
            <a:off x="5070414" y="1626330"/>
            <a:ext cx="838200" cy="838200"/>
          </a:xfrm>
          <a:prstGeom prst="ellipse">
            <a:avLst/>
          </a:prstGeom>
          <a:solidFill>
            <a:srgbClr val="FFFFFF"/>
          </a:solidFill>
          <a:ln w="67725" cap="flat" cmpd="sng">
            <a:solidFill>
              <a:srgbClr val="0050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1275" tIns="81275" rIns="81275" bIns="81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45"/>
          </a:p>
        </p:txBody>
      </p:sp>
      <p:sp>
        <p:nvSpPr>
          <p:cNvPr id="35" name="Google Shape;35;p5"/>
          <p:cNvSpPr/>
          <p:nvPr/>
        </p:nvSpPr>
        <p:spPr>
          <a:xfrm>
            <a:off x="7202812" y="1626330"/>
            <a:ext cx="838200" cy="838200"/>
          </a:xfrm>
          <a:prstGeom prst="ellipse">
            <a:avLst/>
          </a:prstGeom>
          <a:solidFill>
            <a:srgbClr val="FFFFFF"/>
          </a:solidFill>
          <a:ln w="67725" cap="flat" cmpd="sng">
            <a:solidFill>
              <a:srgbClr val="0050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1275" tIns="81275" rIns="81275" bIns="81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45"/>
          </a:p>
        </p:txBody>
      </p:sp>
      <p:sp>
        <p:nvSpPr>
          <p:cNvPr id="36" name="Google Shape;36;p5"/>
          <p:cNvSpPr txBox="1"/>
          <p:nvPr/>
        </p:nvSpPr>
        <p:spPr>
          <a:xfrm>
            <a:off x="887850" y="822150"/>
            <a:ext cx="7128600" cy="8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FFFFFF"/>
              </a:solidFill>
            </a:endParaRPr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357000" y="2725850"/>
            <a:ext cx="1899900" cy="22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2442500" y="2725850"/>
            <a:ext cx="1899900" cy="22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3"/>
          </p:nvPr>
        </p:nvSpPr>
        <p:spPr>
          <a:xfrm>
            <a:off x="4557225" y="2725850"/>
            <a:ext cx="1899900" cy="22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4"/>
          </p:nvPr>
        </p:nvSpPr>
        <p:spPr>
          <a:xfrm>
            <a:off x="6671950" y="2725850"/>
            <a:ext cx="1899900" cy="22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ubTitle" idx="5"/>
          </p:nvPr>
        </p:nvSpPr>
        <p:spPr>
          <a:xfrm>
            <a:off x="1046700" y="1686025"/>
            <a:ext cx="520500" cy="7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3600"/>
              <a:buNone/>
              <a:defRPr sz="3600" b="1">
                <a:solidFill>
                  <a:srgbClr val="00508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ubTitle" idx="6"/>
          </p:nvPr>
        </p:nvSpPr>
        <p:spPr>
          <a:xfrm>
            <a:off x="3137988" y="1686025"/>
            <a:ext cx="520500" cy="7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3600"/>
              <a:buNone/>
              <a:defRPr sz="3600" b="1">
                <a:solidFill>
                  <a:srgbClr val="00508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ubTitle" idx="7"/>
          </p:nvPr>
        </p:nvSpPr>
        <p:spPr>
          <a:xfrm>
            <a:off x="5246913" y="1686025"/>
            <a:ext cx="520500" cy="7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3600"/>
              <a:buNone/>
              <a:defRPr sz="3600" b="1">
                <a:solidFill>
                  <a:srgbClr val="00508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8"/>
          </p:nvPr>
        </p:nvSpPr>
        <p:spPr>
          <a:xfrm>
            <a:off x="7355838" y="1686025"/>
            <a:ext cx="520500" cy="7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3600"/>
              <a:buNone/>
              <a:defRPr sz="3600" b="1">
                <a:solidFill>
                  <a:srgbClr val="00508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Content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/>
          <p:nvPr/>
        </p:nvSpPr>
        <p:spPr>
          <a:xfrm>
            <a:off x="3178" y="4500563"/>
            <a:ext cx="9140700" cy="642900"/>
          </a:xfrm>
          <a:prstGeom prst="rect">
            <a:avLst/>
          </a:prstGeom>
          <a:solidFill>
            <a:srgbClr val="01558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6"/>
          <p:cNvSpPr/>
          <p:nvPr/>
        </p:nvSpPr>
        <p:spPr>
          <a:xfrm rot="10800000">
            <a:off x="0" y="126"/>
            <a:ext cx="9140700" cy="22959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508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 b="1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lvl="5" algn="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lvl="6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lvl="7" algn="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lvl="8" algn="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sldNum" idx="12"/>
          </p:nvPr>
        </p:nvSpPr>
        <p:spPr>
          <a:xfrm>
            <a:off x="6629400" y="4661297"/>
            <a:ext cx="18288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 Page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/>
          <p:nvPr/>
        </p:nvSpPr>
        <p:spPr>
          <a:xfrm>
            <a:off x="3178" y="4500563"/>
            <a:ext cx="9140700" cy="642900"/>
          </a:xfrm>
          <a:prstGeom prst="rect">
            <a:avLst/>
          </a:prstGeom>
          <a:solidFill>
            <a:srgbClr val="01558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7"/>
          <p:cNvSpPr/>
          <p:nvPr/>
        </p:nvSpPr>
        <p:spPr>
          <a:xfrm rot="10800000">
            <a:off x="0" y="126"/>
            <a:ext cx="9140700" cy="22959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508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1"/>
          </p:nvPr>
        </p:nvSpPr>
        <p:spPr>
          <a:xfrm>
            <a:off x="457200" y="1151336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lvl1pPr>
            <a:lvl2pPr marL="914400" lvl="1" indent="-2286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lvl2pPr>
            <a:lvl3pPr marL="1371600" lvl="2" indent="-2286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lvl3pPr>
            <a:lvl4pPr marL="1828800" lvl="3" indent="-2286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lvl4pPr>
            <a:lvl5pPr marL="2286000" lvl="4" indent="-2286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lvl5pPr>
            <a:lvl6pPr marL="2743200" lvl="5" indent="-2286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lvl6pPr>
            <a:lvl7pPr marL="3200400" lvl="6" indent="-2286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lvl7pPr>
            <a:lvl8pPr marL="3657600" lvl="7" indent="-2286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lvl8pPr>
            <a:lvl9pPr marL="4114800" lvl="8" indent="-2286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2"/>
          </p:nvPr>
        </p:nvSpPr>
        <p:spPr>
          <a:xfrm>
            <a:off x="457200" y="1631157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3"/>
          </p:nvPr>
        </p:nvSpPr>
        <p:spPr>
          <a:xfrm>
            <a:off x="4645028" y="1151336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lvl1pPr>
            <a:lvl2pPr marL="914400" lvl="1" indent="-2286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lvl2pPr>
            <a:lvl3pPr marL="1371600" lvl="2" indent="-2286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lvl3pPr>
            <a:lvl4pPr marL="1828800" lvl="3" indent="-2286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lvl4pPr>
            <a:lvl5pPr marL="2286000" lvl="4" indent="-2286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lvl5pPr>
            <a:lvl6pPr marL="2743200" lvl="5" indent="-2286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lvl6pPr>
            <a:lvl7pPr marL="3200400" lvl="6" indent="-2286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lvl7pPr>
            <a:lvl8pPr marL="3657600" lvl="7" indent="-2286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lvl8pPr>
            <a:lvl9pPr marL="4114800" lvl="8" indent="-2286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body" idx="4"/>
          </p:nvPr>
        </p:nvSpPr>
        <p:spPr>
          <a:xfrm>
            <a:off x="4645028" y="1631157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sldNum" idx="12"/>
          </p:nvPr>
        </p:nvSpPr>
        <p:spPr>
          <a:xfrm>
            <a:off x="6629400" y="4661297"/>
            <a:ext cx="18288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 sz="1400">
              <a:solidFill>
                <a:srgbClr val="000000"/>
              </a:solidFill>
            </a:endParaRPr>
          </a:p>
        </p:txBody>
      </p:sp>
      <p:sp>
        <p:nvSpPr>
          <p:cNvPr id="60" name="Google Shape;60;p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 b="1"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lvl="5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lvl="6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lvl="7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lvl="8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Side Bar Text Layout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/>
          <p:nvPr/>
        </p:nvSpPr>
        <p:spPr>
          <a:xfrm>
            <a:off x="3178" y="4500563"/>
            <a:ext cx="9140700" cy="642900"/>
          </a:xfrm>
          <a:prstGeom prst="rect">
            <a:avLst/>
          </a:prstGeom>
          <a:solidFill>
            <a:srgbClr val="01558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8"/>
          <p:cNvSpPr/>
          <p:nvPr/>
        </p:nvSpPr>
        <p:spPr>
          <a:xfrm rot="10800000">
            <a:off x="0" y="126"/>
            <a:ext cx="9140700" cy="22959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508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8"/>
          <p:cNvSpPr txBox="1">
            <a:spLocks noGrp="1"/>
          </p:cNvSpPr>
          <p:nvPr>
            <p:ph type="body" idx="1"/>
          </p:nvPr>
        </p:nvSpPr>
        <p:spPr>
          <a:xfrm>
            <a:off x="3950375" y="1076300"/>
            <a:ext cx="47364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body" idx="2"/>
          </p:nvPr>
        </p:nvSpPr>
        <p:spPr>
          <a:xfrm>
            <a:off x="376978" y="1076326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lvl1pPr>
            <a:lvl2pPr marL="914400" lvl="1" indent="-2286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lvl2pPr>
            <a:lvl3pPr marL="1371600" lvl="2" indent="-2286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lvl3pPr>
            <a:lvl4pPr marL="1828800" lvl="3" indent="-2286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lvl4pPr>
            <a:lvl5pPr marL="2286000" lvl="4" indent="-2286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lvl5pPr>
            <a:lvl6pPr marL="2743200" lvl="5" indent="-2286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lvl6pPr>
            <a:lvl7pPr marL="3200400" lvl="6" indent="-2286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lvl7pPr>
            <a:lvl8pPr marL="3657600" lvl="7" indent="-2286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lvl8pPr>
            <a:lvl9pPr marL="4114800" lvl="8" indent="-2286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sldNum" idx="12"/>
          </p:nvPr>
        </p:nvSpPr>
        <p:spPr>
          <a:xfrm>
            <a:off x="6629400" y="4661297"/>
            <a:ext cx="18288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 sz="1400">
              <a:solidFill>
                <a:srgbClr val="000000"/>
              </a:solidFill>
            </a:endParaRPr>
          </a:p>
        </p:txBody>
      </p:sp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457200" y="456626"/>
            <a:ext cx="8229600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 b="1"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lvl="5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lvl="6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lvl="7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lvl="8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cxnSp>
        <p:nvCxnSpPr>
          <p:cNvPr id="68" name="Google Shape;68;p8"/>
          <p:cNvCxnSpPr/>
          <p:nvPr/>
        </p:nvCxnSpPr>
        <p:spPr>
          <a:xfrm>
            <a:off x="3619500" y="1092875"/>
            <a:ext cx="0" cy="3138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Side Bar Text Layout">
  <p:cSld name="OBJECT_WITH_CAPTION_TEXT_1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/>
          <p:nvPr/>
        </p:nvSpPr>
        <p:spPr>
          <a:xfrm>
            <a:off x="3178" y="4500563"/>
            <a:ext cx="9140700" cy="642900"/>
          </a:xfrm>
          <a:prstGeom prst="rect">
            <a:avLst/>
          </a:prstGeom>
          <a:solidFill>
            <a:srgbClr val="01558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9"/>
          <p:cNvSpPr/>
          <p:nvPr/>
        </p:nvSpPr>
        <p:spPr>
          <a:xfrm rot="10800000">
            <a:off x="0" y="126"/>
            <a:ext cx="9140700" cy="22959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508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9"/>
          <p:cNvSpPr txBox="1">
            <a:spLocks noGrp="1"/>
          </p:cNvSpPr>
          <p:nvPr>
            <p:ph type="body" idx="1"/>
          </p:nvPr>
        </p:nvSpPr>
        <p:spPr>
          <a:xfrm>
            <a:off x="457200" y="1076300"/>
            <a:ext cx="48867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body" idx="2"/>
          </p:nvPr>
        </p:nvSpPr>
        <p:spPr>
          <a:xfrm>
            <a:off x="5945600" y="1076325"/>
            <a:ext cx="2631600" cy="31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lvl1pPr>
            <a:lvl2pPr marL="914400" lvl="1" indent="-22860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lvl2pPr>
            <a:lvl3pPr marL="1371600" lvl="2" indent="-22860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lvl3pPr>
            <a:lvl4pPr marL="1828800" lvl="3" indent="-22860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lvl4pPr>
            <a:lvl5pPr marL="2286000" lvl="4" indent="-22860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lvl5pPr>
            <a:lvl6pPr marL="2743200" lvl="5" indent="-22860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lvl6pPr>
            <a:lvl7pPr marL="3200400" lvl="6" indent="-22860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lvl7pPr>
            <a:lvl8pPr marL="3657600" lvl="7" indent="-22860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lvl8pPr>
            <a:lvl9pPr marL="4114800" lvl="8" indent="-22860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sldNum" idx="12"/>
          </p:nvPr>
        </p:nvSpPr>
        <p:spPr>
          <a:xfrm>
            <a:off x="6629400" y="4661297"/>
            <a:ext cx="18288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 sz="1400">
              <a:solidFill>
                <a:srgbClr val="000000"/>
              </a:solidFill>
            </a:endParaRPr>
          </a:p>
        </p:txBody>
      </p:sp>
      <p:sp>
        <p:nvSpPr>
          <p:cNvPr id="75" name="Google Shape;75;p9"/>
          <p:cNvSpPr txBox="1">
            <a:spLocks noGrp="1"/>
          </p:cNvSpPr>
          <p:nvPr>
            <p:ph type="title"/>
          </p:nvPr>
        </p:nvSpPr>
        <p:spPr>
          <a:xfrm>
            <a:off x="457200" y="456626"/>
            <a:ext cx="8229600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 b="1"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lvl="5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lvl="6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lvl="7" algn="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lvl="8" algn="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cxnSp>
        <p:nvCxnSpPr>
          <p:cNvPr id="76" name="Google Shape;76;p9"/>
          <p:cNvCxnSpPr/>
          <p:nvPr/>
        </p:nvCxnSpPr>
        <p:spPr>
          <a:xfrm>
            <a:off x="5454325" y="1092875"/>
            <a:ext cx="0" cy="3138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0"/>
          <p:cNvSpPr/>
          <p:nvPr/>
        </p:nvSpPr>
        <p:spPr>
          <a:xfrm>
            <a:off x="3178" y="4500563"/>
            <a:ext cx="9140700" cy="642900"/>
          </a:xfrm>
          <a:prstGeom prst="rect">
            <a:avLst/>
          </a:prstGeom>
          <a:solidFill>
            <a:srgbClr val="01558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0"/>
          <p:cNvSpPr/>
          <p:nvPr/>
        </p:nvSpPr>
        <p:spPr>
          <a:xfrm rot="10800000">
            <a:off x="0" y="126"/>
            <a:ext cx="9140700" cy="22959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508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0"/>
          <p:cNvSpPr txBox="1">
            <a:spLocks noGrp="1"/>
          </p:cNvSpPr>
          <p:nvPr>
            <p:ph type="title"/>
          </p:nvPr>
        </p:nvSpPr>
        <p:spPr>
          <a:xfrm>
            <a:off x="1792288" y="3600451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1" name="Google Shape;81;p10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82" name="Google Shape;82;p10"/>
          <p:cNvSpPr txBox="1">
            <a:spLocks noGrp="1"/>
          </p:cNvSpPr>
          <p:nvPr>
            <p:ph type="body" idx="1"/>
          </p:nvPr>
        </p:nvSpPr>
        <p:spPr>
          <a:xfrm>
            <a:off x="1792288" y="4025505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lvl1pPr>
            <a:lvl2pPr marL="914400" lvl="1" indent="-2286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lvl2pPr>
            <a:lvl3pPr marL="1371600" lvl="2" indent="-2286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lvl3pPr>
            <a:lvl4pPr marL="1828800" lvl="3" indent="-2286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lvl4pPr>
            <a:lvl5pPr marL="2286000" lvl="4" indent="-2286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lvl5pPr>
            <a:lvl6pPr marL="2743200" lvl="5" indent="-2286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lvl6pPr>
            <a:lvl7pPr marL="3200400" lvl="6" indent="-2286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lvl7pPr>
            <a:lvl8pPr marL="3657600" lvl="7" indent="-2286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lvl8pPr>
            <a:lvl9pPr marL="4114800" lvl="8" indent="-2286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sldNum" idx="12"/>
          </p:nvPr>
        </p:nvSpPr>
        <p:spPr>
          <a:xfrm>
            <a:off x="6629400" y="4661297"/>
            <a:ext cx="1828800" cy="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304800" y="0"/>
            <a:ext cx="91440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section508.gov/test/sample-vs-comprehensive-testing/#sample-size-calculator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s://www.section508.gov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ection508.gov/manage/policy-framework/resources-and-references/policy-review-template/" TargetMode="External"/><Relationship Id="rId13" Type="http://schemas.openxmlformats.org/officeDocument/2006/relationships/hyperlink" Target="https://www.section508.gov/manage/accessibility-kpi/" TargetMode="External"/><Relationship Id="rId18" Type="http://schemas.openxmlformats.org/officeDocument/2006/relationships/image" Target="../media/image12.png"/><Relationship Id="rId3" Type="http://schemas.openxmlformats.org/officeDocument/2006/relationships/hyperlink" Target="https://www.section508.gov/manage/governance/enterprise-architecture-and-change-control/" TargetMode="External"/><Relationship Id="rId7" Type="http://schemas.openxmlformats.org/officeDocument/2006/relationships/hyperlink" Target="https://www.section508.gov/manage/policy-framework/introduction/" TargetMode="External"/><Relationship Id="rId12" Type="http://schemas.openxmlformats.org/officeDocument/2006/relationships/hyperlink" Target="https://www.section508.gov/manage/program-management/" TargetMode="External"/><Relationship Id="rId17" Type="http://schemas.openxmlformats.org/officeDocument/2006/relationships/hyperlink" Target="https://www.section508.gov/manage/accessibility-faq/" TargetMode="External"/><Relationship Id="rId2" Type="http://schemas.openxmlformats.org/officeDocument/2006/relationships/notesSlide" Target="../notesSlides/notesSlide12.xml"/><Relationship Id="rId16" Type="http://schemas.openxmlformats.org/officeDocument/2006/relationships/hyperlink" Target="https://www.section508.gov/manage/section-508-assessment/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section508.gov/manage/governance/including-section-508-in-fitara/" TargetMode="External"/><Relationship Id="rId11" Type="http://schemas.openxmlformats.org/officeDocument/2006/relationships/hyperlink" Target="https://www.section508.gov/manage/roles/" TargetMode="External"/><Relationship Id="rId5" Type="http://schemas.openxmlformats.org/officeDocument/2006/relationships/hyperlink" Target="https://www.section508.gov/manage/governance/integrating-section-508-into-cpic/" TargetMode="External"/><Relationship Id="rId15" Type="http://schemas.openxmlformats.org/officeDocument/2006/relationships/hyperlink" Target="https://www.section508.gov/manage/agency-508-reporting-requirements/" TargetMode="External"/><Relationship Id="rId10" Type="http://schemas.openxmlformats.org/officeDocument/2006/relationships/hyperlink" Target="https://www.section508.gov/manage/section-508-program/" TargetMode="External"/><Relationship Id="rId4" Type="http://schemas.openxmlformats.org/officeDocument/2006/relationships/hyperlink" Target="https://www.section508.gov/manage/governance/section-508-into-asset-management-and-grc-tools/" TargetMode="External"/><Relationship Id="rId9" Type="http://schemas.openxmlformats.org/officeDocument/2006/relationships/hyperlink" Target="https://www.section508.gov/manage/laws-and-policies/" TargetMode="External"/><Relationship Id="rId14" Type="http://schemas.openxmlformats.org/officeDocument/2006/relationships/hyperlink" Target="https://www.section508.gov/manage/playbooks/technology-accessibility-playbook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ction508.gov/buy/determine-508-standards-exceptions/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section508.gov/sell/acr-vpat-faq/" TargetMode="External"/><Relationship Id="rId5" Type="http://schemas.openxmlformats.org/officeDocument/2006/relationships/hyperlink" Target="https://www.section508.gov/tools/openacr-editor/" TargetMode="External"/><Relationship Id="rId4" Type="http://schemas.openxmlformats.org/officeDocument/2006/relationships/hyperlink" Target="https://www.section508.gov/sell/acr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ection508.gov/create/social-media/" TargetMode="External"/><Relationship Id="rId3" Type="http://schemas.openxmlformats.org/officeDocument/2006/relationships/hyperlink" Target="https://www.section508.gov/create/" TargetMode="External"/><Relationship Id="rId7" Type="http://schemas.openxmlformats.org/officeDocument/2006/relationships/hyperlink" Target="https://www.section508.gov/create/accessible-meetings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section508.gov/create/making-color-usage-accessible/" TargetMode="External"/><Relationship Id="rId5" Type="http://schemas.openxmlformats.org/officeDocument/2006/relationships/hyperlink" Target="https://www.section508.gov/create/alternative-text/" TargetMode="External"/><Relationship Id="rId4" Type="http://schemas.openxmlformats.org/officeDocument/2006/relationships/hyperlink" Target="https://www.section508.gov/create/captions-transcripts/" TargetMode="External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www.section508.gov/develop/sample-personas/" TargetMode="External"/><Relationship Id="rId7" Type="http://schemas.openxmlformats.org/officeDocument/2006/relationships/hyperlink" Target="https://www.section508.gov/develop/raci-matrix-for-ict-accessibility-product-lifecycle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section508.gov/develop/incorporating-accessibility-conformance/" TargetMode="External"/><Relationship Id="rId5" Type="http://schemas.openxmlformats.org/officeDocument/2006/relationships/hyperlink" Target="https://www.section508.gov/develop/recruitment-questionnaire-process/" TargetMode="External"/><Relationship Id="rId4" Type="http://schemas.openxmlformats.org/officeDocument/2006/relationships/hyperlink" Target="https://www.section508.gov/design/digital-content-users-with-cognitive-disabilities/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ection508.gov/test/color-contrast-in-nonweb-documents-images/" TargetMode="External"/><Relationship Id="rId13" Type="http://schemas.openxmlformats.org/officeDocument/2006/relationships/image" Target="../media/image16.png"/><Relationship Id="rId3" Type="http://schemas.openxmlformats.org/officeDocument/2006/relationships/hyperlink" Target="https://www.section508.gov/test/conformance-of-prototypes-and-pilots/" TargetMode="External"/><Relationship Id="rId7" Type="http://schemas.openxmlformats.org/officeDocument/2006/relationships/hyperlink" Target="https://www.section508.gov/create/making-color-usage-accessible/#color-accessibility-checklist" TargetMode="External"/><Relationship Id="rId12" Type="http://schemas.openxmlformats.org/officeDocument/2006/relationships/hyperlink" Target="https://www.section508.gov/tools/tools-for-testing-ict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section508.gov/test/sample-vs-comprehensive-testing/" TargetMode="External"/><Relationship Id="rId11" Type="http://schemas.openxmlformats.org/officeDocument/2006/relationships/hyperlink" Target="https://www.section508.gov/test/websites/" TargetMode="External"/><Relationship Id="rId5" Type="http://schemas.openxmlformats.org/officeDocument/2006/relationships/hyperlink" Target="https://www.section508.gov/test/ict-testing-baseline-portfolio/" TargetMode="External"/><Relationship Id="rId10" Type="http://schemas.openxmlformats.org/officeDocument/2006/relationships/hyperlink" Target="https://www.section508.gov/test/software/" TargetMode="External"/><Relationship Id="rId4" Type="http://schemas.openxmlformats.org/officeDocument/2006/relationships/hyperlink" Target="https://www.section508.gov/test/elements-of-an-accessibility-test-report/" TargetMode="External"/><Relationship Id="rId9" Type="http://schemas.openxmlformats.org/officeDocument/2006/relationships/hyperlink" Target="https://www.section508.gov/test/ict-hardware-overview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federalist-7a132a2e-6307-4cd0-9f82-e30e871d214a.sites.pages.cloud.gov/preview/gsa/section508.gov/post-content-library/manage/policy-framework/introduction/" TargetMode="External"/><Relationship Id="rId13" Type="http://schemas.openxmlformats.org/officeDocument/2006/relationships/hyperlink" Target="https://www.section508.gov/manage/laws-and-policies/section-508-law/" TargetMode="External"/><Relationship Id="rId3" Type="http://schemas.openxmlformats.org/officeDocument/2006/relationships/hyperlink" Target="http://section508.gov" TargetMode="External"/><Relationship Id="rId7" Type="http://schemas.openxmlformats.org/officeDocument/2006/relationships/hyperlink" Target="https://www.section508.gov/test/sample-vs-comprehensive-testing/" TargetMode="External"/><Relationship Id="rId12" Type="http://schemas.openxmlformats.org/officeDocument/2006/relationships/hyperlink" Target="https://www.section508.gov/test/ict-testing-activities-by-lifecycle-phase/" TargetMode="External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section508.gov/manage/playbooks/technology-accessibility-playbook/" TargetMode="External"/><Relationship Id="rId11" Type="http://schemas.openxmlformats.org/officeDocument/2006/relationships/hyperlink" Target="https://www.section508.gov/develop/agile-roles-section-508-task-matrix/" TargetMode="External"/><Relationship Id="rId5" Type="http://schemas.openxmlformats.org/officeDocument/2006/relationships/hyperlink" Target="https://www.section508.gov/content-library/" TargetMode="External"/><Relationship Id="rId15" Type="http://schemas.openxmlformats.org/officeDocument/2006/relationships/hyperlink" Target="mailto:Section.508@gsa.gov" TargetMode="External"/><Relationship Id="rId10" Type="http://schemas.openxmlformats.org/officeDocument/2006/relationships/hyperlink" Target="https://www.section508.gov/develop/sample-personas/" TargetMode="External"/><Relationship Id="rId4" Type="http://schemas.openxmlformats.org/officeDocument/2006/relationships/hyperlink" Target="https://www.section508.gov/whats-new/" TargetMode="External"/><Relationship Id="rId9" Type="http://schemas.openxmlformats.org/officeDocument/2006/relationships/hyperlink" Target="https://www.section508.gov/blog/Accessibility-risk-management-and-model/" TargetMode="External"/><Relationship Id="rId14" Type="http://schemas.openxmlformats.org/officeDocument/2006/relationships/hyperlink" Target="https://www.section508.gov/manage/join-the-508-community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ction508.gov/whats-new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ction508.gov/content-library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ction508.gov/manage/playbooks/technology-accessibility-playbook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www.section508.gov/manage/governance/ict-accessibility-and-risk-management/" TargetMode="External"/><Relationship Id="rId7" Type="http://schemas.openxmlformats.org/officeDocument/2006/relationships/hyperlink" Target="https://www.section508.gov/~assets/files/example-risk-list.xlsx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ection508.gov/~assets/files/example-accessibility-risk-factors.xlsx" TargetMode="External"/><Relationship Id="rId5" Type="http://schemas.openxmlformats.org/officeDocument/2006/relationships/hyperlink" Target="https://www.section508.gov/~assets/files/accessibility-risk-input-template.xlsx" TargetMode="External"/><Relationship Id="rId4" Type="http://schemas.openxmlformats.org/officeDocument/2006/relationships/hyperlink" Target="https://www.section508.gov/manage/governance/ict-accessibility-and-risk-management/#download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 txBox="1">
            <a:spLocks noGrp="1"/>
          </p:cNvSpPr>
          <p:nvPr>
            <p:ph type="title"/>
          </p:nvPr>
        </p:nvSpPr>
        <p:spPr>
          <a:xfrm>
            <a:off x="-10025" y="1724525"/>
            <a:ext cx="9144000" cy="12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4300" dirty="0"/>
              <a:t>Navigating Section508.gov</a:t>
            </a:r>
            <a:endParaRPr sz="43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/>
              <a:t>What’s New, What’s Changed, and How to Use It</a:t>
            </a:r>
            <a:endParaRPr sz="2300" dirty="0"/>
          </a:p>
        </p:txBody>
      </p:sp>
      <p:sp>
        <p:nvSpPr>
          <p:cNvPr id="93" name="Google Shape;93;p12"/>
          <p:cNvSpPr txBox="1">
            <a:spLocks noGrp="1"/>
          </p:cNvSpPr>
          <p:nvPr>
            <p:ph type="subTitle" idx="1"/>
          </p:nvPr>
        </p:nvSpPr>
        <p:spPr>
          <a:xfrm>
            <a:off x="0" y="4160925"/>
            <a:ext cx="9144000" cy="80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presented by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Michael Horton | Government-wide IT Accessibility Program | June 9, 2026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1"/>
          <p:cNvSpPr txBox="1">
            <a:spLocks noGrp="1"/>
          </p:cNvSpPr>
          <p:nvPr>
            <p:ph type="title"/>
          </p:nvPr>
        </p:nvSpPr>
        <p:spPr>
          <a:xfrm>
            <a:off x="457200" y="210312"/>
            <a:ext cx="8229600" cy="8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Sample vs Comprehensive Testing</a:t>
            </a:r>
            <a:endParaRPr/>
          </a:p>
        </p:txBody>
      </p:sp>
      <p:pic>
        <p:nvPicPr>
          <p:cNvPr id="176" name="Google Shape;176;p21" descr="View of the Sample size calculator and the four factors by which calculations can be adjusted. 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050" y="1145875"/>
            <a:ext cx="2495500" cy="2973600"/>
          </a:xfrm>
          <a:prstGeom prst="rect">
            <a:avLst/>
          </a:prstGeom>
          <a:noFill/>
          <a:ln>
            <a:noFill/>
          </a:ln>
          <a:effectLst>
            <a:outerShdw blurRad="57150" dist="85725" dir="342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74" name="Google Shape;174;p21"/>
          <p:cNvSpPr txBox="1">
            <a:spLocks noGrp="1"/>
          </p:cNvSpPr>
          <p:nvPr>
            <p:ph type="body" idx="2"/>
          </p:nvPr>
        </p:nvSpPr>
        <p:spPr>
          <a:xfrm>
            <a:off x="3963275" y="1076325"/>
            <a:ext cx="4643400" cy="3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Sample Size Calculator</a:t>
            </a:r>
            <a:r>
              <a:rPr lang="en-US"/>
              <a:t> can help you learn how to choose between sample-based and comprehensive accessibility testing to efficiently meet Section 508 requirements while balancing accuracy, risk, and resources.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Users can adjust calculations by: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Confidence level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Margin of error (%)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Population size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Sample size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2"/>
          <p:cNvSpPr txBox="1">
            <a:spLocks noGrp="1"/>
          </p:cNvSpPr>
          <p:nvPr>
            <p:ph type="title"/>
          </p:nvPr>
        </p:nvSpPr>
        <p:spPr>
          <a:xfrm>
            <a:off x="912400" y="822150"/>
            <a:ext cx="7128600" cy="84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Channels Highlights &amp; Demo</a:t>
            </a:r>
            <a:endParaRPr dirty="0"/>
          </a:p>
        </p:txBody>
      </p:sp>
      <p:sp>
        <p:nvSpPr>
          <p:cNvPr id="183" name="Google Shape;183;p22"/>
          <p:cNvSpPr txBox="1">
            <a:spLocks noGrp="1"/>
          </p:cNvSpPr>
          <p:nvPr>
            <p:ph type="body" idx="1"/>
          </p:nvPr>
        </p:nvSpPr>
        <p:spPr>
          <a:xfrm>
            <a:off x="912400" y="1734550"/>
            <a:ext cx="7098600" cy="7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The following slides reflect the live demonstration, showcasing the key features and guidance as they were presented in real time.</a:t>
            </a:r>
            <a:endParaRPr sz="1800"/>
          </a:p>
        </p:txBody>
      </p:sp>
      <p:pic>
        <p:nvPicPr>
          <p:cNvPr id="184" name="Google Shape;184;p22" descr="Section508.gov Home; GSA Starmark Flag logo with text: Section508.gov Buy. Build. Be Accessible.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35225" y="2925363"/>
            <a:ext cx="4386100" cy="863075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85" name="Google Shape;185;p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72325" y="3561950"/>
            <a:ext cx="1052800" cy="105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3"/>
          <p:cNvSpPr txBox="1">
            <a:spLocks noGrp="1"/>
          </p:cNvSpPr>
          <p:nvPr>
            <p:ph type="title"/>
          </p:nvPr>
        </p:nvSpPr>
        <p:spPr>
          <a:xfrm>
            <a:off x="457200" y="210312"/>
            <a:ext cx="8229600" cy="5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Policy &amp; Management</a:t>
            </a:r>
            <a:endParaRPr/>
          </a:p>
        </p:txBody>
      </p:sp>
      <p:sp>
        <p:nvSpPr>
          <p:cNvPr id="191" name="Google Shape;191;p23"/>
          <p:cNvSpPr txBox="1">
            <a:spLocks noGrp="1"/>
          </p:cNvSpPr>
          <p:nvPr>
            <p:ph type="body" idx="1"/>
          </p:nvPr>
        </p:nvSpPr>
        <p:spPr>
          <a:xfrm>
            <a:off x="457200" y="1076300"/>
            <a:ext cx="4999500" cy="34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b="1"/>
              <a:t>Governance:</a:t>
            </a:r>
            <a:r>
              <a:rPr lang="en-US"/>
              <a:t> Agency-wide responsibility integration. See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EA</a:t>
            </a:r>
            <a:r>
              <a:rPr lang="en-US"/>
              <a:t>,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GRC</a:t>
            </a:r>
            <a:r>
              <a:rPr lang="en-US"/>
              <a:t>, </a:t>
            </a:r>
            <a:r>
              <a:rPr lang="en-US" u="sng">
                <a:solidFill>
                  <a:schemeClr val="hlink"/>
                </a:solidFill>
                <a:hlinkClick r:id="rId5"/>
              </a:rPr>
              <a:t>CPIC</a:t>
            </a:r>
            <a:r>
              <a:rPr lang="en-US"/>
              <a:t>, and </a:t>
            </a:r>
            <a:r>
              <a:rPr lang="en-US" u="sng">
                <a:solidFill>
                  <a:schemeClr val="hlink"/>
                </a:solidFill>
                <a:hlinkClick r:id="rId6"/>
              </a:rPr>
              <a:t>FITARA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b="1"/>
              <a:t>Policy Framework:</a:t>
            </a:r>
            <a:r>
              <a:rPr lang="en-US"/>
              <a:t> </a:t>
            </a:r>
            <a:r>
              <a:rPr lang="en-US" u="sng">
                <a:solidFill>
                  <a:schemeClr val="hlink"/>
                </a:solidFill>
                <a:hlinkClick r:id="rId7"/>
              </a:rPr>
              <a:t>Integrate Section 508 </a:t>
            </a:r>
            <a:r>
              <a:rPr lang="en-US" u="sng">
                <a:solidFill>
                  <a:schemeClr val="hlink"/>
                </a:solidFill>
                <a:hlinkClick r:id="rId7"/>
              </a:rPr>
              <a:t>into the policy review process</a:t>
            </a:r>
            <a:r>
              <a:rPr lang="en-US"/>
              <a:t>—includes </a:t>
            </a:r>
            <a:r>
              <a:rPr lang="en-US" u="sng">
                <a:solidFill>
                  <a:schemeClr val="hlink"/>
                </a:solidFill>
                <a:hlinkClick r:id="rId8"/>
              </a:rPr>
              <a:t>auditing tools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b="1"/>
              <a:t>Law &amp; Policy:</a:t>
            </a:r>
            <a:r>
              <a:rPr lang="en-US"/>
              <a:t> </a:t>
            </a:r>
            <a:r>
              <a:rPr lang="en-US" u="sng">
                <a:solidFill>
                  <a:schemeClr val="hlink"/>
                </a:solidFill>
                <a:hlinkClick r:id="rId9"/>
              </a:rPr>
              <a:t>Section 508 and other regulation</a:t>
            </a:r>
            <a:r>
              <a:rPr lang="en-US"/>
              <a:t> that supports the creation/maintenance of accessible ICT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b="1"/>
              <a:t>Management:</a:t>
            </a:r>
            <a:r>
              <a:rPr lang="en-US"/>
              <a:t> For </a:t>
            </a:r>
            <a:r>
              <a:rPr lang="en-US" u="sng">
                <a:solidFill>
                  <a:schemeClr val="hlink"/>
                </a:solidFill>
                <a:hlinkClick r:id="rId10"/>
              </a:rPr>
              <a:t>508 PM</a:t>
            </a:r>
            <a:r>
              <a:rPr lang="en-US"/>
              <a:t> and others responsible for integrating accessibility into the mission steady state. See: </a:t>
            </a:r>
            <a:r>
              <a:rPr lang="en-US" u="sng">
                <a:solidFill>
                  <a:schemeClr val="hlink"/>
                </a:solidFill>
                <a:hlinkClick r:id="rId11"/>
              </a:rPr>
              <a:t>Roles &amp; Responsibilities</a:t>
            </a:r>
            <a:r>
              <a:rPr lang="en-US"/>
              <a:t>, </a:t>
            </a:r>
            <a:r>
              <a:rPr lang="en-US" u="sng">
                <a:solidFill>
                  <a:schemeClr val="hlink"/>
                </a:solidFill>
                <a:hlinkClick r:id="rId12"/>
              </a:rPr>
              <a:t>PdM &amp; PjMs</a:t>
            </a:r>
            <a:r>
              <a:rPr lang="en-US"/>
              <a:t>, and </a:t>
            </a:r>
            <a:r>
              <a:rPr lang="en-US" u="sng">
                <a:solidFill>
                  <a:schemeClr val="hlink"/>
                </a:solidFill>
                <a:hlinkClick r:id="rId13"/>
              </a:rPr>
              <a:t>KPIs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b="1"/>
              <a:t>Playbooks:</a:t>
            </a:r>
            <a:r>
              <a:rPr lang="en-US"/>
              <a:t> </a:t>
            </a:r>
            <a:r>
              <a:rPr lang="en-US" u="sng">
                <a:solidFill>
                  <a:schemeClr val="hlink"/>
                </a:solidFill>
                <a:hlinkClick r:id="rId14"/>
              </a:rPr>
              <a:t>Technology Accessibility Playbook</a:t>
            </a:r>
            <a:r>
              <a:rPr lang="en-US"/>
              <a:t> organizes Section508.gov into 12 “plays” to help PMs establish and mature their agency-wide programs.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b="1"/>
              <a:t>Reporting Requirements:</a:t>
            </a:r>
            <a:r>
              <a:rPr lang="en-US"/>
              <a:t> </a:t>
            </a:r>
            <a:r>
              <a:rPr lang="en-US" u="sng">
                <a:solidFill>
                  <a:schemeClr val="hlink"/>
                </a:solidFill>
                <a:hlinkClick r:id="rId15"/>
              </a:rPr>
              <a:t>Regulations on reporting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b="1"/>
              <a:t>Annual Section 508 Assessment</a:t>
            </a:r>
            <a:r>
              <a:rPr lang="en-US"/>
              <a:t> </a:t>
            </a:r>
            <a:r>
              <a:rPr lang="en-US" u="sng">
                <a:solidFill>
                  <a:schemeClr val="hlink"/>
                </a:solidFill>
                <a:hlinkClick r:id="rId16"/>
              </a:rPr>
              <a:t>report to Congress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b="1"/>
              <a:t>IT Accessibility FAQs:</a:t>
            </a:r>
            <a:r>
              <a:rPr lang="en-US"/>
              <a:t> </a:t>
            </a:r>
            <a:r>
              <a:rPr lang="en-US" u="sng">
                <a:solidFill>
                  <a:schemeClr val="hlink"/>
                </a:solidFill>
                <a:hlinkClick r:id="rId17"/>
              </a:rPr>
              <a:t>Basic </a:t>
            </a:r>
            <a:r>
              <a:rPr lang="en-US" u="sng">
                <a:solidFill>
                  <a:schemeClr val="hlink"/>
                </a:solidFill>
                <a:hlinkClick r:id="rId17"/>
              </a:rPr>
              <a:t>questions</a:t>
            </a:r>
            <a:r>
              <a:rPr lang="en-US" u="sng">
                <a:solidFill>
                  <a:schemeClr val="hlink"/>
                </a:solidFill>
                <a:hlinkClick r:id="rId17"/>
              </a:rPr>
              <a:t>, answered</a:t>
            </a:r>
            <a:endParaRPr/>
          </a:p>
        </p:txBody>
      </p:sp>
      <p:pic>
        <p:nvPicPr>
          <p:cNvPr id="193" name="Google Shape;193;p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18">
            <a:alphaModFix/>
          </a:blip>
          <a:srcRect l="35422" t="11753" r="35196" b="11630"/>
          <a:stretch/>
        </p:blipFill>
        <p:spPr>
          <a:xfrm>
            <a:off x="6122075" y="1158050"/>
            <a:ext cx="2354375" cy="282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4"/>
          <p:cNvSpPr txBox="1">
            <a:spLocks noGrp="1"/>
          </p:cNvSpPr>
          <p:nvPr>
            <p:ph type="title"/>
          </p:nvPr>
        </p:nvSpPr>
        <p:spPr>
          <a:xfrm>
            <a:off x="457200" y="210312"/>
            <a:ext cx="8229600" cy="5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Acquisition</a:t>
            </a:r>
            <a:endParaRPr/>
          </a:p>
        </p:txBody>
      </p:sp>
      <p:sp>
        <p:nvSpPr>
          <p:cNvPr id="199" name="Google Shape;199;p24"/>
          <p:cNvSpPr txBox="1">
            <a:spLocks noGrp="1"/>
          </p:cNvSpPr>
          <p:nvPr>
            <p:ph type="body" idx="1"/>
          </p:nvPr>
        </p:nvSpPr>
        <p:spPr>
          <a:xfrm>
            <a:off x="457200" y="1076300"/>
            <a:ext cx="4999500" cy="34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b="1"/>
              <a:t>Buy</a:t>
            </a:r>
            <a:r>
              <a:rPr lang="en-US"/>
              <a:t>: For Federal employees buying ICT products and services on behalf of their agencies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b="1"/>
              <a:t>ART:</a:t>
            </a:r>
            <a:r>
              <a:rPr lang="en-US"/>
              <a:t> Generate standardized contract language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b="1"/>
              <a:t>Exceptions:</a:t>
            </a:r>
            <a:r>
              <a:rPr lang="en-US"/>
              <a:t> Understand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exceptions to §508 conformance</a:t>
            </a:r>
            <a:r>
              <a:rPr lang="en-US"/>
              <a:t> and how to adjudicate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b="1"/>
              <a:t>SRT:</a:t>
            </a:r>
            <a:r>
              <a:rPr lang="en-US"/>
              <a:t> Automated evaluation of ICT solicitations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b="1"/>
              <a:t>ACRs:</a:t>
            </a:r>
            <a:r>
              <a:rPr lang="en-US"/>
              <a:t> Understanding vendor claims</a:t>
            </a:r>
            <a:endParaRPr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-US" b="1"/>
              <a:t>Sell</a:t>
            </a:r>
            <a:r>
              <a:rPr lang="en-US"/>
              <a:t>: For Vendors looking to sell their ICT products and services to the federal government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b="1"/>
              <a:t>ACRs:</a:t>
            </a:r>
            <a:r>
              <a:rPr lang="en-US"/>
              <a:t>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Resources for writing your product claim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b="1"/>
              <a:t>ACR Editor:</a:t>
            </a:r>
            <a:r>
              <a:rPr lang="en-US"/>
              <a:t> </a:t>
            </a:r>
            <a:r>
              <a:rPr lang="en-US" u="sng">
                <a:solidFill>
                  <a:schemeClr val="hlink"/>
                </a:solidFill>
                <a:hlinkClick r:id="rId5"/>
              </a:rPr>
              <a:t>Create machine readable ACRs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b="1"/>
              <a:t>ACR FAQ:</a:t>
            </a:r>
            <a:r>
              <a:rPr lang="en-US"/>
              <a:t> </a:t>
            </a:r>
            <a:r>
              <a:rPr lang="en-US" u="sng">
                <a:solidFill>
                  <a:schemeClr val="hlink"/>
                </a:solidFill>
                <a:hlinkClick r:id="rId6"/>
              </a:rPr>
              <a:t>Common </a:t>
            </a:r>
            <a:r>
              <a:rPr lang="en-US" u="sng">
                <a:solidFill>
                  <a:schemeClr val="hlink"/>
                </a:solidFill>
                <a:hlinkClick r:id="rId6"/>
              </a:rPr>
              <a:t>questions</a:t>
            </a:r>
            <a:r>
              <a:rPr lang="en-US" u="sng">
                <a:solidFill>
                  <a:schemeClr val="hlink"/>
                </a:solidFill>
                <a:hlinkClick r:id="rId6"/>
              </a:rPr>
              <a:t>, answered</a:t>
            </a:r>
            <a:endParaRPr/>
          </a:p>
        </p:txBody>
      </p:sp>
      <p:pic>
        <p:nvPicPr>
          <p:cNvPr id="201" name="Google Shape;201;p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37499" r="37502"/>
          <a:stretch/>
        </p:blipFill>
        <p:spPr>
          <a:xfrm>
            <a:off x="6118425" y="1147538"/>
            <a:ext cx="2285950" cy="296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5"/>
          <p:cNvSpPr txBox="1">
            <a:spLocks noGrp="1"/>
          </p:cNvSpPr>
          <p:nvPr>
            <p:ph type="title"/>
          </p:nvPr>
        </p:nvSpPr>
        <p:spPr>
          <a:xfrm>
            <a:off x="457200" y="210312"/>
            <a:ext cx="8229600" cy="5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Content Creation</a:t>
            </a:r>
            <a:endParaRPr/>
          </a:p>
        </p:txBody>
      </p:sp>
      <p:sp>
        <p:nvSpPr>
          <p:cNvPr id="207" name="Google Shape;207;p25"/>
          <p:cNvSpPr txBox="1">
            <a:spLocks noGrp="1"/>
          </p:cNvSpPr>
          <p:nvPr>
            <p:ph type="body" idx="1"/>
          </p:nvPr>
        </p:nvSpPr>
        <p:spPr>
          <a:xfrm>
            <a:off x="457200" y="1076300"/>
            <a:ext cx="4999500" cy="3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Learn how to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create electronic documents and other content</a:t>
            </a:r>
            <a:r>
              <a:rPr lang="en-US"/>
              <a:t>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b="1"/>
              <a:t>Documents:</a:t>
            </a:r>
            <a:r>
              <a:rPr lang="en-US"/>
              <a:t> Learn basics of structure and formatting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b="1"/>
              <a:t>PDFs:</a:t>
            </a:r>
            <a:r>
              <a:rPr lang="en-US"/>
              <a:t> Learn how to tag and format for readability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b="1"/>
              <a:t>Presentations:</a:t>
            </a:r>
            <a:r>
              <a:rPr lang="en-US"/>
              <a:t> Ensure access to logical information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b="1"/>
              <a:t>Spreadsheets:</a:t>
            </a:r>
            <a:r>
              <a:rPr lang="en-US"/>
              <a:t> Ensure table data can be accessed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b="1"/>
              <a:t>Audio &amp; Video:</a:t>
            </a:r>
            <a:r>
              <a:rPr lang="en-US"/>
              <a:t>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Captions,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transcripts,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text alternative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Learn how to create content common to the authoring tools used across government: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 b="1">
                <a:solidFill>
                  <a:schemeClr val="dk1"/>
                </a:solidFill>
              </a:rPr>
              <a:t>Alt Text:</a:t>
            </a:r>
            <a:r>
              <a:rPr lang="en-US">
                <a:solidFill>
                  <a:schemeClr val="dk1"/>
                </a:solidFill>
              </a:rPr>
              <a:t> </a:t>
            </a:r>
            <a:r>
              <a:rPr lang="en-US" u="sng">
                <a:solidFill>
                  <a:schemeClr val="hlink"/>
                </a:solidFill>
                <a:hlinkClick r:id="rId5"/>
              </a:rPr>
              <a:t>Create meaningful descriptions of images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 b="1">
                <a:solidFill>
                  <a:schemeClr val="dk1"/>
                </a:solidFill>
              </a:rPr>
              <a:t>Color:</a:t>
            </a:r>
            <a:r>
              <a:rPr lang="en-US">
                <a:solidFill>
                  <a:schemeClr val="dk1"/>
                </a:solidFill>
              </a:rPr>
              <a:t> Ensure </a:t>
            </a:r>
            <a:r>
              <a:rPr lang="en-US" u="sng">
                <a:solidFill>
                  <a:schemeClr val="hlink"/>
                </a:solidFill>
                <a:hlinkClick r:id="rId6"/>
              </a:rPr>
              <a:t>contrast and use of color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 b="1">
                <a:solidFill>
                  <a:schemeClr val="dk1"/>
                </a:solidFill>
              </a:rPr>
              <a:t>Meetings:</a:t>
            </a:r>
            <a:r>
              <a:rPr lang="en-US">
                <a:solidFill>
                  <a:schemeClr val="dk1"/>
                </a:solidFill>
              </a:rPr>
              <a:t> </a:t>
            </a:r>
            <a:r>
              <a:rPr lang="en-US" u="sng">
                <a:solidFill>
                  <a:schemeClr val="hlink"/>
                </a:solidFill>
                <a:hlinkClick r:id="rId7"/>
              </a:rPr>
              <a:t>Plan to host/participate</a:t>
            </a:r>
            <a:r>
              <a:rPr lang="en-US">
                <a:solidFill>
                  <a:schemeClr val="dk1"/>
                </a:solidFill>
              </a:rPr>
              <a:t> in a virtual meeting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 b="1">
                <a:solidFill>
                  <a:schemeClr val="dk1"/>
                </a:solidFill>
              </a:rPr>
              <a:t>Social Media:</a:t>
            </a:r>
            <a:r>
              <a:rPr lang="en-US">
                <a:solidFill>
                  <a:schemeClr val="dk1"/>
                </a:solidFill>
              </a:rPr>
              <a:t> </a:t>
            </a:r>
            <a:r>
              <a:rPr lang="en-US" u="sng">
                <a:solidFill>
                  <a:schemeClr val="hlink"/>
                </a:solidFill>
                <a:hlinkClick r:id="rId8"/>
              </a:rPr>
              <a:t>Learn how to write, style, and promote</a:t>
            </a:r>
            <a:endParaRPr/>
          </a:p>
        </p:txBody>
      </p:sp>
      <p:pic>
        <p:nvPicPr>
          <p:cNvPr id="209" name="Google Shape;209;p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35645" t="12619" r="35645" b="12626"/>
          <a:stretch/>
        </p:blipFill>
        <p:spPr>
          <a:xfrm>
            <a:off x="6222998" y="1505213"/>
            <a:ext cx="2123451" cy="254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6"/>
          <p:cNvSpPr txBox="1">
            <a:spLocks noGrp="1"/>
          </p:cNvSpPr>
          <p:nvPr>
            <p:ph type="title"/>
          </p:nvPr>
        </p:nvSpPr>
        <p:spPr>
          <a:xfrm>
            <a:off x="457200" y="210312"/>
            <a:ext cx="8229600" cy="5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Design &amp; Develop</a:t>
            </a:r>
            <a:endParaRPr/>
          </a:p>
        </p:txBody>
      </p:sp>
      <p:sp>
        <p:nvSpPr>
          <p:cNvPr id="215" name="Google Shape;215;p26"/>
          <p:cNvSpPr txBox="1">
            <a:spLocks noGrp="1"/>
          </p:cNvSpPr>
          <p:nvPr>
            <p:ph type="body" idx="1"/>
          </p:nvPr>
        </p:nvSpPr>
        <p:spPr>
          <a:xfrm>
            <a:off x="457200" y="1076300"/>
            <a:ext cx="4999500" cy="3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channel differs from Content Creation as it provide guidance on broad design and development, to include websites, software and hardware and development process.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 b="1"/>
              <a:t>Design:</a:t>
            </a:r>
            <a:r>
              <a:rPr lang="en-US"/>
              <a:t> Create experiences that include everyone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US" u="sng">
                <a:solidFill>
                  <a:schemeClr val="hlink"/>
                </a:solidFill>
                <a:hlinkClick r:id="rId3"/>
              </a:rPr>
              <a:t>Sample Personas for Users With Disabilities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US" u="sng">
                <a:solidFill>
                  <a:schemeClr val="hlink"/>
                </a:solidFill>
                <a:hlinkClick r:id="rId4"/>
              </a:rPr>
              <a:t>Designing Digital Content For Users With Cognitive Disabilities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 b="1"/>
              <a:t>Develop:</a:t>
            </a:r>
            <a:r>
              <a:rPr lang="en-US"/>
              <a:t> Engineer experiences that include everyone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US" u="sng">
                <a:solidFill>
                  <a:schemeClr val="hlink"/>
                </a:solidFill>
                <a:hlinkClick r:id="rId5"/>
              </a:rPr>
              <a:t>Developing a User Research Recruitment Questionnaire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US" u="sng">
                <a:solidFill>
                  <a:schemeClr val="hlink"/>
                </a:solidFill>
                <a:hlinkClick r:id="rId6"/>
              </a:rPr>
              <a:t>Incorporating Accessibility Conformance Validation within Development Processes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 b="1"/>
              <a:t>Lifecycle:</a:t>
            </a:r>
            <a:r>
              <a:rPr lang="en-US"/>
              <a:t> Integrate Section 508 into existing workflow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US" u="sng">
                <a:solidFill>
                  <a:schemeClr val="hlink"/>
                </a:solidFill>
                <a:hlinkClick r:id="rId7"/>
              </a:rPr>
              <a:t>RACI Matrix for ICT Accessibility Integration</a:t>
            </a:r>
            <a:endParaRPr/>
          </a:p>
        </p:txBody>
      </p:sp>
      <p:pic>
        <p:nvPicPr>
          <p:cNvPr id="217" name="Google Shape;217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76200" y="1749099"/>
            <a:ext cx="2058525" cy="205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7"/>
          <p:cNvSpPr txBox="1">
            <a:spLocks noGrp="1"/>
          </p:cNvSpPr>
          <p:nvPr>
            <p:ph type="title"/>
          </p:nvPr>
        </p:nvSpPr>
        <p:spPr>
          <a:xfrm>
            <a:off x="457200" y="210312"/>
            <a:ext cx="8229600" cy="5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Testing</a:t>
            </a:r>
            <a:endParaRPr/>
          </a:p>
        </p:txBody>
      </p:sp>
      <p:sp>
        <p:nvSpPr>
          <p:cNvPr id="223" name="Google Shape;223;p27"/>
          <p:cNvSpPr txBox="1">
            <a:spLocks noGrp="1"/>
          </p:cNvSpPr>
          <p:nvPr>
            <p:ph type="body" idx="1"/>
          </p:nvPr>
        </p:nvSpPr>
        <p:spPr>
          <a:xfrm>
            <a:off x="457200" y="1076300"/>
            <a:ext cx="4999500" cy="3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 b="1"/>
              <a:t>Testing Lifecycle:</a:t>
            </a:r>
            <a:endParaRPr b="1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US" u="sng">
                <a:solidFill>
                  <a:schemeClr val="hlink"/>
                </a:solidFill>
                <a:hlinkClick r:id="rId3"/>
              </a:rPr>
              <a:t>Conformance of ICT Prototypes and Pilots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US" u="sng">
                <a:solidFill>
                  <a:schemeClr val="hlink"/>
                </a:solidFill>
                <a:hlinkClick r:id="rId4"/>
              </a:rPr>
              <a:t>Elements of an Accessibility Test Report</a:t>
            </a:r>
            <a:r>
              <a:rPr lang="en-US"/>
              <a:t>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 b="1"/>
              <a:t>Testing Methods:</a:t>
            </a:r>
            <a:r>
              <a:rPr lang="en-US"/>
              <a:t>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US" u="sng">
                <a:solidFill>
                  <a:schemeClr val="hlink"/>
                </a:solidFill>
                <a:hlinkClick r:id="rId5"/>
              </a:rPr>
              <a:t>ICT Testing Baseline Portfolio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US" u="sng">
                <a:solidFill>
                  <a:schemeClr val="hlink"/>
                </a:solidFill>
                <a:hlinkClick r:id="rId6"/>
              </a:rPr>
              <a:t>Sample vs Comprehensive Testing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 b="1"/>
              <a:t>Testing Checklists:</a:t>
            </a:r>
            <a:r>
              <a:rPr lang="en-US"/>
              <a:t>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US" u="sng">
                <a:solidFill>
                  <a:schemeClr val="hlink"/>
                </a:solidFill>
                <a:hlinkClick r:id="rId7"/>
              </a:rPr>
              <a:t>Color Accessibility Checklist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 b="1"/>
              <a:t>Electronic Documents:</a:t>
            </a:r>
            <a:r>
              <a:rPr lang="en-US"/>
              <a:t>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US" u="sng">
                <a:solidFill>
                  <a:schemeClr val="hlink"/>
                </a:solidFill>
                <a:hlinkClick r:id="rId8"/>
              </a:rPr>
              <a:t>Testing Color Contrast in Non-Web Documents and Images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 u="sng">
                <a:solidFill>
                  <a:schemeClr val="hlink"/>
                </a:solidFill>
                <a:hlinkClick r:id="rId9"/>
              </a:rPr>
              <a:t>ICT Hardware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 u="sng">
                <a:solidFill>
                  <a:schemeClr val="hlink"/>
                </a:solidFill>
                <a:hlinkClick r:id="rId10"/>
              </a:rPr>
              <a:t>Software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 u="sng">
                <a:solidFill>
                  <a:schemeClr val="hlink"/>
                </a:solidFill>
                <a:hlinkClick r:id="rId11"/>
              </a:rPr>
              <a:t>Websites</a:t>
            </a:r>
            <a:r>
              <a:rPr lang="en-US"/>
              <a:t>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 u="sng">
                <a:solidFill>
                  <a:schemeClr val="hlink"/>
                </a:solidFill>
                <a:hlinkClick r:id="rId12"/>
              </a:rPr>
              <a:t>Tools for Testing ICT</a:t>
            </a:r>
            <a:r>
              <a:rPr lang="en-US"/>
              <a:t> </a:t>
            </a:r>
            <a:endParaRPr/>
          </a:p>
        </p:txBody>
      </p:sp>
      <p:pic>
        <p:nvPicPr>
          <p:cNvPr id="225" name="Google Shape;225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 l="32276" r="32276"/>
          <a:stretch/>
        </p:blipFill>
        <p:spPr>
          <a:xfrm>
            <a:off x="6066547" y="1076325"/>
            <a:ext cx="2389701" cy="310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8"/>
          <p:cNvSpPr txBox="1">
            <a:spLocks noGrp="1"/>
          </p:cNvSpPr>
          <p:nvPr>
            <p:ph type="title"/>
          </p:nvPr>
        </p:nvSpPr>
        <p:spPr>
          <a:xfrm>
            <a:off x="457200" y="210312"/>
            <a:ext cx="8229600" cy="5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Training, Tools &amp; Events</a:t>
            </a:r>
            <a:endParaRPr/>
          </a:p>
        </p:txBody>
      </p:sp>
      <p:sp>
        <p:nvSpPr>
          <p:cNvPr id="231" name="Google Shape;231;p28"/>
          <p:cNvSpPr txBox="1">
            <a:spLocks noGrp="1"/>
          </p:cNvSpPr>
          <p:nvPr>
            <p:ph type="body" idx="1"/>
          </p:nvPr>
        </p:nvSpPr>
        <p:spPr>
          <a:xfrm>
            <a:off x="457200" y="1076300"/>
            <a:ext cx="4999500" cy="3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 b="1"/>
              <a:t>Online Training Courses:</a:t>
            </a:r>
            <a:r>
              <a:rPr lang="en-US"/>
              <a:t>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US"/>
              <a:t>Six, self-paced, certificate—3 new ones coming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US"/>
              <a:t>Available to government agencies via MOU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 b="1"/>
              <a:t>Training Video Library:</a:t>
            </a:r>
            <a:r>
              <a:rPr lang="en-US"/>
              <a:t> 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US"/>
              <a:t>11 series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US"/>
              <a:t>Over 70 how-to micro-learning videos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 b="1"/>
              <a:t>Events</a:t>
            </a:r>
            <a:endParaRPr b="1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US"/>
              <a:t>IAAF—GSA, USAB, and co-hosting agencies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US"/>
              <a:t>IT Accessibility Community Meetings—GSA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US"/>
              <a:t>Section 508 Webinars—USAB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 b="1"/>
              <a:t>Content Library</a:t>
            </a:r>
            <a:r>
              <a:rPr lang="en-US"/>
              <a:t> 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 b="1">
                <a:solidFill>
                  <a:schemeClr val="dk1"/>
                </a:solidFill>
              </a:rPr>
              <a:t>DHS Trusted Tester</a:t>
            </a:r>
            <a:endParaRPr b="1"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US">
                <a:solidFill>
                  <a:schemeClr val="dk1"/>
                </a:solidFill>
              </a:rPr>
              <a:t>No-cost training to learn how to test web ICT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 b="1"/>
              <a:t>Section 508 Tools</a:t>
            </a:r>
            <a:r>
              <a:rPr lang="en-US"/>
              <a:t> (Next slide)</a:t>
            </a:r>
            <a:endParaRPr/>
          </a:p>
        </p:txBody>
      </p:sp>
      <p:pic>
        <p:nvPicPr>
          <p:cNvPr id="233" name="Google Shape;233;p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7288" y="1472075"/>
            <a:ext cx="2199350" cy="219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9"/>
          <p:cNvSpPr txBox="1">
            <a:spLocks noGrp="1"/>
          </p:cNvSpPr>
          <p:nvPr>
            <p:ph type="title"/>
          </p:nvPr>
        </p:nvSpPr>
        <p:spPr>
          <a:xfrm>
            <a:off x="457200" y="210312"/>
            <a:ext cx="8229600" cy="8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Section 508 Tools &amp; Tools for Testing ICT</a:t>
            </a:r>
            <a:endParaRPr/>
          </a:p>
        </p:txBody>
      </p:sp>
      <p:sp>
        <p:nvSpPr>
          <p:cNvPr id="240" name="Google Shape;240;p29"/>
          <p:cNvSpPr txBox="1">
            <a:spLocks noGrp="1"/>
          </p:cNvSpPr>
          <p:nvPr>
            <p:ph type="body" idx="2"/>
          </p:nvPr>
        </p:nvSpPr>
        <p:spPr>
          <a:xfrm>
            <a:off x="376975" y="1076325"/>
            <a:ext cx="3008400" cy="3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Section 508 Tools: </a:t>
            </a:r>
            <a:endParaRPr b="1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ART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SRT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ACR Editor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Content Library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Tools for Testing ICT:</a:t>
            </a:r>
            <a:endParaRPr b="1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ANDI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Browser developer tools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Color contrast inspection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Sample size calculator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How-to Videos:</a:t>
            </a:r>
            <a:endParaRPr b="1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ANDI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Color contrast checkers</a:t>
            </a:r>
            <a:endParaRPr/>
          </a:p>
        </p:txBody>
      </p:sp>
      <p:pic>
        <p:nvPicPr>
          <p:cNvPr id="241" name="Google Shape;241;p29" descr="View of the top portion of the Section 508 Tools page with the side navigation and links to Accessibility Requirements Tool (ART) and Solicitaiton Review Tool (SRT)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3360" y="960120"/>
            <a:ext cx="4571999" cy="353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Resources and Links</a:t>
            </a:r>
            <a:endParaRPr/>
          </a:p>
        </p:txBody>
      </p:sp>
      <p:sp>
        <p:nvSpPr>
          <p:cNvPr id="247" name="Google Shape;247;p3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 u="sng">
                <a:solidFill>
                  <a:schemeClr val="hlink"/>
                </a:solidFill>
                <a:hlinkClick r:id="rId3"/>
              </a:rPr>
              <a:t>Section508.gov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 u="sng">
                <a:solidFill>
                  <a:schemeClr val="hlink"/>
                </a:solidFill>
                <a:hlinkClick r:id="rId4"/>
              </a:rPr>
              <a:t>What’s New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 u="sng">
                <a:solidFill>
                  <a:schemeClr val="hlink"/>
                </a:solidFill>
                <a:hlinkClick r:id="rId5"/>
              </a:rPr>
              <a:t>Section508.gov Content Library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 u="sng">
                <a:solidFill>
                  <a:schemeClr val="hlink"/>
                </a:solidFill>
                <a:hlinkClick r:id="rId6"/>
              </a:rPr>
              <a:t>Technology Accessibility Playbook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 u="sng">
                <a:solidFill>
                  <a:schemeClr val="hlink"/>
                </a:solidFill>
                <a:hlinkClick r:id="rId7"/>
              </a:rPr>
              <a:t>Sample vs Comprehensive Section 508 Conformance Testing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 u="sng">
                <a:solidFill>
                  <a:schemeClr val="hlink"/>
                </a:solidFill>
                <a:hlinkClick r:id="rId8"/>
              </a:rPr>
              <a:t>IT Accessibility Policy Framework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 u="sng">
                <a:solidFill>
                  <a:schemeClr val="hlink"/>
                </a:solidFill>
                <a:hlinkClick r:id="rId9"/>
              </a:rPr>
              <a:t>Accessibility Risk Management and Model for ICT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 u="sng">
                <a:solidFill>
                  <a:schemeClr val="hlink"/>
                </a:solidFill>
                <a:hlinkClick r:id="rId10"/>
              </a:rPr>
              <a:t>Sample Personas for Users With Disabilities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 u="sng">
                <a:solidFill>
                  <a:schemeClr val="hlink"/>
                </a:solidFill>
                <a:hlinkClick r:id="rId11"/>
              </a:rPr>
              <a:t>Agile Roles Section 508 Task Matrix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 u="sng">
                <a:solidFill>
                  <a:schemeClr val="hlink"/>
                </a:solidFill>
                <a:hlinkClick r:id="rId12"/>
              </a:rPr>
              <a:t>Incorporating Accessibility Conformance Validation within Development Processes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49" name="Google Shape;249;p30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16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 u="sng">
                <a:solidFill>
                  <a:schemeClr val="hlink"/>
                </a:solidFill>
                <a:hlinkClick r:id="rId13"/>
              </a:rPr>
              <a:t>Section 508 of the Rehabilitation Act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 u="sng">
                <a:solidFill>
                  <a:schemeClr val="hlink"/>
                </a:solidFill>
                <a:hlinkClick r:id="rId14"/>
              </a:rPr>
              <a:t>Join the Section 508 IT Accessibility Community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For other questions and technical assistance, contact our team at </a:t>
            </a:r>
            <a:r>
              <a:rPr lang="en-US" u="sng">
                <a:solidFill>
                  <a:schemeClr val="hlink"/>
                </a:solidFill>
                <a:hlinkClick r:id="rId15"/>
              </a:rPr>
              <a:t>Section.508@gsa.gov</a:t>
            </a:r>
            <a:r>
              <a:rPr lang="en-US"/>
              <a:t>.</a:t>
            </a:r>
            <a:endParaRPr/>
          </a:p>
        </p:txBody>
      </p:sp>
      <p:pic>
        <p:nvPicPr>
          <p:cNvPr id="250" name="Google Shape;250;p30" descr="GSA Starmark Flag logo with text: Section508.gov Buy. Build. Be Accessible.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919362" y="3195450"/>
            <a:ext cx="3496275" cy="687975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3"/>
          <p:cNvSpPr txBox="1">
            <a:spLocks noGrp="1"/>
          </p:cNvSpPr>
          <p:nvPr>
            <p:ph type="title"/>
          </p:nvPr>
        </p:nvSpPr>
        <p:spPr>
          <a:xfrm>
            <a:off x="912400" y="626728"/>
            <a:ext cx="7128600" cy="84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Overview</a:t>
            </a:r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body" idx="1"/>
          </p:nvPr>
        </p:nvSpPr>
        <p:spPr>
          <a:xfrm>
            <a:off x="912400" y="1541923"/>
            <a:ext cx="7098600" cy="31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29 U.S.C. §794d.b. Technical Assistance: </a:t>
            </a:r>
            <a:r>
              <a:rPr lang="en-US" sz="1800"/>
              <a:t>The Administrator of General Services and the Access Board shall provide technical assistance to individuals and Federal departments and agencies concerning the requirements of this section.</a:t>
            </a:r>
            <a:endParaRPr sz="180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/>
              <a:t>Section508.gov</a:t>
            </a:r>
            <a:r>
              <a:rPr lang="en-US" sz="1800"/>
              <a:t> allows our team to share guidance and best practices regarding common issues that buyers, developers, testers, content creators, and each employee who has a responsibility to ensure that agency information and communications technology is accessible to everyone—including people with disabilities.</a:t>
            </a:r>
            <a:endParaRPr sz="1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EA889-5962-962F-D447-7610AE33519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Questions?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A9463-90E9-4D41-69A0-D638C7D5FEE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-914400"/>
            <a:ext cx="2407716" cy="37451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Key functions of the website</a:t>
            </a:r>
          </a:p>
        </p:txBody>
      </p:sp>
      <p:pic>
        <p:nvPicPr>
          <p:cNvPr id="107" name="Google Shape;107;p14" descr="GSA Starmark Flag logo with text: Section508.gov Buy. Build. Be Accessible.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6438" y="452145"/>
            <a:ext cx="4391129" cy="863075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8" name="Google Shape;108;p1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subTitle" idx="5"/>
          </p:nvPr>
        </p:nvSpPr>
        <p:spPr>
          <a:xfrm>
            <a:off x="1046700" y="1686025"/>
            <a:ext cx="520500" cy="7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</a:t>
            </a:r>
            <a:endParaRPr dirty="0"/>
          </a:p>
        </p:txBody>
      </p:sp>
      <p:sp>
        <p:nvSpPr>
          <p:cNvPr id="109" name="Google Shape;109;p1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57000" y="2725850"/>
            <a:ext cx="1899900" cy="22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Central hub for federal ICT accessibility guidance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13" name="Google Shape;113;p14"/>
          <p:cNvSpPr txBox="1">
            <a:spLocks noGrp="1"/>
          </p:cNvSpPr>
          <p:nvPr>
            <p:ph type="subTitle" idx="6"/>
          </p:nvPr>
        </p:nvSpPr>
        <p:spPr>
          <a:xfrm>
            <a:off x="3137988" y="1686025"/>
            <a:ext cx="520500" cy="7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</a:t>
            </a:r>
            <a:endParaRPr/>
          </a:p>
        </p:txBody>
      </p:sp>
      <p:sp>
        <p:nvSpPr>
          <p:cNvPr id="110" name="Google Shape;110;p1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2442500" y="2725850"/>
            <a:ext cx="1899900" cy="22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Supports Section 508 compliance and implementation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4"/>
          <p:cNvSpPr txBox="1">
            <a:spLocks noGrp="1"/>
          </p:cNvSpPr>
          <p:nvPr>
            <p:ph type="subTitle" idx="7"/>
          </p:nvPr>
        </p:nvSpPr>
        <p:spPr>
          <a:xfrm>
            <a:off x="5246913" y="1686025"/>
            <a:ext cx="520500" cy="7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</a:t>
            </a:r>
            <a:endParaRPr/>
          </a:p>
        </p:txBody>
      </p:sp>
      <p:sp>
        <p:nvSpPr>
          <p:cNvPr id="111" name="Google Shape;111;p14"/>
          <p:cNvSpPr txBox="1">
            <a:spLocks noGrp="1"/>
          </p:cNvSpPr>
          <p:nvPr>
            <p:ph type="body" idx="3"/>
          </p:nvPr>
        </p:nvSpPr>
        <p:spPr>
          <a:xfrm>
            <a:off x="4557225" y="2725850"/>
            <a:ext cx="1899900" cy="22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Connects policy, practice, tools and techniques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subTitle" idx="8"/>
          </p:nvPr>
        </p:nvSpPr>
        <p:spPr>
          <a:xfrm>
            <a:off x="7355838" y="1686025"/>
            <a:ext cx="520500" cy="7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</a:t>
            </a:r>
            <a:endParaRPr/>
          </a:p>
        </p:txBody>
      </p:sp>
      <p:sp>
        <p:nvSpPr>
          <p:cNvPr id="112" name="Google Shape;112;p14"/>
          <p:cNvSpPr txBox="1">
            <a:spLocks noGrp="1"/>
          </p:cNvSpPr>
          <p:nvPr>
            <p:ph type="body" idx="4"/>
          </p:nvPr>
        </p:nvSpPr>
        <p:spPr>
          <a:xfrm>
            <a:off x="6671950" y="2725850"/>
            <a:ext cx="1899900" cy="22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Serves multiple roles across government</a:t>
            </a:r>
            <a:endParaRPr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5"/>
          <p:cNvSpPr txBox="1">
            <a:spLocks noGrp="1"/>
          </p:cNvSpPr>
          <p:nvPr>
            <p:ph type="title"/>
          </p:nvPr>
        </p:nvSpPr>
        <p:spPr>
          <a:xfrm>
            <a:off x="862275" y="491300"/>
            <a:ext cx="7128600" cy="84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Agenda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1" name="Google Shape;121;p15"/>
          <p:cNvSpPr txBox="1">
            <a:spLocks noGrp="1"/>
          </p:cNvSpPr>
          <p:nvPr>
            <p:ph type="subTitle" idx="1"/>
          </p:nvPr>
        </p:nvSpPr>
        <p:spPr>
          <a:xfrm>
            <a:off x="671775" y="1333400"/>
            <a:ext cx="762000" cy="8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</a:t>
            </a:r>
            <a:endParaRPr sz="6000"/>
          </a:p>
        </p:txBody>
      </p:sp>
      <p:sp>
        <p:nvSpPr>
          <p:cNvPr id="122" name="Google Shape;122;p15"/>
          <p:cNvSpPr txBox="1">
            <a:spLocks noGrp="1"/>
          </p:cNvSpPr>
          <p:nvPr>
            <p:ph type="body" idx="2"/>
          </p:nvPr>
        </p:nvSpPr>
        <p:spPr>
          <a:xfrm>
            <a:off x="1243250" y="1494900"/>
            <a:ext cx="3148200" cy="10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STRUCTURE: </a:t>
            </a:r>
            <a:r>
              <a:rPr lang="en-US"/>
              <a:t>Learn how to explore, find, search and share resources you need to help you and your agency </a:t>
            </a:r>
            <a:r>
              <a:rPr lang="en-US" i="1"/>
              <a:t>Buy. Build. Be Accessible.</a:t>
            </a:r>
            <a:r>
              <a:rPr lang="en-US"/>
              <a:t> </a:t>
            </a:r>
            <a:endParaRPr/>
          </a:p>
        </p:txBody>
      </p:sp>
      <p:sp>
        <p:nvSpPr>
          <p:cNvPr id="123" name="Google Shape;123;p15"/>
          <p:cNvSpPr txBox="1">
            <a:spLocks noGrp="1"/>
          </p:cNvSpPr>
          <p:nvPr>
            <p:ph type="subTitle" idx="1"/>
          </p:nvPr>
        </p:nvSpPr>
        <p:spPr>
          <a:xfrm>
            <a:off x="671775" y="2749300"/>
            <a:ext cx="762000" cy="8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</a:t>
            </a:r>
            <a:endParaRPr sz="6000"/>
          </a:p>
        </p:txBody>
      </p:sp>
      <p:sp>
        <p:nvSpPr>
          <p:cNvPr id="124" name="Google Shape;124;p15"/>
          <p:cNvSpPr txBox="1">
            <a:spLocks noGrp="1"/>
          </p:cNvSpPr>
          <p:nvPr>
            <p:ph type="body" idx="2"/>
          </p:nvPr>
        </p:nvSpPr>
        <p:spPr>
          <a:xfrm>
            <a:off x="1243250" y="2929775"/>
            <a:ext cx="3148200" cy="10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HIGHLIGHTS:</a:t>
            </a:r>
            <a:r>
              <a:rPr lang="en-US"/>
              <a:t> Explore key additions that can help stakeholders improve their programs, and SMEs procure, develop, and test for conformance. </a:t>
            </a:r>
            <a:endParaRPr/>
          </a:p>
        </p:txBody>
      </p:sp>
      <p:sp>
        <p:nvSpPr>
          <p:cNvPr id="125" name="Google Shape;125;p15"/>
          <p:cNvSpPr txBox="1">
            <a:spLocks noGrp="1"/>
          </p:cNvSpPr>
          <p:nvPr>
            <p:ph type="subTitle" idx="1"/>
          </p:nvPr>
        </p:nvSpPr>
        <p:spPr>
          <a:xfrm>
            <a:off x="4722400" y="1333400"/>
            <a:ext cx="762000" cy="8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 sz="6000"/>
          </a:p>
        </p:txBody>
      </p:sp>
      <p:sp>
        <p:nvSpPr>
          <p:cNvPr id="126" name="Google Shape;126;p15"/>
          <p:cNvSpPr txBox="1">
            <a:spLocks noGrp="1"/>
          </p:cNvSpPr>
          <p:nvPr>
            <p:ph type="body" idx="2"/>
          </p:nvPr>
        </p:nvSpPr>
        <p:spPr>
          <a:xfrm>
            <a:off x="5293875" y="1494900"/>
            <a:ext cx="3148200" cy="10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WHAT’S NEW?:</a:t>
            </a:r>
            <a:r>
              <a:rPr lang="en-US"/>
              <a:t> Discover how you can find information and guidance published by the team—everything new, or anything at all!</a:t>
            </a:r>
            <a:endParaRPr i="1"/>
          </a:p>
        </p:txBody>
      </p:sp>
      <p:sp>
        <p:nvSpPr>
          <p:cNvPr id="127" name="Google Shape;127;p15"/>
          <p:cNvSpPr txBox="1">
            <a:spLocks noGrp="1"/>
          </p:cNvSpPr>
          <p:nvPr>
            <p:ph type="subTitle" idx="1"/>
          </p:nvPr>
        </p:nvSpPr>
        <p:spPr>
          <a:xfrm>
            <a:off x="4722400" y="2749300"/>
            <a:ext cx="762000" cy="8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</a:t>
            </a:r>
            <a:endParaRPr sz="6000"/>
          </a:p>
        </p:txBody>
      </p:sp>
      <p:sp>
        <p:nvSpPr>
          <p:cNvPr id="128" name="Google Shape;128;p15"/>
          <p:cNvSpPr txBox="1">
            <a:spLocks noGrp="1"/>
          </p:cNvSpPr>
          <p:nvPr>
            <p:ph type="body" idx="2"/>
          </p:nvPr>
        </p:nvSpPr>
        <p:spPr>
          <a:xfrm>
            <a:off x="5293875" y="2929775"/>
            <a:ext cx="3148200" cy="10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DEMONSTRATIONS</a:t>
            </a:r>
            <a:r>
              <a:rPr lang="en-US"/>
              <a:t>. We’ll spend some time on the live site exploring content and features so you are more familiar with what’s available.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6"/>
          <p:cNvSpPr txBox="1">
            <a:spLocks noGrp="1"/>
          </p:cNvSpPr>
          <p:nvPr>
            <p:ph type="body" idx="1"/>
          </p:nvPr>
        </p:nvSpPr>
        <p:spPr>
          <a:xfrm>
            <a:off x="337200" y="1063075"/>
            <a:ext cx="8469600" cy="33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Section508.gov</a:t>
            </a:r>
            <a:r>
              <a:rPr lang="en-US">
                <a:solidFill>
                  <a:schemeClr val="dk1"/>
                </a:solidFill>
              </a:rPr>
              <a:t> includes six primary channels in which information and guidance is organized: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 b="1">
                <a:solidFill>
                  <a:schemeClr val="dk1"/>
                </a:solidFill>
              </a:rPr>
              <a:t>Policy &amp; Management:</a:t>
            </a:r>
            <a:r>
              <a:rPr lang="en-US">
                <a:solidFill>
                  <a:schemeClr val="dk1"/>
                </a:solidFill>
              </a:rPr>
              <a:t> Governance, law, policy, accessibility program guidance, and reporting.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 b="1">
                <a:solidFill>
                  <a:schemeClr val="dk1"/>
                </a:solidFill>
              </a:rPr>
              <a:t>Acquisition:</a:t>
            </a:r>
            <a:r>
              <a:rPr lang="en-US">
                <a:solidFill>
                  <a:schemeClr val="dk1"/>
                </a:solidFill>
              </a:rPr>
              <a:t> How to buy on behalf of the government, and sell accessible ICT to the government.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 b="1">
                <a:solidFill>
                  <a:schemeClr val="dk1"/>
                </a:solidFill>
              </a:rPr>
              <a:t>Content Creation:</a:t>
            </a:r>
            <a:r>
              <a:rPr lang="en-US">
                <a:solidFill>
                  <a:schemeClr val="dk1"/>
                </a:solidFill>
              </a:rPr>
              <a:t> Documents, videos, and common components such as alt text and use of color.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 b="1">
                <a:solidFill>
                  <a:schemeClr val="dk1"/>
                </a:solidFill>
              </a:rPr>
              <a:t>Design &amp; Develop:</a:t>
            </a:r>
            <a:r>
              <a:rPr lang="en-US">
                <a:solidFill>
                  <a:schemeClr val="dk1"/>
                </a:solidFill>
              </a:rPr>
              <a:t> Designing principles for accessibility, development research and user stories.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 b="1">
                <a:solidFill>
                  <a:schemeClr val="dk1"/>
                </a:solidFill>
              </a:rPr>
              <a:t>Testing:</a:t>
            </a:r>
            <a:r>
              <a:rPr lang="en-US">
                <a:solidFill>
                  <a:schemeClr val="dk1"/>
                </a:solidFill>
              </a:rPr>
              <a:t> Lifecycle, Methods, Tools for Testing, Baseline Portfolio, Trusted Tester process.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 b="1">
                <a:solidFill>
                  <a:schemeClr val="dk1"/>
                </a:solidFill>
              </a:rPr>
              <a:t>Training, Tools &amp; Events:</a:t>
            </a:r>
            <a:r>
              <a:rPr lang="en-US">
                <a:solidFill>
                  <a:schemeClr val="dk1"/>
                </a:solidFill>
              </a:rPr>
              <a:t> Online training, video library, upcoming events, and tools.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The navigation in the header also includes four key components for quick access: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 b="1">
                <a:solidFill>
                  <a:schemeClr val="dk1"/>
                </a:solidFill>
              </a:rPr>
              <a:t>What’s New!:</a:t>
            </a:r>
            <a:r>
              <a:rPr lang="en-US">
                <a:solidFill>
                  <a:schemeClr val="dk1"/>
                </a:solidFill>
              </a:rPr>
              <a:t> Quick access to the newest additions and updates to </a:t>
            </a:r>
            <a:r>
              <a:rPr lang="en-US" i="1">
                <a:solidFill>
                  <a:schemeClr val="dk1"/>
                </a:solidFill>
              </a:rPr>
              <a:t>Section508.gov</a:t>
            </a:r>
            <a:r>
              <a:rPr lang="en-US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 b="1">
                <a:solidFill>
                  <a:schemeClr val="dk1"/>
                </a:solidFill>
              </a:rPr>
              <a:t>My Agency’s 508 PM:</a:t>
            </a:r>
            <a:r>
              <a:rPr lang="en-US">
                <a:solidFill>
                  <a:schemeClr val="dk1"/>
                </a:solidFill>
              </a:rPr>
              <a:t> A list of, and contact information for federal agency Section 508 PMs.  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 b="1">
                <a:solidFill>
                  <a:schemeClr val="dk1"/>
                </a:solidFill>
              </a:rPr>
              <a:t>Content Library:</a:t>
            </a:r>
            <a:r>
              <a:rPr lang="en-US">
                <a:solidFill>
                  <a:schemeClr val="dk1"/>
                </a:solidFill>
              </a:rPr>
              <a:t> An advanced tag-based dynamic filter of all of the content hosted on the site.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>
                <a:solidFill>
                  <a:schemeClr val="dk1"/>
                </a:solidFill>
              </a:rPr>
              <a:t>Search: Powered by </a:t>
            </a:r>
            <a:r>
              <a:rPr lang="en-US" i="1">
                <a:solidFill>
                  <a:schemeClr val="dk1"/>
                </a:solidFill>
              </a:rPr>
              <a:t>Search.gov</a:t>
            </a:r>
            <a:r>
              <a:rPr lang="en-US">
                <a:solidFill>
                  <a:schemeClr val="dk1"/>
                </a:solidFill>
              </a:rPr>
              <a:t>, our search engine allows us to promote “best bet” search results.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5" name="Google Shape;135;p1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/>
              <a:t>Structure: Primary Navigation Channels</a:t>
            </a:r>
            <a:endParaRPr sz="29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/>
              <a:t>What’s New: On Section508.gov</a:t>
            </a:r>
            <a:endParaRPr sz="2900"/>
          </a:p>
        </p:txBody>
      </p:sp>
      <p:sp>
        <p:nvSpPr>
          <p:cNvPr id="141" name="Google Shape;141;p17"/>
          <p:cNvSpPr txBox="1">
            <a:spLocks noGrp="1"/>
          </p:cNvSpPr>
          <p:nvPr>
            <p:ph type="body" idx="2"/>
          </p:nvPr>
        </p:nvSpPr>
        <p:spPr>
          <a:xfrm>
            <a:off x="376978" y="1076326"/>
            <a:ext cx="3008400" cy="35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u="sng">
                <a:solidFill>
                  <a:schemeClr val="hlink"/>
                </a:solidFill>
                <a:hlinkClick r:id="rId3"/>
              </a:rPr>
              <a:t>What’s New</a:t>
            </a:r>
            <a:r>
              <a:rPr lang="en-US" b="1"/>
              <a:t> and How it Works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>
                <a:solidFill>
                  <a:schemeClr val="dk1"/>
                </a:solidFill>
              </a:rPr>
              <a:t>Automatically displays content created or updated within the last </a:t>
            </a:r>
            <a:r>
              <a:rPr lang="en-US" b="1">
                <a:solidFill>
                  <a:schemeClr val="dk1"/>
                </a:solidFill>
              </a:rPr>
              <a:t>30 days</a:t>
            </a:r>
            <a:endParaRPr b="1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>
                <a:solidFill>
                  <a:schemeClr val="dk1"/>
                </a:solidFill>
              </a:rPr>
              <a:t>Prioritizes the most recent and relevant updates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>
                <a:solidFill>
                  <a:schemeClr val="dk1"/>
                </a:solidFill>
              </a:rPr>
              <a:t>Supports </a:t>
            </a:r>
            <a:r>
              <a:rPr lang="en-US" b="1">
                <a:solidFill>
                  <a:schemeClr val="dk1"/>
                </a:solidFill>
              </a:rPr>
              <a:t>discoverability</a:t>
            </a:r>
            <a:r>
              <a:rPr lang="en-US">
                <a:solidFill>
                  <a:schemeClr val="dk1"/>
                </a:solidFill>
              </a:rPr>
              <a:t> of newly published guidance and refreshed resources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>
                <a:solidFill>
                  <a:schemeClr val="dk1"/>
                </a:solidFill>
              </a:rPr>
              <a:t>Helps returning users quickly </a:t>
            </a:r>
            <a:r>
              <a:rPr lang="en-US" b="1">
                <a:solidFill>
                  <a:schemeClr val="dk1"/>
                </a:solidFill>
              </a:rPr>
              <a:t>identify changes</a:t>
            </a:r>
            <a:r>
              <a:rPr lang="en-US">
                <a:solidFill>
                  <a:schemeClr val="dk1"/>
                </a:solidFill>
              </a:rPr>
              <a:t> since their last visit or the last update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>
                <a:solidFill>
                  <a:schemeClr val="dk1"/>
                </a:solidFill>
              </a:rPr>
              <a:t>Editorial tools allow us to </a:t>
            </a:r>
            <a:r>
              <a:rPr lang="en-US" b="1">
                <a:solidFill>
                  <a:schemeClr val="dk1"/>
                </a:solidFill>
              </a:rPr>
              <a:t>pin or hide</a:t>
            </a:r>
            <a:r>
              <a:rPr lang="en-US">
                <a:solidFill>
                  <a:schemeClr val="dk1"/>
                </a:solidFill>
              </a:rPr>
              <a:t> content that’s “new” 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43" name="Google Shape;143;p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23360" y="960120"/>
            <a:ext cx="4571999" cy="3536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8"/>
          <p:cNvSpPr txBox="1">
            <a:spLocks noGrp="1"/>
          </p:cNvSpPr>
          <p:nvPr>
            <p:ph type="title"/>
          </p:nvPr>
        </p:nvSpPr>
        <p:spPr>
          <a:xfrm>
            <a:off x="457200" y="210312"/>
            <a:ext cx="8229600" cy="8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/>
              <a:t>What’s New: Section508.gov Content Library</a:t>
            </a:r>
            <a:endParaRPr sz="2900"/>
          </a:p>
        </p:txBody>
      </p:sp>
      <p:sp>
        <p:nvSpPr>
          <p:cNvPr id="150" name="Google Shape;150;p18"/>
          <p:cNvSpPr txBox="1">
            <a:spLocks noGrp="1"/>
          </p:cNvSpPr>
          <p:nvPr>
            <p:ph type="body" idx="2"/>
          </p:nvPr>
        </p:nvSpPr>
        <p:spPr>
          <a:xfrm>
            <a:off x="376975" y="1076325"/>
            <a:ext cx="3008400" cy="3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The </a:t>
            </a:r>
            <a:r>
              <a:rPr lang="en-US" b="1" u="sng">
                <a:solidFill>
                  <a:schemeClr val="hlink"/>
                </a:solidFill>
                <a:hlinkClick r:id="rId3"/>
              </a:rPr>
              <a:t>Content Library</a:t>
            </a:r>
            <a:r>
              <a:rPr lang="en-US"/>
              <a:t> aggregates resource tagging across the site into a searchable and filterable experience that supports multiple user needs and workflows.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Users can:</a:t>
            </a:r>
            <a:endParaRPr b="1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Search by keyword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Filter by: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Topic &amp; sub-topic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>
                <a:solidFill>
                  <a:schemeClr val="dk1"/>
                </a:solidFill>
              </a:rPr>
              <a:t>Audience (role)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Resource type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Format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Includes documents &amp; webpages.</a:t>
            </a:r>
            <a:endParaRPr/>
          </a:p>
        </p:txBody>
      </p:sp>
      <p:pic>
        <p:nvPicPr>
          <p:cNvPr id="152" name="Google Shape;152;p18" descr="Screenshot of Content Library filter categories (Topic, Sub-topic, Audience, Resource type, and Format) and keyword search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23007" y="956913"/>
            <a:ext cx="4571999" cy="3535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9"/>
          <p:cNvSpPr txBox="1">
            <a:spLocks noGrp="1"/>
          </p:cNvSpPr>
          <p:nvPr>
            <p:ph type="title"/>
          </p:nvPr>
        </p:nvSpPr>
        <p:spPr>
          <a:xfrm>
            <a:off x="457200" y="210312"/>
            <a:ext cx="8229600" cy="8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Technology Accessibility Playbook</a:t>
            </a:r>
            <a:endParaRPr/>
          </a:p>
        </p:txBody>
      </p:sp>
      <p:sp>
        <p:nvSpPr>
          <p:cNvPr id="159" name="Google Shape;159;p19"/>
          <p:cNvSpPr txBox="1">
            <a:spLocks noGrp="1"/>
          </p:cNvSpPr>
          <p:nvPr>
            <p:ph type="body" idx="2"/>
          </p:nvPr>
        </p:nvSpPr>
        <p:spPr>
          <a:xfrm>
            <a:off x="376975" y="1076325"/>
            <a:ext cx="3008400" cy="3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Updated in April, we completed an extensive update to the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Technology Accessibility Playbook</a:t>
            </a:r>
            <a:r>
              <a:rPr lang="en-US" dirty="0"/>
              <a:t> to review, update, and standardize.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Common structure: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Key Questions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Checklists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dirty="0"/>
              <a:t>Basic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dirty="0"/>
              <a:t>Advanced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>
                <a:solidFill>
                  <a:schemeClr val="dk1"/>
                </a:solidFill>
              </a:rPr>
              <a:t>Key Performance Indicators 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Related Resources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Includes documents, spreadsheets.</a:t>
            </a:r>
            <a:endParaRPr dirty="0"/>
          </a:p>
        </p:txBody>
      </p:sp>
      <p:pic>
        <p:nvPicPr>
          <p:cNvPr id="160" name="Google Shape;160;p19" descr="Portion Play 3 of the Playbook highlighing common section structures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23360" y="960120"/>
            <a:ext cx="4571999" cy="353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0"/>
          <p:cNvSpPr txBox="1">
            <a:spLocks noGrp="1"/>
          </p:cNvSpPr>
          <p:nvPr>
            <p:ph type="title"/>
          </p:nvPr>
        </p:nvSpPr>
        <p:spPr>
          <a:xfrm>
            <a:off x="457200" y="210312"/>
            <a:ext cx="8229600" cy="8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ICT Accessibility and Risk Management</a:t>
            </a:r>
            <a:endParaRPr/>
          </a:p>
        </p:txBody>
      </p:sp>
      <p:sp>
        <p:nvSpPr>
          <p:cNvPr id="167" name="Google Shape;167;p20"/>
          <p:cNvSpPr txBox="1">
            <a:spLocks noGrp="1"/>
          </p:cNvSpPr>
          <p:nvPr>
            <p:ph type="body" idx="2"/>
          </p:nvPr>
        </p:nvSpPr>
        <p:spPr>
          <a:xfrm>
            <a:off x="376975" y="1076325"/>
            <a:ext cx="3008400" cy="3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Key</a:t>
            </a:r>
            <a:r>
              <a:rPr lang="en-US"/>
              <a:t> </a:t>
            </a:r>
            <a:r>
              <a:rPr lang="en-US" b="1" u="sng">
                <a:solidFill>
                  <a:schemeClr val="hlink"/>
                </a:solidFill>
                <a:hlinkClick r:id="rId3"/>
              </a:rPr>
              <a:t>Risk Management</a:t>
            </a:r>
            <a:r>
              <a:rPr lang="en-US" b="1"/>
              <a:t> topics:  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Enterprise Risk Management Framework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Accessibility in the Context of Enterprise Risk Management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Addressing the Risk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Assess Risk At Your Agency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u="sng">
                <a:solidFill>
                  <a:schemeClr val="hlink"/>
                </a:solidFill>
                <a:hlinkClick r:id="rId4"/>
              </a:rPr>
              <a:t>Downloads</a:t>
            </a:r>
            <a:r>
              <a:rPr lang="en-US" b="1"/>
              <a:t>:</a:t>
            </a:r>
            <a:endParaRPr b="1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u="sng">
                <a:solidFill>
                  <a:schemeClr val="hlink"/>
                </a:solidFill>
                <a:hlinkClick r:id="rId5"/>
              </a:rPr>
              <a:t>Accessibility risk input template (XLSX)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u="sng">
                <a:solidFill>
                  <a:schemeClr val="hlink"/>
                </a:solidFill>
                <a:hlinkClick r:id="rId6"/>
              </a:rPr>
              <a:t>Example accessibility risk factors (XLSX)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u="sng">
                <a:solidFill>
                  <a:schemeClr val="hlink"/>
                </a:solidFill>
                <a:hlinkClick r:id="rId7"/>
              </a:rPr>
              <a:t>Example risk list (XLSX)</a:t>
            </a:r>
            <a:endParaRPr/>
          </a:p>
        </p:txBody>
      </p:sp>
      <p:pic>
        <p:nvPicPr>
          <p:cNvPr id="168" name="Google Shape;168;p20" descr="Portion of the Risk assessment framework guiance showing Table 1: Standard accessibility risk matrix.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023360" y="960120"/>
            <a:ext cx="4571999" cy="3529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82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1448</Words>
  <Application>Microsoft Macintosh PowerPoint</Application>
  <PresentationFormat>On-screen Show (16:9)</PresentationFormat>
  <Paragraphs>224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Arial</vt:lpstr>
      <vt:lpstr>Blank Presentation</vt:lpstr>
      <vt:lpstr>Navigating Section508.gov What’s New, What’s Changed, and How to Use It</vt:lpstr>
      <vt:lpstr>Overview</vt:lpstr>
      <vt:lpstr>Key functions of the website</vt:lpstr>
      <vt:lpstr>Agenda</vt:lpstr>
      <vt:lpstr>Structure: Primary Navigation Channels</vt:lpstr>
      <vt:lpstr>What’s New: On Section508.gov</vt:lpstr>
      <vt:lpstr>What’s New: Section508.gov Content Library</vt:lpstr>
      <vt:lpstr>Technology Accessibility Playbook</vt:lpstr>
      <vt:lpstr>ICT Accessibility and Risk Management</vt:lpstr>
      <vt:lpstr>Sample vs Comprehensive Testing</vt:lpstr>
      <vt:lpstr>Channels Highlights &amp; Demo</vt:lpstr>
      <vt:lpstr>Policy &amp; Management</vt:lpstr>
      <vt:lpstr>Acquisition</vt:lpstr>
      <vt:lpstr>Content Creation</vt:lpstr>
      <vt:lpstr>Design &amp; Develop</vt:lpstr>
      <vt:lpstr>Testing</vt:lpstr>
      <vt:lpstr>Training, Tools &amp; Events</vt:lpstr>
      <vt:lpstr>Section 508 Tools &amp; Tools for Testing ICT</vt:lpstr>
      <vt:lpstr>Resources and Links</vt:lpstr>
      <vt:lpstr>Questions?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Navigating Section508.gov - ITACM June 2026</dc:title>
  <dc:subject/>
  <dc:creator/>
  <cp:keywords/>
  <dc:description/>
  <cp:lastModifiedBy>MichaelDHorton</cp:lastModifiedBy>
  <cp:revision>23</cp:revision>
  <dcterms:modified xsi:type="dcterms:W3CDTF">2026-06-09T11:17:54Z</dcterms:modified>
  <cp:category/>
</cp:coreProperties>
</file>