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iPL5VA7rOqN6L/VYwjZrbtwhgh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customschemas.google.com/relationships/presentationmetadata" Target="metadata"/><Relationship Id="rId32" Type="http://schemas.openxmlformats.org/officeDocument/2006/relationships/slide" Target="slides/slide28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4" name="Google Shape;46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6" name="Google Shape;5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3" name="Google Shape;51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535" name="Google Shape;53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1" name="Google Shape;54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557" name="Google Shape;55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569" name="Google Shape;56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1" name="Google Shape;58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82" name="Google Shape;58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4" name="Google Shape;64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2" name="Google Shape;65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653" name="Google Shape;653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0" name="Google Shape;66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7" name="Google Shape;66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3" name="Google Shape;67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3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1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8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6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3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0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1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1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_White_Option 2" showMasterSp="0">
  <p:cSld name="3_Title Slide_White_Option 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0"/>
          <p:cNvPicPr preferRelativeResize="0"/>
          <p:nvPr/>
        </p:nvPicPr>
        <p:blipFill rotWithShape="1">
          <a:blip r:embed="rId2">
            <a:alphaModFix/>
          </a:blip>
          <a:srcRect b="0" l="37884" r="37884" t="0"/>
          <a:stretch/>
        </p:blipFill>
        <p:spPr>
          <a:xfrm rot="5400000">
            <a:off x="3883818" y="-3883818"/>
            <a:ext cx="4424364" cy="121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0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0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30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24" name="Google Shape;2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0"/>
          <p:cNvSpPr txBox="1"/>
          <p:nvPr/>
        </p:nvSpPr>
        <p:spPr>
          <a:xfrm>
            <a:off x="9135941" y="562896"/>
            <a:ext cx="263886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 the way to greater transformation.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harts">
  <p:cSld name="4 chart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0" name="Google Shape;30;p31"/>
          <p:cNvCxnSpPr/>
          <p:nvPr/>
        </p:nvCxnSpPr>
        <p:spPr>
          <a:xfrm>
            <a:off x="6096000" y="1231900"/>
            <a:ext cx="0" cy="4897438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1" name="Google Shape;31;p31"/>
          <p:cNvSpPr/>
          <p:nvPr>
            <p:ph idx="2" type="chart"/>
          </p:nvPr>
        </p:nvSpPr>
        <p:spPr>
          <a:xfrm>
            <a:off x="574675" y="3894086"/>
            <a:ext cx="5310187" cy="22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32" name="Google Shape;32;p31"/>
          <p:cNvCxnSpPr/>
          <p:nvPr/>
        </p:nvCxnSpPr>
        <p:spPr>
          <a:xfrm>
            <a:off x="574675" y="3676600"/>
            <a:ext cx="5310187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3" name="Google Shape;33;p31"/>
          <p:cNvSpPr/>
          <p:nvPr>
            <p:ph idx="3" type="chart"/>
          </p:nvPr>
        </p:nvSpPr>
        <p:spPr>
          <a:xfrm>
            <a:off x="574675" y="1236663"/>
            <a:ext cx="5310187" cy="22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1"/>
          <p:cNvSpPr/>
          <p:nvPr>
            <p:ph idx="4" type="chart"/>
          </p:nvPr>
        </p:nvSpPr>
        <p:spPr>
          <a:xfrm>
            <a:off x="6302376" y="3894086"/>
            <a:ext cx="5310187" cy="22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35" name="Google Shape;35;p31"/>
          <p:cNvCxnSpPr/>
          <p:nvPr/>
        </p:nvCxnSpPr>
        <p:spPr>
          <a:xfrm>
            <a:off x="6302376" y="3676600"/>
            <a:ext cx="5310187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6" name="Google Shape;36;p31"/>
          <p:cNvSpPr/>
          <p:nvPr>
            <p:ph idx="5" type="chart"/>
          </p:nvPr>
        </p:nvSpPr>
        <p:spPr>
          <a:xfrm>
            <a:off x="6302376" y="1236663"/>
            <a:ext cx="5310187" cy="2235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2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" type="body"/>
          </p:nvPr>
        </p:nvSpPr>
        <p:spPr>
          <a:xfrm>
            <a:off x="574675" y="1231900"/>
            <a:ext cx="11039473" cy="4899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3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" type="body"/>
          </p:nvPr>
        </p:nvSpPr>
        <p:spPr>
          <a:xfrm>
            <a:off x="576000" y="1231199"/>
            <a:ext cx="5289445" cy="489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2" type="body"/>
          </p:nvPr>
        </p:nvSpPr>
        <p:spPr>
          <a:xfrm>
            <a:off x="6306602" y="1231901"/>
            <a:ext cx="5307545" cy="4890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8" name="Google Shape;48;p33"/>
          <p:cNvCxnSpPr/>
          <p:nvPr/>
        </p:nvCxnSpPr>
        <p:spPr>
          <a:xfrm>
            <a:off x="6096000" y="1231900"/>
            <a:ext cx="0" cy="4897438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 Header - Picture" showMasterSp="0">
  <p:cSld name="5_Section Header - Pictur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4"/>
          <p:cNvGrpSpPr/>
          <p:nvPr/>
        </p:nvGrpSpPr>
        <p:grpSpPr>
          <a:xfrm>
            <a:off x="0" y="0"/>
            <a:ext cx="12192000" cy="6134100"/>
            <a:chOff x="0" y="0"/>
            <a:chExt cx="12192000" cy="6134100"/>
          </a:xfrm>
        </p:grpSpPr>
        <p:pic>
          <p:nvPicPr>
            <p:cNvPr id="51" name="Google Shape;51;p34"/>
            <p:cNvPicPr preferRelativeResize="0"/>
            <p:nvPr/>
          </p:nvPicPr>
          <p:blipFill rotWithShape="1">
            <a:blip r:embed="rId2">
              <a:alphaModFix/>
            </a:blip>
            <a:srcRect b="15350" l="0" r="0" t="15350"/>
            <a:stretch/>
          </p:blipFill>
          <p:spPr>
            <a:xfrm flipH="1" rot="10800000">
              <a:off x="0" y="0"/>
              <a:ext cx="12192000" cy="6134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34"/>
            <p:cNvSpPr/>
            <p:nvPr/>
          </p:nvSpPr>
          <p:spPr>
            <a:xfrm rot="5400000">
              <a:off x="1606552" y="-1606549"/>
              <a:ext cx="6134098" cy="9347199"/>
            </a:xfrm>
            <a:prstGeom prst="rect">
              <a:avLst/>
            </a:prstGeom>
            <a:gradFill>
              <a:gsLst>
                <a:gs pos="0">
                  <a:srgbClr val="7A2A18">
                    <a:alpha val="0"/>
                  </a:srgbClr>
                </a:gs>
                <a:gs pos="68000">
                  <a:srgbClr val="64230E">
                    <a:alpha val="38824"/>
                  </a:srgbClr>
                </a:gs>
                <a:gs pos="100000">
                  <a:srgbClr val="64230E">
                    <a:alpha val="38824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34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56" name="Google Shape;56;p34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" name="Google Shape;57;p34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8" name="Google Shape;58;p34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9" name="Google Shape;59;p34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pic>
        <p:nvPicPr>
          <p:cNvPr id="61" name="Google Shape;6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 - Picture" showMasterSp="0">
  <p:cSld name="1_Section Header - Pictur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35"/>
          <p:cNvPicPr preferRelativeResize="0"/>
          <p:nvPr/>
        </p:nvPicPr>
        <p:blipFill rotWithShape="1">
          <a:blip r:embed="rId2">
            <a:alphaModFix/>
          </a:blip>
          <a:srcRect b="24823" l="0" r="0" t="24823"/>
          <a:stretch/>
        </p:blipFill>
        <p:spPr>
          <a:xfrm flipH="1">
            <a:off x="0" y="0"/>
            <a:ext cx="12192000" cy="61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5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35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67" name="Google Shape;67;p35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8" name="Google Shape;68;p35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9" name="Google Shape;69;p35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0" name="Google Shape;70;p35"/>
          <p:cNvSpPr/>
          <p:nvPr/>
        </p:nvSpPr>
        <p:spPr>
          <a:xfrm rot="5400000">
            <a:off x="1606552" y="-1606549"/>
            <a:ext cx="6134098" cy="9347199"/>
          </a:xfrm>
          <a:prstGeom prst="rect">
            <a:avLst/>
          </a:prstGeom>
          <a:gradFill>
            <a:gsLst>
              <a:gs pos="0">
                <a:srgbClr val="7A2A18">
                  <a:alpha val="0"/>
                </a:srgbClr>
              </a:gs>
              <a:gs pos="68000">
                <a:srgbClr val="64230E">
                  <a:alpha val="38824"/>
                </a:srgbClr>
              </a:gs>
              <a:gs pos="100000">
                <a:srgbClr val="64230E">
                  <a:alpha val="38824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5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pic>
        <p:nvPicPr>
          <p:cNvPr id="73" name="Google Shape;7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5"/>
          <p:cNvSpPr txBox="1"/>
          <p:nvPr/>
        </p:nvSpPr>
        <p:spPr>
          <a:xfrm>
            <a:off x="473032" y="5553996"/>
            <a:ext cx="193354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 waves of innovation.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Section Header - Picture" showMasterSp="0">
  <p:cSld name="6_Section Header - Pictur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36"/>
          <p:cNvGrpSpPr/>
          <p:nvPr/>
        </p:nvGrpSpPr>
        <p:grpSpPr>
          <a:xfrm>
            <a:off x="0" y="0"/>
            <a:ext cx="12192000" cy="6134099"/>
            <a:chOff x="0" y="0"/>
            <a:chExt cx="12192000" cy="6134099"/>
          </a:xfrm>
        </p:grpSpPr>
        <p:pic>
          <p:nvPicPr>
            <p:cNvPr id="77" name="Google Shape;77;p36"/>
            <p:cNvPicPr preferRelativeResize="0"/>
            <p:nvPr/>
          </p:nvPicPr>
          <p:blipFill rotWithShape="1">
            <a:blip r:embed="rId2">
              <a:alphaModFix/>
            </a:blip>
            <a:srcRect b="1323" l="17079" r="1901" t="26210"/>
            <a:stretch/>
          </p:blipFill>
          <p:spPr>
            <a:xfrm>
              <a:off x="0" y="0"/>
              <a:ext cx="12192000" cy="6134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36"/>
            <p:cNvSpPr txBox="1"/>
            <p:nvPr/>
          </p:nvSpPr>
          <p:spPr>
            <a:xfrm>
              <a:off x="473032" y="5553996"/>
              <a:ext cx="263886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Lead the way to greater transformation.</a:t>
              </a:r>
              <a:endParaRPr/>
            </a:p>
          </p:txBody>
        </p:sp>
      </p:grpSp>
      <p:sp>
        <p:nvSpPr>
          <p:cNvPr id="79" name="Google Shape;79;p36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36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82" name="Google Shape;82;p36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3" name="Google Shape;83;p36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4" name="Google Shape;84;p36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5" name="Google Shape;85;p36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6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pic>
        <p:nvPicPr>
          <p:cNvPr id="87" name="Google Shape;8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 type="blank">
  <p:cSld name="BLANK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39757" y="2647725"/>
            <a:ext cx="3305303" cy="20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7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37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92" name="Google Shape;92;p37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3" name="Google Shape;93;p37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_White_Option 1" showMasterSp="0">
  <p:cSld name="1_Title Slide_White_Option 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8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8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8" name="Google Shape;98;p38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99" name="Google Shape;9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441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38"/>
          <p:cNvGrpSpPr/>
          <p:nvPr/>
        </p:nvGrpSpPr>
        <p:grpSpPr>
          <a:xfrm>
            <a:off x="0" y="0"/>
            <a:ext cx="12192000" cy="4419600"/>
            <a:chOff x="0" y="0"/>
            <a:chExt cx="12192000" cy="4419600"/>
          </a:xfrm>
        </p:grpSpPr>
        <p:pic>
          <p:nvPicPr>
            <p:cNvPr id="101" name="Google Shape;101;p38"/>
            <p:cNvPicPr preferRelativeResize="0"/>
            <p:nvPr/>
          </p:nvPicPr>
          <p:blipFill rotWithShape="1">
            <a:blip r:embed="rId4">
              <a:alphaModFix/>
            </a:blip>
            <a:srcRect b="22780" l="0" r="0" t="22780"/>
            <a:stretch/>
          </p:blipFill>
          <p:spPr>
            <a:xfrm>
              <a:off x="0" y="0"/>
              <a:ext cx="12192000" cy="441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38"/>
            <p:cNvSpPr txBox="1"/>
            <p:nvPr/>
          </p:nvSpPr>
          <p:spPr>
            <a:xfrm>
              <a:off x="9135941" y="562896"/>
              <a:ext cx="2638864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Lead the way to greater transformation.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_White_Option 1" showMasterSp="0">
  <p:cSld name="2_Title Slide_White_Option 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9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9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7" name="Google Shape;107;p39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08" name="Google Shape;108;p39"/>
          <p:cNvPicPr preferRelativeResize="0"/>
          <p:nvPr/>
        </p:nvPicPr>
        <p:blipFill rotWithShape="1">
          <a:blip r:embed="rId3">
            <a:alphaModFix/>
          </a:blip>
          <a:srcRect b="22778" l="0" r="0" t="22778"/>
          <a:stretch/>
        </p:blipFill>
        <p:spPr>
          <a:xfrm>
            <a:off x="0" y="-1"/>
            <a:ext cx="12191999" cy="4424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_White_Option 1" showMasterSp="0">
  <p:cSld name="3_Title Slide_White_Option 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rack, orange, net, mosaic&#10;&#10;Description automatically generated" id="110" name="Google Shape;110;p40"/>
          <p:cNvPicPr preferRelativeResize="0"/>
          <p:nvPr/>
        </p:nvPicPr>
        <p:blipFill rotWithShape="1">
          <a:blip r:embed="rId2">
            <a:alphaModFix/>
          </a:blip>
          <a:srcRect b="0" l="27897" r="33115" t="0"/>
          <a:stretch/>
        </p:blipFill>
        <p:spPr>
          <a:xfrm rot="5400000">
            <a:off x="3886200" y="-3886200"/>
            <a:ext cx="4419600" cy="121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0"/>
          <p:cNvSpPr txBox="1"/>
          <p:nvPr/>
        </p:nvSpPr>
        <p:spPr>
          <a:xfrm>
            <a:off x="9373186" y="562896"/>
            <a:ext cx="240161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Find your answers in complex data.</a:t>
            </a:r>
            <a:endParaRPr/>
          </a:p>
        </p:txBody>
      </p:sp>
      <p:sp>
        <p:nvSpPr>
          <p:cNvPr id="112" name="Google Shape;112;p40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0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4" name="Google Shape;114;p40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15" name="Google Shape;11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_White_Option 2" showMasterSp="0">
  <p:cSld name="1_Title Slide_White_Option 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1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1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9" name="Google Shape;119;p41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20" name="Google Shape;120;p41"/>
          <p:cNvPicPr preferRelativeResize="0"/>
          <p:nvPr/>
        </p:nvPicPr>
        <p:blipFill rotWithShape="1">
          <a:blip r:embed="rId2">
            <a:alphaModFix/>
          </a:blip>
          <a:srcRect b="17756" l="0" r="0" t="17756"/>
          <a:stretch/>
        </p:blipFill>
        <p:spPr>
          <a:xfrm flipH="1">
            <a:off x="0" y="0"/>
            <a:ext cx="12192000" cy="4424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1"/>
          <p:cNvSpPr txBox="1"/>
          <p:nvPr/>
        </p:nvSpPr>
        <p:spPr>
          <a:xfrm>
            <a:off x="9584782" y="562896"/>
            <a:ext cx="219002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Unlock the power of technology.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_Full_Option 1" showMasterSp="0">
  <p:cSld name="1_Title Slide_Full_Option 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2"/>
          <p:cNvPicPr preferRelativeResize="0"/>
          <p:nvPr/>
        </p:nvPicPr>
        <p:blipFill rotWithShape="1">
          <a:blip r:embed="rId2">
            <a:alphaModFix/>
          </a:blip>
          <a:srcRect b="7744" l="0" r="0" t="7744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2"/>
          <p:cNvSpPr/>
          <p:nvPr/>
        </p:nvSpPr>
        <p:spPr>
          <a:xfrm>
            <a:off x="0" y="0"/>
            <a:ext cx="12206383" cy="6877286"/>
          </a:xfrm>
          <a:prstGeom prst="rect">
            <a:avLst/>
          </a:prstGeom>
          <a:gradFill>
            <a:gsLst>
              <a:gs pos="0">
                <a:srgbClr val="032D52">
                  <a:alpha val="0"/>
                </a:srgbClr>
              </a:gs>
              <a:gs pos="49000">
                <a:srgbClr val="032D52">
                  <a:alpha val="45098"/>
                </a:srgbClr>
              </a:gs>
              <a:gs pos="100000">
                <a:srgbClr val="032D52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2"/>
          <p:cNvSpPr txBox="1"/>
          <p:nvPr/>
        </p:nvSpPr>
        <p:spPr>
          <a:xfrm>
            <a:off x="9089810" y="562896"/>
            <a:ext cx="263886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 the way to greater transformation.</a:t>
            </a:r>
            <a:endParaRPr/>
          </a:p>
        </p:txBody>
      </p:sp>
      <p:sp>
        <p:nvSpPr>
          <p:cNvPr id="127" name="Google Shape;127;p42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2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29" name="Google Shape;129;p42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30" name="Google Shape;130;p42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131" name="Google Shape;131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42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_Full_Option 1" showMasterSp="0">
  <p:cSld name="2_Title Slide_Full_Option 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43"/>
          <p:cNvGrpSpPr/>
          <p:nvPr/>
        </p:nvGrpSpPr>
        <p:grpSpPr>
          <a:xfrm>
            <a:off x="1" y="0"/>
            <a:ext cx="12191999" cy="6877284"/>
            <a:chOff x="1" y="0"/>
            <a:chExt cx="12191999" cy="6877284"/>
          </a:xfrm>
        </p:grpSpPr>
        <p:pic>
          <p:nvPicPr>
            <p:cNvPr descr="A picture containing rack, orange, net, mosaic&#10;&#10;Description automatically generated" id="135" name="Google Shape;135;p43"/>
            <p:cNvPicPr preferRelativeResize="0"/>
            <p:nvPr/>
          </p:nvPicPr>
          <p:blipFill rotWithShape="1">
            <a:blip r:embed="rId2">
              <a:alphaModFix/>
            </a:blip>
            <a:srcRect b="576" l="2495" r="35319" t="576"/>
            <a:stretch/>
          </p:blipFill>
          <p:spPr>
            <a:xfrm rot="-5400000">
              <a:off x="2657359" y="-2657358"/>
              <a:ext cx="6877284" cy="12191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43"/>
            <p:cNvSpPr txBox="1"/>
            <p:nvPr/>
          </p:nvSpPr>
          <p:spPr>
            <a:xfrm>
              <a:off x="9373186" y="562896"/>
              <a:ext cx="2401619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Find your answers in complex data.</a:t>
              </a:r>
              <a:endParaRPr/>
            </a:p>
          </p:txBody>
        </p:sp>
      </p:grpSp>
      <p:sp>
        <p:nvSpPr>
          <p:cNvPr id="137" name="Google Shape;137;p43"/>
          <p:cNvSpPr/>
          <p:nvPr/>
        </p:nvSpPr>
        <p:spPr>
          <a:xfrm>
            <a:off x="0" y="2488558"/>
            <a:ext cx="12206383" cy="4388728"/>
          </a:xfrm>
          <a:prstGeom prst="rect">
            <a:avLst/>
          </a:prstGeom>
          <a:gradFill>
            <a:gsLst>
              <a:gs pos="0">
                <a:srgbClr val="032D52">
                  <a:alpha val="0"/>
                </a:srgbClr>
              </a:gs>
              <a:gs pos="49000">
                <a:srgbClr val="032D52">
                  <a:alpha val="45098"/>
                </a:srgbClr>
              </a:gs>
              <a:gs pos="100000">
                <a:srgbClr val="032D52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3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3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0" name="Google Shape;140;p43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41" name="Google Shape;141;p43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142" name="Google Shape;142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43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_Full_Option 1" showMasterSp="0">
  <p:cSld name="4_Title Slide_Full_Option 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44"/>
          <p:cNvGrpSpPr/>
          <p:nvPr/>
        </p:nvGrpSpPr>
        <p:grpSpPr>
          <a:xfrm>
            <a:off x="0" y="0"/>
            <a:ext cx="12206383" cy="6877285"/>
            <a:chOff x="0" y="0"/>
            <a:chExt cx="12206383" cy="6877285"/>
          </a:xfrm>
        </p:grpSpPr>
        <p:pic>
          <p:nvPicPr>
            <p:cNvPr id="146" name="Google Shape;146;p4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 flipH="1"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44"/>
            <p:cNvSpPr/>
            <p:nvPr/>
          </p:nvSpPr>
          <p:spPr>
            <a:xfrm>
              <a:off x="0" y="3429000"/>
              <a:ext cx="12206383" cy="3448285"/>
            </a:xfrm>
            <a:prstGeom prst="rect">
              <a:avLst/>
            </a:prstGeom>
            <a:gradFill>
              <a:gsLst>
                <a:gs pos="0">
                  <a:srgbClr val="032D52">
                    <a:alpha val="0"/>
                  </a:srgbClr>
                </a:gs>
                <a:gs pos="49000">
                  <a:srgbClr val="032D52">
                    <a:alpha val="45098"/>
                  </a:srgbClr>
                </a:gs>
                <a:gs pos="100000">
                  <a:srgbClr val="032D52">
                    <a:alpha val="45098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44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4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0" name="Google Shape;150;p44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44"/>
          <p:cNvSpPr txBox="1"/>
          <p:nvPr/>
        </p:nvSpPr>
        <p:spPr>
          <a:xfrm>
            <a:off x="902600" y="6300128"/>
            <a:ext cx="219002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Unlock the power of technology.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_Full_Option 1" showMasterSp="0">
  <p:cSld name="5_Title Slide_Full_Option 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45"/>
          <p:cNvPicPr preferRelativeResize="0"/>
          <p:nvPr/>
        </p:nvPicPr>
        <p:blipFill rotWithShape="1">
          <a:blip r:embed="rId2">
            <a:alphaModFix/>
          </a:blip>
          <a:srcRect b="0" l="37884" r="24555" t="0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5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5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6" name="Google Shape;156;p45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57" name="Google Shape;157;p45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158" name="Google Shape;158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45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  <p:sp>
        <p:nvSpPr>
          <p:cNvPr id="160" name="Google Shape;160;p45"/>
          <p:cNvSpPr txBox="1"/>
          <p:nvPr/>
        </p:nvSpPr>
        <p:spPr>
          <a:xfrm>
            <a:off x="9135941" y="562896"/>
            <a:ext cx="263886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 the way to greater transformation.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_Full_Option 1" showMasterSp="0">
  <p:cSld name="6_Title Slide_Full_Option 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46"/>
          <p:cNvPicPr preferRelativeResize="0"/>
          <p:nvPr/>
        </p:nvPicPr>
        <p:blipFill rotWithShape="1">
          <a:blip r:embed="rId2">
            <a:alphaModFix/>
          </a:blip>
          <a:srcRect b="4436" l="0" r="11280" t="1571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6"/>
          <p:cNvSpPr/>
          <p:nvPr/>
        </p:nvSpPr>
        <p:spPr>
          <a:xfrm>
            <a:off x="-14383" y="0"/>
            <a:ext cx="12206383" cy="6877286"/>
          </a:xfrm>
          <a:prstGeom prst="rect">
            <a:avLst/>
          </a:prstGeom>
          <a:gradFill>
            <a:gsLst>
              <a:gs pos="0">
                <a:srgbClr val="032D52">
                  <a:alpha val="0"/>
                </a:srgbClr>
              </a:gs>
              <a:gs pos="49000">
                <a:srgbClr val="032D52">
                  <a:alpha val="45098"/>
                </a:srgbClr>
              </a:gs>
              <a:gs pos="100000">
                <a:srgbClr val="032D52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6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46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6" name="Google Shape;166;p46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67" name="Google Shape;167;p46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168" name="Google Shape;168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46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  <p:sp>
        <p:nvSpPr>
          <p:cNvPr id="170" name="Google Shape;170;p46"/>
          <p:cNvSpPr txBox="1"/>
          <p:nvPr/>
        </p:nvSpPr>
        <p:spPr>
          <a:xfrm>
            <a:off x="10060874" y="562896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Solutions built to deliver.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_White_Option 2" showMasterSp="0">
  <p:cSld name="4_Title Slide_White_Option 2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7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47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4" name="Google Shape;174;p47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75" name="Google Shape;175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7"/>
          <p:cNvPicPr preferRelativeResize="0"/>
          <p:nvPr/>
        </p:nvPicPr>
        <p:blipFill rotWithShape="1">
          <a:blip r:embed="rId3">
            <a:alphaModFix/>
          </a:blip>
          <a:srcRect b="22998" l="251" r="251" t="23234"/>
          <a:stretch/>
        </p:blipFill>
        <p:spPr>
          <a:xfrm>
            <a:off x="-12701" y="0"/>
            <a:ext cx="12217402" cy="4408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_White_Option 2" showMasterSp="0">
  <p:cSld name="5_Title Slide_White_Option 2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8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8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0" name="Google Shape;180;p48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81" name="Google Shape;181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8"/>
          <p:cNvPicPr preferRelativeResize="0"/>
          <p:nvPr/>
        </p:nvPicPr>
        <p:blipFill rotWithShape="1">
          <a:blip r:embed="rId3">
            <a:alphaModFix/>
          </a:blip>
          <a:srcRect b="22715" l="1720" r="806" t="22715"/>
          <a:stretch/>
        </p:blipFill>
        <p:spPr>
          <a:xfrm>
            <a:off x="-1" y="-10806"/>
            <a:ext cx="12192002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_White_Option 2" showMasterSp="0">
  <p:cSld name="8_Title Slide_White_Option 2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9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49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6" name="Google Shape;186;p49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87" name="Google Shape;18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9"/>
          <p:cNvPicPr preferRelativeResize="0"/>
          <p:nvPr/>
        </p:nvPicPr>
        <p:blipFill rotWithShape="1">
          <a:blip r:embed="rId3">
            <a:alphaModFix/>
          </a:blip>
          <a:srcRect b="30731" l="0" r="0" t="13709"/>
          <a:stretch/>
        </p:blipFill>
        <p:spPr>
          <a:xfrm>
            <a:off x="-19051" y="-19273"/>
            <a:ext cx="12230102" cy="4428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_White_Option 2" showMasterSp="0">
  <p:cSld name="6_Title Slide_White_Option 2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0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50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2" name="Google Shape;192;p50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93" name="Google Shape;193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0"/>
          <p:cNvPicPr preferRelativeResize="0"/>
          <p:nvPr/>
        </p:nvPicPr>
        <p:blipFill rotWithShape="1">
          <a:blip r:embed="rId3">
            <a:alphaModFix/>
          </a:blip>
          <a:srcRect b="12281" l="1379" r="1569" t="35182"/>
          <a:stretch/>
        </p:blipFill>
        <p:spPr>
          <a:xfrm>
            <a:off x="1" y="0"/>
            <a:ext cx="12192000" cy="4399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_White_Option 2" showMasterSp="0">
  <p:cSld name="7_Title Slide_White_Option 2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1"/>
          <p:cNvSpPr txBox="1"/>
          <p:nvPr>
            <p:ph type="ctrTitle"/>
          </p:nvPr>
        </p:nvSpPr>
        <p:spPr>
          <a:xfrm>
            <a:off x="573088" y="4643716"/>
            <a:ext cx="7288212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51"/>
          <p:cNvSpPr txBox="1"/>
          <p:nvPr>
            <p:ph idx="1" type="subTitle"/>
          </p:nvPr>
        </p:nvSpPr>
        <p:spPr>
          <a:xfrm>
            <a:off x="573088" y="5260812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8" name="Google Shape;198;p51"/>
          <p:cNvSpPr txBox="1"/>
          <p:nvPr/>
        </p:nvSpPr>
        <p:spPr>
          <a:xfrm>
            <a:off x="10897997" y="6292955"/>
            <a:ext cx="830677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394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rPr>
              <a:t>Art of the Possible.</a:t>
            </a:r>
            <a:endParaRPr/>
          </a:p>
        </p:txBody>
      </p:sp>
      <p:pic>
        <p:nvPicPr>
          <p:cNvPr id="199" name="Google Shape;199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956" y="5972969"/>
            <a:ext cx="2922905" cy="60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51"/>
          <p:cNvPicPr preferRelativeResize="0"/>
          <p:nvPr/>
        </p:nvPicPr>
        <p:blipFill rotWithShape="1">
          <a:blip r:embed="rId3">
            <a:alphaModFix/>
          </a:blip>
          <a:srcRect b="26078" l="0" r="0" t="26078"/>
          <a:stretch/>
        </p:blipFill>
        <p:spPr>
          <a:xfrm>
            <a:off x="0" y="0"/>
            <a:ext cx="12192000" cy="437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_Full_Option 1" showMasterSp="0">
  <p:cSld name="7_Title Slide_Full_Option 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52"/>
          <p:cNvGrpSpPr/>
          <p:nvPr/>
        </p:nvGrpSpPr>
        <p:grpSpPr>
          <a:xfrm>
            <a:off x="0" y="-94352"/>
            <a:ext cx="12192000" cy="6952352"/>
            <a:chOff x="0" y="-94352"/>
            <a:chExt cx="12192000" cy="6952352"/>
          </a:xfrm>
        </p:grpSpPr>
        <p:pic>
          <p:nvPicPr>
            <p:cNvPr id="203" name="Google Shape;203;p52"/>
            <p:cNvPicPr preferRelativeResize="0"/>
            <p:nvPr/>
          </p:nvPicPr>
          <p:blipFill rotWithShape="1">
            <a:blip r:embed="rId2">
              <a:alphaModFix/>
            </a:blip>
            <a:srcRect b="704" l="1811" r="912" t="16180"/>
            <a:stretch/>
          </p:blipFill>
          <p:spPr>
            <a:xfrm>
              <a:off x="1774" y="-94352"/>
              <a:ext cx="12190226" cy="69523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52"/>
            <p:cNvSpPr/>
            <p:nvPr/>
          </p:nvSpPr>
          <p:spPr>
            <a:xfrm>
              <a:off x="0" y="1905000"/>
              <a:ext cx="12190226" cy="4953000"/>
            </a:xfrm>
            <a:prstGeom prst="rect">
              <a:avLst/>
            </a:prstGeom>
            <a:gradFill>
              <a:gsLst>
                <a:gs pos="0">
                  <a:srgbClr val="0F110E">
                    <a:alpha val="0"/>
                  </a:srgbClr>
                </a:gs>
                <a:gs pos="51000">
                  <a:srgbClr val="0E110E">
                    <a:alpha val="38039"/>
                  </a:srgbClr>
                </a:gs>
                <a:gs pos="100000">
                  <a:srgbClr val="0F110E">
                    <a:alpha val="3294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p52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52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7" name="Google Shape;207;p52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08" name="Google Shape;208;p52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209" name="Google Shape;209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52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_Full_Option 1" showMasterSp="0">
  <p:cSld name="8_Title Slide_Full_Option 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3"/>
          <p:cNvSpPr/>
          <p:nvPr/>
        </p:nvSpPr>
        <p:spPr>
          <a:xfrm>
            <a:off x="0" y="2525486"/>
            <a:ext cx="12192000" cy="4354286"/>
          </a:xfrm>
          <a:prstGeom prst="rect">
            <a:avLst/>
          </a:prstGeom>
          <a:gradFill>
            <a:gsLst>
              <a:gs pos="0">
                <a:srgbClr val="14416A">
                  <a:alpha val="0"/>
                </a:srgbClr>
              </a:gs>
              <a:gs pos="56000">
                <a:srgbClr val="14416A">
                  <a:alpha val="54118"/>
                </a:srgbClr>
              </a:gs>
              <a:gs pos="100000">
                <a:srgbClr val="5A413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53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53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6" name="Google Shape;216;p53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17" name="Google Shape;217;p53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218" name="Google Shape;218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53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_Full_Option 1" showMasterSp="0">
  <p:cSld name="9_Title Slide_Full_Option 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54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54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4" name="Google Shape;224;p54"/>
          <p:cNvSpPr txBox="1"/>
          <p:nvPr>
            <p:ph idx="2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25" name="Google Shape;225;p54"/>
          <p:cNvGrpSpPr/>
          <p:nvPr/>
        </p:nvGrpSpPr>
        <p:grpSpPr>
          <a:xfrm>
            <a:off x="8851900" y="5686366"/>
            <a:ext cx="2922905" cy="791255"/>
            <a:chOff x="8851900" y="5686366"/>
            <a:chExt cx="2922905" cy="791255"/>
          </a:xfrm>
        </p:grpSpPr>
        <p:pic>
          <p:nvPicPr>
            <p:cNvPr id="226" name="Google Shape;226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51900" y="5686366"/>
              <a:ext cx="2922905" cy="608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54"/>
            <p:cNvSpPr txBox="1"/>
            <p:nvPr/>
          </p:nvSpPr>
          <p:spPr>
            <a:xfrm>
              <a:off x="8935847" y="6292955"/>
              <a:ext cx="830677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Arial"/>
                <a:buNone/>
              </a:pPr>
              <a:r>
                <a:rPr b="0" i="0" lang="en-US" sz="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Art of the Possible.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_Dark" showMasterSp="0">
  <p:cSld name="3_Title Slide_Dark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5"/>
          <p:cNvSpPr/>
          <p:nvPr>
            <p:ph idx="2" type="pic"/>
          </p:nvPr>
        </p:nvSpPr>
        <p:spPr>
          <a:xfrm>
            <a:off x="1" y="0"/>
            <a:ext cx="121919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id="230" name="Google Shape;230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840787" y="5686365"/>
            <a:ext cx="2922905" cy="60873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55"/>
          <p:cNvSpPr txBox="1"/>
          <p:nvPr>
            <p:ph type="ctrTitle"/>
          </p:nvPr>
        </p:nvSpPr>
        <p:spPr>
          <a:xfrm>
            <a:off x="979489" y="4105827"/>
            <a:ext cx="6881811" cy="518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55"/>
          <p:cNvSpPr txBox="1"/>
          <p:nvPr>
            <p:ph idx="1" type="subTitle"/>
          </p:nvPr>
        </p:nvSpPr>
        <p:spPr>
          <a:xfrm>
            <a:off x="979489" y="4746743"/>
            <a:ext cx="6881811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3" name="Google Shape;233;p55"/>
          <p:cNvSpPr txBox="1"/>
          <p:nvPr>
            <p:ph idx="3" type="body"/>
          </p:nvPr>
        </p:nvSpPr>
        <p:spPr>
          <a:xfrm>
            <a:off x="979488" y="5711766"/>
            <a:ext cx="688181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Picture" showMasterSp="0">
  <p:cSld name="Section Header - Picture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56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56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sp>
        <p:nvSpPr>
          <p:cNvPr id="238" name="Google Shape;238;p56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39" name="Google Shape;239;p56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rgbClr val="FF9B1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0" name="Google Shape;240;p56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rgbClr val="FF9B1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1" name="Google Shape;241;p56"/>
          <p:cNvSpPr/>
          <p:nvPr>
            <p:ph idx="2" type="pic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cxnSp>
        <p:nvCxnSpPr>
          <p:cNvPr id="242" name="Google Shape;242;p56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 Header - Picture" showMasterSp="0">
  <p:cSld name="3_Section Header - Picture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7"/>
          <p:cNvSpPr/>
          <p:nvPr/>
        </p:nvSpPr>
        <p:spPr>
          <a:xfrm>
            <a:off x="0" y="0"/>
            <a:ext cx="12192000" cy="61293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57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57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7" name="Google Shape;247;p57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248" name="Google Shape;248;p57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9" name="Google Shape;249;p57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50" name="Google Shape;250;p57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51" name="Google Shape;251;p57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57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pic>
        <p:nvPicPr>
          <p:cNvPr id="253" name="Google Shape;253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Section Header - Picture" showMasterSp="0">
  <p:cSld name="2_Section Header - Picture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33" y="0"/>
            <a:ext cx="12171734" cy="612933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58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58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58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259" name="Google Shape;259;p58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0" name="Google Shape;260;p58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1" name="Google Shape;261;p58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62" name="Google Shape;262;p58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58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pic>
        <p:nvPicPr>
          <p:cNvPr id="264" name="Google Shape;26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 Header - Picture" showMasterSp="0">
  <p:cSld name="4_Section Header - Picture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9"/>
          <p:cNvSpPr/>
          <p:nvPr/>
        </p:nvSpPr>
        <p:spPr>
          <a:xfrm>
            <a:off x="0" y="0"/>
            <a:ext cx="12192000" cy="61293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59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59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9" name="Google Shape;269;p59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270" name="Google Shape;270;p59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1" name="Google Shape;271;p59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2" name="Google Shape;272;p59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3" name="Google Shape;273;p59"/>
          <p:cNvSpPr txBox="1"/>
          <p:nvPr>
            <p:ph type="title"/>
          </p:nvPr>
        </p:nvSpPr>
        <p:spPr>
          <a:xfrm>
            <a:off x="574675" y="2939635"/>
            <a:ext cx="478754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59"/>
          <p:cNvSpPr txBox="1"/>
          <p:nvPr>
            <p:ph idx="1" type="body"/>
          </p:nvPr>
        </p:nvSpPr>
        <p:spPr>
          <a:xfrm>
            <a:off x="574675" y="4076700"/>
            <a:ext cx="4787541" cy="34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2000"/>
              <a:buNone/>
              <a:defRPr sz="2000">
                <a:solidFill>
                  <a:srgbClr val="929394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800"/>
              <a:buNone/>
              <a:defRPr sz="1800">
                <a:solidFill>
                  <a:srgbClr val="929394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29394"/>
              </a:buClr>
              <a:buSzPts val="1600"/>
              <a:buNone/>
              <a:defRPr sz="1600">
                <a:solidFill>
                  <a:srgbClr val="929394"/>
                </a:solidFill>
              </a:defRPr>
            </a:lvl9pPr>
          </a:lstStyle>
          <a:p/>
        </p:txBody>
      </p:sp>
      <p:pic>
        <p:nvPicPr>
          <p:cNvPr id="275" name="Google Shape;275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0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60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60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Content Slide">
  <p:cSld name="Text and Content Slide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1"/>
          <p:cNvSpPr txBox="1"/>
          <p:nvPr>
            <p:ph type="title"/>
          </p:nvPr>
        </p:nvSpPr>
        <p:spPr>
          <a:xfrm>
            <a:off x="574675" y="431801"/>
            <a:ext cx="11039474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61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61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4" name="Google Shape;284;p61"/>
          <p:cNvSpPr txBox="1"/>
          <p:nvPr>
            <p:ph idx="1" type="body"/>
          </p:nvPr>
        </p:nvSpPr>
        <p:spPr>
          <a:xfrm>
            <a:off x="574675" y="1231900"/>
            <a:ext cx="5288797" cy="4897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5" name="Google Shape;285;p61"/>
          <p:cNvSpPr txBox="1"/>
          <p:nvPr>
            <p:ph idx="2" type="body"/>
          </p:nvPr>
        </p:nvSpPr>
        <p:spPr>
          <a:xfrm>
            <a:off x="6096000" y="1231900"/>
            <a:ext cx="5518150" cy="4897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2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62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62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0" name="Google Shape;290;p62"/>
          <p:cNvSpPr txBox="1"/>
          <p:nvPr>
            <p:ph idx="1" type="body"/>
          </p:nvPr>
        </p:nvSpPr>
        <p:spPr>
          <a:xfrm>
            <a:off x="573088" y="1231899"/>
            <a:ext cx="3536950" cy="682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1" name="Google Shape;291;p62"/>
          <p:cNvSpPr txBox="1"/>
          <p:nvPr>
            <p:ph idx="2" type="body"/>
          </p:nvPr>
        </p:nvSpPr>
        <p:spPr>
          <a:xfrm>
            <a:off x="4327525" y="1231899"/>
            <a:ext cx="3536950" cy="682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2" name="Google Shape;292;p62"/>
          <p:cNvSpPr txBox="1"/>
          <p:nvPr>
            <p:ph idx="3" type="body"/>
          </p:nvPr>
        </p:nvSpPr>
        <p:spPr>
          <a:xfrm>
            <a:off x="8079581" y="1231899"/>
            <a:ext cx="3536950" cy="682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3" name="Google Shape;293;p62"/>
          <p:cNvSpPr txBox="1"/>
          <p:nvPr>
            <p:ph idx="4" type="body"/>
          </p:nvPr>
        </p:nvSpPr>
        <p:spPr>
          <a:xfrm>
            <a:off x="573088" y="2124076"/>
            <a:ext cx="3536950" cy="400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4" name="Google Shape;294;p62"/>
          <p:cNvSpPr txBox="1"/>
          <p:nvPr>
            <p:ph idx="5" type="body"/>
          </p:nvPr>
        </p:nvSpPr>
        <p:spPr>
          <a:xfrm>
            <a:off x="4327525" y="2124076"/>
            <a:ext cx="3536950" cy="400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5" name="Google Shape;295;p62"/>
          <p:cNvSpPr txBox="1"/>
          <p:nvPr>
            <p:ph idx="6" type="body"/>
          </p:nvPr>
        </p:nvSpPr>
        <p:spPr>
          <a:xfrm>
            <a:off x="8079581" y="2124076"/>
            <a:ext cx="3536950" cy="400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96" name="Google Shape;296;p62"/>
          <p:cNvCxnSpPr/>
          <p:nvPr/>
        </p:nvCxnSpPr>
        <p:spPr>
          <a:xfrm>
            <a:off x="573088" y="1914524"/>
            <a:ext cx="353695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62"/>
          <p:cNvCxnSpPr/>
          <p:nvPr/>
        </p:nvCxnSpPr>
        <p:spPr>
          <a:xfrm>
            <a:off x="4327525" y="1914524"/>
            <a:ext cx="353695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8" name="Google Shape;298;p62"/>
          <p:cNvCxnSpPr/>
          <p:nvPr/>
        </p:nvCxnSpPr>
        <p:spPr>
          <a:xfrm>
            <a:off x="8079581" y="1914524"/>
            <a:ext cx="353695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3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63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63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3" name="Google Shape;303;p63"/>
          <p:cNvSpPr txBox="1"/>
          <p:nvPr>
            <p:ph idx="1" type="body"/>
          </p:nvPr>
        </p:nvSpPr>
        <p:spPr>
          <a:xfrm>
            <a:off x="573088" y="1231899"/>
            <a:ext cx="3536950" cy="6826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4" name="Google Shape;304;p63"/>
          <p:cNvSpPr txBox="1"/>
          <p:nvPr>
            <p:ph idx="2" type="body"/>
          </p:nvPr>
        </p:nvSpPr>
        <p:spPr>
          <a:xfrm>
            <a:off x="4327525" y="1231899"/>
            <a:ext cx="3536950" cy="6826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5" name="Google Shape;305;p63"/>
          <p:cNvSpPr txBox="1"/>
          <p:nvPr>
            <p:ph idx="3" type="body"/>
          </p:nvPr>
        </p:nvSpPr>
        <p:spPr>
          <a:xfrm>
            <a:off x="8079581" y="1231899"/>
            <a:ext cx="3536950" cy="6826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6" name="Google Shape;306;p63"/>
          <p:cNvSpPr txBox="1"/>
          <p:nvPr>
            <p:ph idx="4" type="body"/>
          </p:nvPr>
        </p:nvSpPr>
        <p:spPr>
          <a:xfrm>
            <a:off x="573088" y="1914524"/>
            <a:ext cx="3536950" cy="421481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8000" lIns="108000" spcFirstLastPara="1" rIns="108000" wrap="square" tIns="108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7" name="Google Shape;307;p63"/>
          <p:cNvSpPr txBox="1"/>
          <p:nvPr>
            <p:ph idx="5" type="body"/>
          </p:nvPr>
        </p:nvSpPr>
        <p:spPr>
          <a:xfrm>
            <a:off x="4327525" y="1914524"/>
            <a:ext cx="3536950" cy="421481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8000" lIns="108000" spcFirstLastPara="1" rIns="108000" wrap="square" tIns="108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8" name="Google Shape;308;p63"/>
          <p:cNvSpPr txBox="1"/>
          <p:nvPr>
            <p:ph idx="6" type="body"/>
          </p:nvPr>
        </p:nvSpPr>
        <p:spPr>
          <a:xfrm>
            <a:off x="8079581" y="1914524"/>
            <a:ext cx="3536950" cy="421481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8000" lIns="108000" spcFirstLastPara="1" rIns="108000" wrap="square" tIns="108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Study Slide - Option 1">
  <p:cSld name="Case Study Slide - Option 1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4"/>
          <p:cNvSpPr/>
          <p:nvPr>
            <p:ph idx="2" type="pic"/>
          </p:nvPr>
        </p:nvSpPr>
        <p:spPr>
          <a:xfrm>
            <a:off x="0" y="0"/>
            <a:ext cx="12192000" cy="2469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11" name="Google Shape;311;p64"/>
          <p:cNvSpPr txBox="1"/>
          <p:nvPr>
            <p:ph type="title"/>
          </p:nvPr>
        </p:nvSpPr>
        <p:spPr>
          <a:xfrm>
            <a:off x="574674" y="1977796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64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64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4" name="Google Shape;314;p64"/>
          <p:cNvSpPr/>
          <p:nvPr/>
        </p:nvSpPr>
        <p:spPr>
          <a:xfrm>
            <a:off x="579439" y="4424363"/>
            <a:ext cx="11031535" cy="17049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14400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5" name="Google Shape;315;p64"/>
          <p:cNvGrpSpPr/>
          <p:nvPr/>
        </p:nvGrpSpPr>
        <p:grpSpPr>
          <a:xfrm>
            <a:off x="4322128" y="4424363"/>
            <a:ext cx="3750473" cy="1704975"/>
            <a:chOff x="4110827" y="4443152"/>
            <a:chExt cx="3750473" cy="1686186"/>
          </a:xfrm>
        </p:grpSpPr>
        <p:cxnSp>
          <p:nvCxnSpPr>
            <p:cNvPr id="316" name="Google Shape;316;p64"/>
            <p:cNvCxnSpPr/>
            <p:nvPr/>
          </p:nvCxnSpPr>
          <p:spPr>
            <a:xfrm>
              <a:off x="4110827" y="4443152"/>
              <a:ext cx="0" cy="1686186"/>
            </a:xfrm>
            <a:prstGeom prst="straightConnector1">
              <a:avLst/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317" name="Google Shape;317;p64"/>
            <p:cNvCxnSpPr/>
            <p:nvPr/>
          </p:nvCxnSpPr>
          <p:spPr>
            <a:xfrm>
              <a:off x="7861300" y="4443152"/>
              <a:ext cx="0" cy="1686186"/>
            </a:xfrm>
            <a:prstGeom prst="straightConnector1">
              <a:avLst/>
            </a:prstGeom>
            <a:solidFill>
              <a:schemeClr val="lt1"/>
            </a:solidFill>
            <a:ln cap="flat" cmpd="sng" w="9525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cxnSp>
        <p:nvCxnSpPr>
          <p:cNvPr id="318" name="Google Shape;318;p64"/>
          <p:cNvCxnSpPr/>
          <p:nvPr/>
        </p:nvCxnSpPr>
        <p:spPr>
          <a:xfrm>
            <a:off x="573088" y="3116580"/>
            <a:ext cx="3536950" cy="0"/>
          </a:xfrm>
          <a:prstGeom prst="straightConnector1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19" name="Google Shape;319;p64"/>
          <p:cNvCxnSpPr/>
          <p:nvPr/>
        </p:nvCxnSpPr>
        <p:spPr>
          <a:xfrm>
            <a:off x="4322128" y="3116580"/>
            <a:ext cx="3536950" cy="0"/>
          </a:xfrm>
          <a:prstGeom prst="straightConnector1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20" name="Google Shape;320;p64"/>
          <p:cNvCxnSpPr/>
          <p:nvPr/>
        </p:nvCxnSpPr>
        <p:spPr>
          <a:xfrm>
            <a:off x="8079427" y="3116580"/>
            <a:ext cx="3536950" cy="0"/>
          </a:xfrm>
          <a:prstGeom prst="straightConnector1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21" name="Google Shape;321;p64"/>
          <p:cNvSpPr txBox="1"/>
          <p:nvPr>
            <p:ph idx="1" type="body"/>
          </p:nvPr>
        </p:nvSpPr>
        <p:spPr>
          <a:xfrm>
            <a:off x="579438" y="2674620"/>
            <a:ext cx="3530596" cy="334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2" name="Google Shape;322;p64"/>
          <p:cNvSpPr txBox="1"/>
          <p:nvPr>
            <p:ph idx="3" type="body"/>
          </p:nvPr>
        </p:nvSpPr>
        <p:spPr>
          <a:xfrm>
            <a:off x="4330704" y="2674620"/>
            <a:ext cx="3530596" cy="334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3" name="Google Shape;323;p64"/>
          <p:cNvSpPr txBox="1"/>
          <p:nvPr>
            <p:ph idx="4" type="body"/>
          </p:nvPr>
        </p:nvSpPr>
        <p:spPr>
          <a:xfrm>
            <a:off x="8081967" y="2674620"/>
            <a:ext cx="3530596" cy="334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4" name="Google Shape;324;p64"/>
          <p:cNvSpPr txBox="1"/>
          <p:nvPr>
            <p:ph idx="5" type="body"/>
          </p:nvPr>
        </p:nvSpPr>
        <p:spPr>
          <a:xfrm>
            <a:off x="579438" y="3165971"/>
            <a:ext cx="3530596" cy="105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64"/>
          <p:cNvSpPr txBox="1"/>
          <p:nvPr>
            <p:ph idx="6" type="body"/>
          </p:nvPr>
        </p:nvSpPr>
        <p:spPr>
          <a:xfrm>
            <a:off x="4330704" y="3165971"/>
            <a:ext cx="3530596" cy="105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64"/>
          <p:cNvSpPr txBox="1"/>
          <p:nvPr>
            <p:ph idx="7" type="body"/>
          </p:nvPr>
        </p:nvSpPr>
        <p:spPr>
          <a:xfrm>
            <a:off x="8081967" y="3165971"/>
            <a:ext cx="3530596" cy="105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7" name="Google Shape;327;p64"/>
          <p:cNvSpPr txBox="1"/>
          <p:nvPr>
            <p:ph idx="8" type="body"/>
          </p:nvPr>
        </p:nvSpPr>
        <p:spPr>
          <a:xfrm>
            <a:off x="790576" y="4579620"/>
            <a:ext cx="3118482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8" name="Google Shape;328;p64"/>
          <p:cNvSpPr txBox="1"/>
          <p:nvPr>
            <p:ph idx="9" type="body"/>
          </p:nvPr>
        </p:nvSpPr>
        <p:spPr>
          <a:xfrm>
            <a:off x="4531996" y="4579620"/>
            <a:ext cx="3118482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9" name="Google Shape;329;p64"/>
          <p:cNvSpPr txBox="1"/>
          <p:nvPr>
            <p:ph idx="13" type="body"/>
          </p:nvPr>
        </p:nvSpPr>
        <p:spPr>
          <a:xfrm>
            <a:off x="8281036" y="4579620"/>
            <a:ext cx="3118482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0" name="Google Shape;330;p64"/>
          <p:cNvSpPr txBox="1"/>
          <p:nvPr>
            <p:ph idx="14" type="body"/>
          </p:nvPr>
        </p:nvSpPr>
        <p:spPr>
          <a:xfrm>
            <a:off x="790576" y="4844617"/>
            <a:ext cx="3118482" cy="112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04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1" name="Google Shape;331;p64"/>
          <p:cNvSpPr txBox="1"/>
          <p:nvPr>
            <p:ph idx="15" type="body"/>
          </p:nvPr>
        </p:nvSpPr>
        <p:spPr>
          <a:xfrm>
            <a:off x="4531996" y="4844617"/>
            <a:ext cx="3118482" cy="112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04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2" name="Google Shape;332;p64"/>
          <p:cNvSpPr txBox="1"/>
          <p:nvPr>
            <p:ph idx="16" type="body"/>
          </p:nvPr>
        </p:nvSpPr>
        <p:spPr>
          <a:xfrm>
            <a:off x="8281036" y="4844617"/>
            <a:ext cx="3118482" cy="1124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04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Study Slide - Option 2">
  <p:cSld name="Case Study Slide - Option 2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5"/>
          <p:cNvSpPr/>
          <p:nvPr/>
        </p:nvSpPr>
        <p:spPr>
          <a:xfrm>
            <a:off x="579439" y="2719388"/>
            <a:ext cx="3530599" cy="32634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65"/>
          <p:cNvSpPr/>
          <p:nvPr/>
        </p:nvSpPr>
        <p:spPr>
          <a:xfrm>
            <a:off x="579439" y="3049821"/>
            <a:ext cx="3530599" cy="628731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65"/>
          <p:cNvSpPr/>
          <p:nvPr/>
        </p:nvSpPr>
        <p:spPr>
          <a:xfrm>
            <a:off x="579439" y="3894451"/>
            <a:ext cx="3530599" cy="32634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65"/>
          <p:cNvSpPr/>
          <p:nvPr/>
        </p:nvSpPr>
        <p:spPr>
          <a:xfrm>
            <a:off x="579439" y="4220122"/>
            <a:ext cx="3530599" cy="190921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65"/>
          <p:cNvSpPr/>
          <p:nvPr/>
        </p:nvSpPr>
        <p:spPr>
          <a:xfrm>
            <a:off x="4325938" y="2719388"/>
            <a:ext cx="7286625" cy="32634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65"/>
          <p:cNvSpPr/>
          <p:nvPr/>
        </p:nvSpPr>
        <p:spPr>
          <a:xfrm>
            <a:off x="4325938" y="3045060"/>
            <a:ext cx="7286625" cy="190921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65"/>
          <p:cNvSpPr/>
          <p:nvPr>
            <p:ph idx="2" type="pic"/>
          </p:nvPr>
        </p:nvSpPr>
        <p:spPr>
          <a:xfrm>
            <a:off x="0" y="0"/>
            <a:ext cx="12192000" cy="24698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1" name="Google Shape;341;p65"/>
          <p:cNvSpPr txBox="1"/>
          <p:nvPr>
            <p:ph type="title"/>
          </p:nvPr>
        </p:nvSpPr>
        <p:spPr>
          <a:xfrm>
            <a:off x="574674" y="1977796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65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65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4" name="Google Shape;344;p65"/>
          <p:cNvSpPr txBox="1"/>
          <p:nvPr>
            <p:ph idx="1" type="body"/>
          </p:nvPr>
        </p:nvSpPr>
        <p:spPr>
          <a:xfrm>
            <a:off x="668665" y="3165971"/>
            <a:ext cx="3296118" cy="377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5" name="Google Shape;345;p65"/>
          <p:cNvSpPr txBox="1"/>
          <p:nvPr>
            <p:ph idx="3" type="body"/>
          </p:nvPr>
        </p:nvSpPr>
        <p:spPr>
          <a:xfrm>
            <a:off x="4429760" y="2750064"/>
            <a:ext cx="6968489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65"/>
          <p:cNvSpPr txBox="1"/>
          <p:nvPr>
            <p:ph idx="4" type="body"/>
          </p:nvPr>
        </p:nvSpPr>
        <p:spPr>
          <a:xfrm>
            <a:off x="668660" y="2750064"/>
            <a:ext cx="3296123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7" name="Google Shape;347;p65"/>
          <p:cNvSpPr txBox="1"/>
          <p:nvPr>
            <p:ph idx="5" type="body"/>
          </p:nvPr>
        </p:nvSpPr>
        <p:spPr>
          <a:xfrm>
            <a:off x="668660" y="3925127"/>
            <a:ext cx="3296123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65"/>
          <p:cNvSpPr txBox="1"/>
          <p:nvPr>
            <p:ph idx="6" type="body"/>
          </p:nvPr>
        </p:nvSpPr>
        <p:spPr>
          <a:xfrm>
            <a:off x="668665" y="4357805"/>
            <a:ext cx="3296118" cy="1623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9" name="Google Shape;349;p65"/>
          <p:cNvSpPr txBox="1"/>
          <p:nvPr>
            <p:ph idx="7" type="body"/>
          </p:nvPr>
        </p:nvSpPr>
        <p:spPr>
          <a:xfrm>
            <a:off x="4429759" y="3165972"/>
            <a:ext cx="6968489" cy="16822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0" name="Google Shape;350;p65"/>
          <p:cNvSpPr/>
          <p:nvPr/>
        </p:nvSpPr>
        <p:spPr>
          <a:xfrm>
            <a:off x="4325938" y="5173506"/>
            <a:ext cx="7286625" cy="96187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65"/>
          <p:cNvSpPr txBox="1"/>
          <p:nvPr>
            <p:ph idx="8" type="body"/>
          </p:nvPr>
        </p:nvSpPr>
        <p:spPr>
          <a:xfrm>
            <a:off x="4429125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65"/>
          <p:cNvSpPr txBox="1"/>
          <p:nvPr>
            <p:ph idx="9" type="body"/>
          </p:nvPr>
        </p:nvSpPr>
        <p:spPr>
          <a:xfrm>
            <a:off x="5289548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3" name="Google Shape;353;p65"/>
          <p:cNvSpPr txBox="1"/>
          <p:nvPr>
            <p:ph idx="13" type="body"/>
          </p:nvPr>
        </p:nvSpPr>
        <p:spPr>
          <a:xfrm>
            <a:off x="6234114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4" name="Google Shape;354;p65"/>
          <p:cNvSpPr txBox="1"/>
          <p:nvPr>
            <p:ph idx="14" type="body"/>
          </p:nvPr>
        </p:nvSpPr>
        <p:spPr>
          <a:xfrm>
            <a:off x="7094537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65"/>
          <p:cNvSpPr txBox="1"/>
          <p:nvPr>
            <p:ph idx="15" type="body"/>
          </p:nvPr>
        </p:nvSpPr>
        <p:spPr>
          <a:xfrm>
            <a:off x="8037514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65"/>
          <p:cNvSpPr txBox="1"/>
          <p:nvPr>
            <p:ph idx="16" type="body"/>
          </p:nvPr>
        </p:nvSpPr>
        <p:spPr>
          <a:xfrm>
            <a:off x="8897937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65"/>
          <p:cNvSpPr txBox="1"/>
          <p:nvPr>
            <p:ph idx="17" type="body"/>
          </p:nvPr>
        </p:nvSpPr>
        <p:spPr>
          <a:xfrm>
            <a:off x="9842500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8" name="Google Shape;358;p65"/>
          <p:cNvSpPr txBox="1"/>
          <p:nvPr>
            <p:ph idx="18" type="body"/>
          </p:nvPr>
        </p:nvSpPr>
        <p:spPr>
          <a:xfrm>
            <a:off x="10702923" y="5286376"/>
            <a:ext cx="804863" cy="749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se Study Slide - Option 3">
  <p:cSld name="Case Study Slide - Option 3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6"/>
          <p:cNvSpPr/>
          <p:nvPr/>
        </p:nvSpPr>
        <p:spPr>
          <a:xfrm>
            <a:off x="4332290" y="1557571"/>
            <a:ext cx="3530599" cy="116181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66"/>
          <p:cNvSpPr txBox="1"/>
          <p:nvPr>
            <p:ph type="title"/>
          </p:nvPr>
        </p:nvSpPr>
        <p:spPr>
          <a:xfrm>
            <a:off x="574675" y="431801"/>
            <a:ext cx="7288214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66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66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4" name="Google Shape;364;p66"/>
          <p:cNvSpPr/>
          <p:nvPr>
            <p:ph idx="2" type="pic"/>
          </p:nvPr>
        </p:nvSpPr>
        <p:spPr>
          <a:xfrm>
            <a:off x="8077200" y="0"/>
            <a:ext cx="4114800" cy="6129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65" name="Google Shape;365;p66"/>
          <p:cNvSpPr/>
          <p:nvPr/>
        </p:nvSpPr>
        <p:spPr>
          <a:xfrm>
            <a:off x="579439" y="1227138"/>
            <a:ext cx="3530599" cy="32634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66"/>
          <p:cNvSpPr/>
          <p:nvPr/>
        </p:nvSpPr>
        <p:spPr>
          <a:xfrm>
            <a:off x="579439" y="1557571"/>
            <a:ext cx="3530599" cy="116181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66"/>
          <p:cNvSpPr/>
          <p:nvPr/>
        </p:nvSpPr>
        <p:spPr>
          <a:xfrm>
            <a:off x="4332290" y="1231900"/>
            <a:ext cx="3530599" cy="32634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66"/>
          <p:cNvSpPr/>
          <p:nvPr/>
        </p:nvSpPr>
        <p:spPr>
          <a:xfrm>
            <a:off x="573088" y="2939750"/>
            <a:ext cx="7286625" cy="32634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66"/>
          <p:cNvSpPr txBox="1"/>
          <p:nvPr>
            <p:ph idx="1" type="body"/>
          </p:nvPr>
        </p:nvSpPr>
        <p:spPr>
          <a:xfrm>
            <a:off x="668664" y="1673721"/>
            <a:ext cx="3339455" cy="964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0" name="Google Shape;370;p66"/>
          <p:cNvSpPr txBox="1"/>
          <p:nvPr>
            <p:ph idx="3" type="body"/>
          </p:nvPr>
        </p:nvSpPr>
        <p:spPr>
          <a:xfrm>
            <a:off x="676910" y="2970426"/>
            <a:ext cx="7095490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1" name="Google Shape;371;p66"/>
          <p:cNvSpPr txBox="1"/>
          <p:nvPr>
            <p:ph idx="4" type="body"/>
          </p:nvPr>
        </p:nvSpPr>
        <p:spPr>
          <a:xfrm>
            <a:off x="668660" y="1257814"/>
            <a:ext cx="3339459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2" name="Google Shape;372;p66"/>
          <p:cNvSpPr txBox="1"/>
          <p:nvPr>
            <p:ph idx="5" type="body"/>
          </p:nvPr>
        </p:nvSpPr>
        <p:spPr>
          <a:xfrm>
            <a:off x="4421511" y="1262576"/>
            <a:ext cx="3350889" cy="264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cap="none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3" name="Google Shape;373;p66"/>
          <p:cNvSpPr txBox="1"/>
          <p:nvPr>
            <p:ph idx="6" type="body"/>
          </p:nvPr>
        </p:nvSpPr>
        <p:spPr>
          <a:xfrm>
            <a:off x="4421515" y="1695255"/>
            <a:ext cx="3350885" cy="948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4" name="Google Shape;374;p66"/>
          <p:cNvSpPr txBox="1"/>
          <p:nvPr>
            <p:ph idx="7" type="body"/>
          </p:nvPr>
        </p:nvSpPr>
        <p:spPr>
          <a:xfrm>
            <a:off x="676910" y="3359329"/>
            <a:ext cx="7095490" cy="27700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content_White">
  <p:cSld name="Text and content_White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7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67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67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9" name="Google Shape;379;p67"/>
          <p:cNvSpPr/>
          <p:nvPr/>
        </p:nvSpPr>
        <p:spPr>
          <a:xfrm>
            <a:off x="6096000" y="1231899"/>
            <a:ext cx="5518149" cy="4899025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67"/>
          <p:cNvSpPr txBox="1"/>
          <p:nvPr>
            <p:ph idx="1" type="body"/>
          </p:nvPr>
        </p:nvSpPr>
        <p:spPr>
          <a:xfrm>
            <a:off x="574675" y="1231900"/>
            <a:ext cx="5280025" cy="4899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1" name="Google Shape;381;p67"/>
          <p:cNvSpPr txBox="1"/>
          <p:nvPr>
            <p:ph idx="2" type="body"/>
          </p:nvPr>
        </p:nvSpPr>
        <p:spPr>
          <a:xfrm>
            <a:off x="6337300" y="1447799"/>
            <a:ext cx="5006975" cy="4471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content_Grey">
  <p:cSld name="Text and content_Grey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8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68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68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6" name="Google Shape;386;p68"/>
          <p:cNvSpPr/>
          <p:nvPr/>
        </p:nvSpPr>
        <p:spPr>
          <a:xfrm>
            <a:off x="573088" y="1231899"/>
            <a:ext cx="5522912" cy="4899025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68"/>
          <p:cNvSpPr txBox="1"/>
          <p:nvPr>
            <p:ph idx="1" type="body"/>
          </p:nvPr>
        </p:nvSpPr>
        <p:spPr>
          <a:xfrm>
            <a:off x="790575" y="1444623"/>
            <a:ext cx="5064125" cy="4473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8" name="Google Shape;388;p68"/>
          <p:cNvSpPr txBox="1"/>
          <p:nvPr>
            <p:ph idx="2" type="body"/>
          </p:nvPr>
        </p:nvSpPr>
        <p:spPr>
          <a:xfrm>
            <a:off x="6337300" y="1231900"/>
            <a:ext cx="5275263" cy="4897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picture - Option 1">
  <p:cSld name="Text and picture - Option 1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9"/>
          <p:cNvSpPr txBox="1"/>
          <p:nvPr>
            <p:ph type="title"/>
          </p:nvPr>
        </p:nvSpPr>
        <p:spPr>
          <a:xfrm>
            <a:off x="574675" y="431801"/>
            <a:ext cx="7288214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69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69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3" name="Google Shape;393;p69"/>
          <p:cNvSpPr txBox="1"/>
          <p:nvPr>
            <p:ph idx="1" type="body"/>
          </p:nvPr>
        </p:nvSpPr>
        <p:spPr>
          <a:xfrm>
            <a:off x="574675" y="1231900"/>
            <a:ext cx="7288213" cy="4897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94" name="Google Shape;394;p69"/>
          <p:cNvGrpSpPr/>
          <p:nvPr/>
        </p:nvGrpSpPr>
        <p:grpSpPr>
          <a:xfrm>
            <a:off x="8077199" y="0"/>
            <a:ext cx="4114801" cy="6129867"/>
            <a:chOff x="8077199" y="0"/>
            <a:chExt cx="4114801" cy="6129867"/>
          </a:xfrm>
        </p:grpSpPr>
        <p:pic>
          <p:nvPicPr>
            <p:cNvPr id="395" name="Google Shape;395;p69"/>
            <p:cNvPicPr preferRelativeResize="0"/>
            <p:nvPr/>
          </p:nvPicPr>
          <p:blipFill rotWithShape="1">
            <a:blip r:embed="rId2">
              <a:alphaModFix/>
            </a:blip>
            <a:srcRect b="-7" l="20602" r="44120" t="21240"/>
            <a:stretch/>
          </p:blipFill>
          <p:spPr>
            <a:xfrm>
              <a:off x="8077199" y="0"/>
              <a:ext cx="4114801" cy="61298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6" name="Google Shape;396;p69"/>
            <p:cNvSpPr txBox="1"/>
            <p:nvPr/>
          </p:nvSpPr>
          <p:spPr>
            <a:xfrm>
              <a:off x="9149394" y="5553996"/>
              <a:ext cx="1970412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Propel your mission forward.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picture - Option 2">
  <p:cSld name="Text and picture - Option 2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70"/>
          <p:cNvPicPr preferRelativeResize="0"/>
          <p:nvPr/>
        </p:nvPicPr>
        <p:blipFill rotWithShape="1">
          <a:blip r:embed="rId2">
            <a:alphaModFix/>
          </a:blip>
          <a:srcRect b="0" l="5341" r="5341" t="0"/>
          <a:stretch/>
        </p:blipFill>
        <p:spPr>
          <a:xfrm rot="10800000">
            <a:off x="8077200" y="0"/>
            <a:ext cx="4114800" cy="6129338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70"/>
          <p:cNvSpPr txBox="1"/>
          <p:nvPr>
            <p:ph type="title"/>
          </p:nvPr>
        </p:nvSpPr>
        <p:spPr>
          <a:xfrm>
            <a:off x="574675" y="431801"/>
            <a:ext cx="7288214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70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70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2" name="Google Shape;402;p70"/>
          <p:cNvSpPr txBox="1"/>
          <p:nvPr>
            <p:ph idx="1" type="body"/>
          </p:nvPr>
        </p:nvSpPr>
        <p:spPr>
          <a:xfrm>
            <a:off x="574675" y="1231900"/>
            <a:ext cx="7288213" cy="4897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3" name="Google Shape;403;p70"/>
          <p:cNvSpPr txBox="1"/>
          <p:nvPr/>
        </p:nvSpPr>
        <p:spPr>
          <a:xfrm>
            <a:off x="9167828" y="5553996"/>
            <a:ext cx="193354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 waves of innovation.</a:t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and Text">
  <p:cSld name="Picture and Text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71"/>
          <p:cNvPicPr preferRelativeResize="0"/>
          <p:nvPr/>
        </p:nvPicPr>
        <p:blipFill rotWithShape="1">
          <a:blip r:embed="rId2">
            <a:alphaModFix/>
          </a:blip>
          <a:srcRect b="23953" l="0" r="0" t="23953"/>
          <a:stretch/>
        </p:blipFill>
        <p:spPr>
          <a:xfrm>
            <a:off x="-1" y="-1"/>
            <a:ext cx="7867649" cy="6129339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71"/>
          <p:cNvSpPr txBox="1"/>
          <p:nvPr>
            <p:ph type="title"/>
          </p:nvPr>
        </p:nvSpPr>
        <p:spPr>
          <a:xfrm>
            <a:off x="8077199" y="431801"/>
            <a:ext cx="3536949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71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71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9" name="Google Shape;409;p71"/>
          <p:cNvSpPr txBox="1"/>
          <p:nvPr>
            <p:ph idx="1" type="body"/>
          </p:nvPr>
        </p:nvSpPr>
        <p:spPr>
          <a:xfrm>
            <a:off x="8075613" y="1231900"/>
            <a:ext cx="3536950" cy="4897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71"/>
          <p:cNvSpPr txBox="1"/>
          <p:nvPr/>
        </p:nvSpPr>
        <p:spPr>
          <a:xfrm>
            <a:off x="593098" y="5553996"/>
            <a:ext cx="208903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Find answers in complex data.</a:t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Picture Slide_White">
  <p:cSld name="Text and Picture Slide_White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72"/>
          <p:cNvPicPr preferRelativeResize="0"/>
          <p:nvPr/>
        </p:nvPicPr>
        <p:blipFill rotWithShape="1">
          <a:blip r:embed="rId2">
            <a:alphaModFix/>
          </a:blip>
          <a:srcRect b="0" l="22028" r="22028" t="0"/>
          <a:stretch/>
        </p:blipFill>
        <p:spPr>
          <a:xfrm>
            <a:off x="6095999" y="0"/>
            <a:ext cx="6096000" cy="6129338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72"/>
          <p:cNvSpPr txBox="1"/>
          <p:nvPr>
            <p:ph type="title"/>
          </p:nvPr>
        </p:nvSpPr>
        <p:spPr>
          <a:xfrm>
            <a:off x="574675" y="431801"/>
            <a:ext cx="5288798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72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72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6" name="Google Shape;416;p72"/>
          <p:cNvSpPr txBox="1"/>
          <p:nvPr>
            <p:ph idx="1" type="body"/>
          </p:nvPr>
        </p:nvSpPr>
        <p:spPr>
          <a:xfrm>
            <a:off x="574675" y="1231900"/>
            <a:ext cx="5288797" cy="4897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7" name="Google Shape;417;p72"/>
          <p:cNvSpPr txBox="1"/>
          <p:nvPr/>
        </p:nvSpPr>
        <p:spPr>
          <a:xfrm>
            <a:off x="7993703" y="5545370"/>
            <a:ext cx="230063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Navigate the fluid tech landscape.</a:t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Placeholder" showMasterSp="0">
  <p:cSld name="Video Placeholder"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3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73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1" name="Google Shape;421;p73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422" name="Google Shape;422;p73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23" name="Google Shape;423;p73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24" name="Google Shape;424;p73"/>
          <p:cNvSpPr/>
          <p:nvPr>
            <p:ph idx="2" type="media"/>
          </p:nvPr>
        </p:nvSpPr>
        <p:spPr>
          <a:xfrm>
            <a:off x="1530298" y="1016982"/>
            <a:ext cx="9131405" cy="5116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224000" lIns="0" spcFirstLastPara="1" rIns="0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5" name="Google Shape;425;p73"/>
          <p:cNvSpPr txBox="1"/>
          <p:nvPr>
            <p:ph type="title"/>
          </p:nvPr>
        </p:nvSpPr>
        <p:spPr>
          <a:xfrm>
            <a:off x="574675" y="431801"/>
            <a:ext cx="9559140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26" name="Google Shape;426;p73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427" name="Google Shape;427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showMasterSp="0">
  <p:cSld name="1_Blank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4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74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1" name="Google Shape;431;p74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432" name="Google Shape;432;p74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33" name="Google Shape;433;p74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34" name="Google Shape;434;p74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435" name="Google Shape;435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Bleed Picture" showMasterSp="0">
  <p:cSld name="Full Bleed Picture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75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75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9" name="Google Shape;439;p75"/>
          <p:cNvSpPr txBox="1"/>
          <p:nvPr/>
        </p:nvSpPr>
        <p:spPr>
          <a:xfrm>
            <a:off x="6788636" y="6456009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440" name="Google Shape;440;p75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41" name="Google Shape;441;p75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42" name="Google Shape;442;p75"/>
          <p:cNvSpPr/>
          <p:nvPr>
            <p:ph idx="2" type="pic"/>
          </p:nvPr>
        </p:nvSpPr>
        <p:spPr>
          <a:xfrm>
            <a:off x="0" y="0"/>
            <a:ext cx="12192000" cy="6129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cxnSp>
        <p:nvCxnSpPr>
          <p:cNvPr id="443" name="Google Shape;443;p75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444" name="Google Shape;444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Information">
  <p:cSld name="Contact Information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6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7" name="Google Shape;447;p76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76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49" name="Google Shape;449;p76"/>
          <p:cNvCxnSpPr/>
          <p:nvPr/>
        </p:nvCxnSpPr>
        <p:spPr>
          <a:xfrm>
            <a:off x="573088" y="3116580"/>
            <a:ext cx="3536950" cy="0"/>
          </a:xfrm>
          <a:prstGeom prst="straightConnector1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50" name="Google Shape;450;p76"/>
          <p:cNvCxnSpPr/>
          <p:nvPr/>
        </p:nvCxnSpPr>
        <p:spPr>
          <a:xfrm>
            <a:off x="4322128" y="3116580"/>
            <a:ext cx="3536950" cy="0"/>
          </a:xfrm>
          <a:prstGeom prst="straightConnector1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51" name="Google Shape;451;p76"/>
          <p:cNvCxnSpPr/>
          <p:nvPr/>
        </p:nvCxnSpPr>
        <p:spPr>
          <a:xfrm>
            <a:off x="8079427" y="3116580"/>
            <a:ext cx="3536950" cy="0"/>
          </a:xfrm>
          <a:prstGeom prst="straightConnector1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52" name="Google Shape;452;p76"/>
          <p:cNvSpPr txBox="1"/>
          <p:nvPr>
            <p:ph idx="1" type="body"/>
          </p:nvPr>
        </p:nvSpPr>
        <p:spPr>
          <a:xfrm>
            <a:off x="579438" y="2674620"/>
            <a:ext cx="3530596" cy="334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3" name="Google Shape;453;p76"/>
          <p:cNvSpPr txBox="1"/>
          <p:nvPr>
            <p:ph idx="2" type="body"/>
          </p:nvPr>
        </p:nvSpPr>
        <p:spPr>
          <a:xfrm>
            <a:off x="4330704" y="2674620"/>
            <a:ext cx="3530596" cy="334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4" name="Google Shape;454;p76"/>
          <p:cNvSpPr txBox="1"/>
          <p:nvPr>
            <p:ph idx="3" type="body"/>
          </p:nvPr>
        </p:nvSpPr>
        <p:spPr>
          <a:xfrm>
            <a:off x="8081967" y="2674620"/>
            <a:ext cx="3530596" cy="334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5" name="Google Shape;455;p76"/>
          <p:cNvSpPr txBox="1"/>
          <p:nvPr>
            <p:ph idx="4" type="body"/>
          </p:nvPr>
        </p:nvSpPr>
        <p:spPr>
          <a:xfrm>
            <a:off x="579438" y="3165971"/>
            <a:ext cx="3530596" cy="105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6" name="Google Shape;456;p76"/>
          <p:cNvSpPr txBox="1"/>
          <p:nvPr>
            <p:ph idx="5" type="body"/>
          </p:nvPr>
        </p:nvSpPr>
        <p:spPr>
          <a:xfrm>
            <a:off x="4330704" y="3165971"/>
            <a:ext cx="3530596" cy="105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7" name="Google Shape;457;p76"/>
          <p:cNvSpPr txBox="1"/>
          <p:nvPr>
            <p:ph idx="6" type="body"/>
          </p:nvPr>
        </p:nvSpPr>
        <p:spPr>
          <a:xfrm>
            <a:off x="8081967" y="3165971"/>
            <a:ext cx="3530596" cy="105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1 Column Content">
  <p:cSld name="Title and 1 Column Content">
    <p:bg>
      <p:bgPr>
        <a:solidFill>
          <a:srgbClr val="F3F4F6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7"/>
          <p:cNvSpPr txBox="1"/>
          <p:nvPr>
            <p:ph idx="12" type="sldNum"/>
          </p:nvPr>
        </p:nvSpPr>
        <p:spPr>
          <a:xfrm>
            <a:off x="65379" y="6331774"/>
            <a:ext cx="49183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1" i="0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0" name="Google Shape;460;p77"/>
          <p:cNvSpPr txBox="1"/>
          <p:nvPr>
            <p:ph idx="1" type="body"/>
          </p:nvPr>
        </p:nvSpPr>
        <p:spPr>
          <a:xfrm>
            <a:off x="1147482" y="730000"/>
            <a:ext cx="9901518" cy="536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b="0" i="0" sz="33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61" name="Google Shape;461;p77"/>
          <p:cNvSpPr txBox="1"/>
          <p:nvPr>
            <p:ph idx="2" type="body"/>
          </p:nvPr>
        </p:nvSpPr>
        <p:spPr>
          <a:xfrm>
            <a:off x="1147482" y="2025400"/>
            <a:ext cx="7245920" cy="240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40.xml"/><Relationship Id="rId44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44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48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33.xml"/><Relationship Id="rId37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28.xml"/><Relationship Id="rId50" Type="http://schemas.openxmlformats.org/officeDocument/2006/relationships/theme" Target="../theme/theme1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11356" y="6246114"/>
            <a:ext cx="892582" cy="5633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9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29"/>
          <p:cNvSpPr txBox="1"/>
          <p:nvPr>
            <p:ph idx="1" type="body"/>
          </p:nvPr>
        </p:nvSpPr>
        <p:spPr>
          <a:xfrm>
            <a:off x="574675" y="1231900"/>
            <a:ext cx="11039473" cy="4899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9"/>
          <p:cNvSpPr txBox="1"/>
          <p:nvPr>
            <p:ph idx="11" type="ftr"/>
          </p:nvPr>
        </p:nvSpPr>
        <p:spPr>
          <a:xfrm>
            <a:off x="1398747" y="6419849"/>
            <a:ext cx="2566036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1080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rgbClr val="929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9"/>
          <p:cNvSpPr txBox="1"/>
          <p:nvPr>
            <p:ph idx="12" type="sldNum"/>
          </p:nvPr>
        </p:nvSpPr>
        <p:spPr>
          <a:xfrm>
            <a:off x="11398250" y="6413499"/>
            <a:ext cx="215899" cy="228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9"/>
          <p:cNvSpPr txBox="1"/>
          <p:nvPr/>
        </p:nvSpPr>
        <p:spPr>
          <a:xfrm>
            <a:off x="6788636" y="6453627"/>
            <a:ext cx="4581832" cy="148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" u="none" cap="none" strike="noStrike">
                <a:solidFill>
                  <a:srgbClr val="474A4C"/>
                </a:solidFill>
                <a:latin typeface="Arial"/>
                <a:ea typeface="Arial"/>
                <a:cs typeface="Arial"/>
                <a:sym typeface="Arial"/>
              </a:rPr>
              <a:t>© 2026 GENERAL DYNAMICS INFORMATION TECHNOLOGY. ALL RIGHTS RESERVED.</a:t>
            </a:r>
            <a:endParaRPr/>
          </a:p>
        </p:txBody>
      </p:sp>
      <p:cxnSp>
        <p:nvCxnSpPr>
          <p:cNvPr id="16" name="Google Shape;16;p29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" name="Google Shape;17;p29"/>
          <p:cNvCxnSpPr/>
          <p:nvPr/>
        </p:nvCxnSpPr>
        <p:spPr>
          <a:xfrm>
            <a:off x="11370469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" name="Google Shape;18;p29"/>
          <p:cNvCxnSpPr/>
          <p:nvPr/>
        </p:nvCxnSpPr>
        <p:spPr>
          <a:xfrm>
            <a:off x="1324928" y="6456009"/>
            <a:ext cx="0" cy="14834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72">
          <p15:clr>
            <a:srgbClr val="F26B43"/>
          </p15:clr>
        </p15:guide>
        <p15:guide id="2" orient="horz" pos="4184">
          <p15:clr>
            <a:srgbClr val="F26B43"/>
          </p15:clr>
        </p15:guide>
        <p15:guide id="3" orient="horz" pos="456">
          <p15:clr>
            <a:srgbClr val="F26B43"/>
          </p15:clr>
        </p15:guide>
        <p15:guide id="4" orient="horz" pos="4040">
          <p15:clr>
            <a:srgbClr val="F26B43"/>
          </p15:clr>
        </p15:guide>
        <p15:guide id="5" orient="horz" pos="638">
          <p15:clr>
            <a:srgbClr val="F26B43"/>
          </p15:clr>
        </p15:guide>
        <p15:guide id="6" orient="horz" pos="776">
          <p15:clr>
            <a:srgbClr val="F26B43"/>
          </p15:clr>
        </p15:guide>
        <p15:guide id="7" orient="horz" pos="1706">
          <p15:clr>
            <a:srgbClr val="F26B43"/>
          </p15:clr>
        </p15:guide>
        <p15:guide id="8" pos="361">
          <p15:clr>
            <a:srgbClr val="F26B43"/>
          </p15:clr>
        </p15:guide>
        <p15:guide id="9" pos="2589">
          <p15:clr>
            <a:srgbClr val="F26B43"/>
          </p15:clr>
        </p15:guide>
        <p15:guide id="10" pos="2725">
          <p15:clr>
            <a:srgbClr val="F26B43"/>
          </p15:clr>
        </p15:guide>
        <p15:guide id="11" pos="4952">
          <p15:clr>
            <a:srgbClr val="F26B43"/>
          </p15:clr>
        </p15:guide>
        <p15:guide id="12" orient="horz" pos="1850">
          <p15:clr>
            <a:srgbClr val="F26B43"/>
          </p15:clr>
        </p15:guide>
        <p15:guide id="13" orient="horz" pos="2787">
          <p15:clr>
            <a:srgbClr val="F26B43"/>
          </p15:clr>
        </p15:guide>
        <p15:guide id="14" pos="5088">
          <p15:clr>
            <a:srgbClr val="F26B43"/>
          </p15:clr>
        </p15:guide>
        <p15:guide id="15" pos="7315">
          <p15:clr>
            <a:srgbClr val="F26B43"/>
          </p15:clr>
        </p15:guide>
        <p15:guide id="16" orient="horz" pos="2924">
          <p15:clr>
            <a:srgbClr val="F26B43"/>
          </p15:clr>
        </p15:guide>
        <p15:guide id="17" orient="horz" pos="38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png"/><Relationship Id="rId4" Type="http://schemas.openxmlformats.org/officeDocument/2006/relationships/image" Target="../media/image39.png"/><Relationship Id="rId5" Type="http://schemas.openxmlformats.org/officeDocument/2006/relationships/image" Target="../media/image28.jpg"/><Relationship Id="rId6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Relationship Id="rId4" Type="http://schemas.openxmlformats.org/officeDocument/2006/relationships/image" Target="../media/image30.png"/><Relationship Id="rId5" Type="http://schemas.openxmlformats.org/officeDocument/2006/relationships/image" Target="../media/image37.png"/><Relationship Id="rId6" Type="http://schemas.openxmlformats.org/officeDocument/2006/relationships/image" Target="../media/image33.png"/><Relationship Id="rId7" Type="http://schemas.openxmlformats.org/officeDocument/2006/relationships/image" Target="../media/image3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Relationship Id="rId6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8.png"/><Relationship Id="rId4" Type="http://schemas.openxmlformats.org/officeDocument/2006/relationships/hyperlink" Target="https://microsoft.github.io/a11y-llm-eval-report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microsoft.github.io/a11y-llm-eval-report/" TargetMode="External"/><Relationship Id="rId4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png"/><Relationship Id="rId4" Type="http://schemas.openxmlformats.org/officeDocument/2006/relationships/hyperlink" Target="https://microsoft.github.io/a11y-llm-eval-report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hyperlink" Target="mailto:Section508@usp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"/>
          <p:cNvSpPr txBox="1"/>
          <p:nvPr>
            <p:ph type="ctrTitle"/>
          </p:nvPr>
        </p:nvSpPr>
        <p:spPr>
          <a:xfrm>
            <a:off x="573088" y="4613942"/>
            <a:ext cx="9731118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How USPS is Scaling Accessible Development with Automation &amp; AI</a:t>
            </a:r>
            <a:endParaRPr/>
          </a:p>
        </p:txBody>
      </p:sp>
      <p:sp>
        <p:nvSpPr>
          <p:cNvPr id="468" name="Google Shape;468;p1"/>
          <p:cNvSpPr txBox="1"/>
          <p:nvPr>
            <p:ph idx="1" type="subTitle"/>
          </p:nvPr>
        </p:nvSpPr>
        <p:spPr>
          <a:xfrm>
            <a:off x="573088" y="5703257"/>
            <a:ext cx="7288212" cy="24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700"/>
              <a:t>Using AI agents and automation to test and build accessible web applications.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Presenters</a:t>
            </a:r>
            <a:endParaRPr/>
          </a:p>
        </p:txBody>
      </p:sp>
      <p:sp>
        <p:nvSpPr>
          <p:cNvPr id="475" name="Google Shape;475;p2"/>
          <p:cNvSpPr txBox="1"/>
          <p:nvPr/>
        </p:nvSpPr>
        <p:spPr>
          <a:xfrm>
            <a:off x="574674" y="1123820"/>
            <a:ext cx="39383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Denise Koschmann</a:t>
            </a:r>
            <a:endParaRPr/>
          </a:p>
        </p:txBody>
      </p:sp>
      <p:sp>
        <p:nvSpPr>
          <p:cNvPr id="476" name="Google Shape;476;p2"/>
          <p:cNvSpPr txBox="1"/>
          <p:nvPr/>
        </p:nvSpPr>
        <p:spPr>
          <a:xfrm>
            <a:off x="574674" y="1449306"/>
            <a:ext cx="40169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 Factors Engineer Sr Principal </a:t>
            </a:r>
            <a:endParaRPr/>
          </a:p>
        </p:txBody>
      </p:sp>
      <p:pic>
        <p:nvPicPr>
          <p:cNvPr descr="Denise Koschmann, showing woman with long hair in glasses wearing a gray sweater" id="477" name="Google Shape;47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319" y="1937048"/>
            <a:ext cx="1060796" cy="1487553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2"/>
          <p:cNvSpPr txBox="1"/>
          <p:nvPr/>
        </p:nvSpPr>
        <p:spPr>
          <a:xfrm>
            <a:off x="6499122" y="1151530"/>
            <a:ext cx="33429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Robert Conaghan</a:t>
            </a:r>
            <a:endParaRPr/>
          </a:p>
        </p:txBody>
      </p:sp>
      <p:sp>
        <p:nvSpPr>
          <p:cNvPr id="479" name="Google Shape;479;p2"/>
          <p:cNvSpPr txBox="1"/>
          <p:nvPr/>
        </p:nvSpPr>
        <p:spPr>
          <a:xfrm>
            <a:off x="6499121" y="1463326"/>
            <a:ext cx="324259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Senior Test Engineer</a:t>
            </a:r>
            <a:endParaRPr/>
          </a:p>
        </p:txBody>
      </p:sp>
      <p:pic>
        <p:nvPicPr>
          <p:cNvPr descr="Robert Conaghan - showing man with curly hair wearing glasses, a collared shirt, and a green sweater" id="480" name="Google Shape;48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5653" y="2000064"/>
            <a:ext cx="1415248" cy="1286002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"/>
          <p:cNvSpPr txBox="1"/>
          <p:nvPr/>
        </p:nvSpPr>
        <p:spPr>
          <a:xfrm>
            <a:off x="574674" y="3785677"/>
            <a:ext cx="39383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John Cotter</a:t>
            </a:r>
            <a:endParaRPr/>
          </a:p>
        </p:txBody>
      </p:sp>
      <p:sp>
        <p:nvSpPr>
          <p:cNvPr id="482" name="Google Shape;482;p2"/>
          <p:cNvSpPr txBox="1"/>
          <p:nvPr/>
        </p:nvSpPr>
        <p:spPr>
          <a:xfrm>
            <a:off x="574673" y="4124361"/>
            <a:ext cx="367286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Senior Test Engineer</a:t>
            </a:r>
            <a:endParaRPr/>
          </a:p>
        </p:txBody>
      </p:sp>
      <p:pic>
        <p:nvPicPr>
          <p:cNvPr descr="John Cotter headshot, white male brown hair glasses, smiling, wearing white sweater" id="483" name="Google Shape;483;p2"/>
          <p:cNvPicPr preferRelativeResize="0"/>
          <p:nvPr/>
        </p:nvPicPr>
        <p:blipFill rotWithShape="1">
          <a:blip r:embed="rId5">
            <a:alphaModFix/>
          </a:blip>
          <a:srcRect b="0" l="13306" r="13269" t="0"/>
          <a:stretch/>
        </p:blipFill>
        <p:spPr>
          <a:xfrm>
            <a:off x="673319" y="4738191"/>
            <a:ext cx="1572731" cy="1427983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2"/>
          <p:cNvSpPr txBox="1"/>
          <p:nvPr/>
        </p:nvSpPr>
        <p:spPr>
          <a:xfrm>
            <a:off x="6499122" y="3799532"/>
            <a:ext cx="34412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Tyler Maddox</a:t>
            </a:r>
            <a:endParaRPr/>
          </a:p>
        </p:txBody>
      </p:sp>
      <p:sp>
        <p:nvSpPr>
          <p:cNvPr id="485" name="Google Shape;485;p2"/>
          <p:cNvSpPr txBox="1"/>
          <p:nvPr/>
        </p:nvSpPr>
        <p:spPr>
          <a:xfrm>
            <a:off x="6499121" y="4168864"/>
            <a:ext cx="420820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Senior Test Engineer</a:t>
            </a:r>
            <a:endParaRPr/>
          </a:p>
        </p:txBody>
      </p:sp>
      <p:pic>
        <p:nvPicPr>
          <p:cNvPr descr="Tyler Maddox, showing man with red hair wearing a plaid shirt and tie" id="486" name="Google Shape;48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5653" y="4760029"/>
            <a:ext cx="1428417" cy="1428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The Problem</a:t>
            </a:r>
            <a:endParaRPr/>
          </a:p>
        </p:txBody>
      </p:sp>
      <p:sp>
        <p:nvSpPr>
          <p:cNvPr id="493" name="Google Shape;493;p3"/>
          <p:cNvSpPr txBox="1"/>
          <p:nvPr>
            <p:ph idx="1" type="body"/>
          </p:nvPr>
        </p:nvSpPr>
        <p:spPr>
          <a:xfrm>
            <a:off x="1553497" y="1896256"/>
            <a:ext cx="9333578" cy="3930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63467"/>
              </a:buClr>
              <a:buSzPts val="3600"/>
              <a:buNone/>
            </a:pPr>
            <a:r>
              <a:rPr lang="en-US" sz="3600">
                <a:solidFill>
                  <a:srgbClr val="C63467"/>
                </a:solidFill>
              </a:rPr>
              <a:t>❌</a:t>
            </a:r>
            <a:r>
              <a:rPr lang="en-US" sz="3600"/>
              <a:t>  Automated tools are limited.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6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❌  Manual testing takes time and expertise.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It’s like washing dishes…</a:t>
            </a:r>
            <a:endParaRPr/>
          </a:p>
        </p:txBody>
      </p:sp>
      <p:sp>
        <p:nvSpPr>
          <p:cNvPr id="500" name="Google Shape;500;p4"/>
          <p:cNvSpPr txBox="1"/>
          <p:nvPr>
            <p:ph idx="1" type="body"/>
          </p:nvPr>
        </p:nvSpPr>
        <p:spPr>
          <a:xfrm>
            <a:off x="1051810" y="964768"/>
            <a:ext cx="4501265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Manual Testing</a:t>
            </a:r>
            <a:endParaRPr/>
          </a:p>
        </p:txBody>
      </p:sp>
      <p:pic>
        <p:nvPicPr>
          <p:cNvPr descr="Woman washing a dish in a sink" id="501" name="Google Shape;50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1746" y="1472934"/>
            <a:ext cx="3372787" cy="33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"/>
          <p:cNvSpPr txBox="1"/>
          <p:nvPr>
            <p:ph idx="2" type="body"/>
          </p:nvPr>
        </p:nvSpPr>
        <p:spPr>
          <a:xfrm>
            <a:off x="6385809" y="964768"/>
            <a:ext cx="4501265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Automation</a:t>
            </a:r>
            <a:endParaRPr/>
          </a:p>
        </p:txBody>
      </p:sp>
      <p:pic>
        <p:nvPicPr>
          <p:cNvPr descr="woman loading a dishwasher. Counter is clean" id="503" name="Google Shape;50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00849" y="1413071"/>
            <a:ext cx="3372787" cy="3372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The Goal</a:t>
            </a:r>
            <a:endParaRPr/>
          </a:p>
        </p:txBody>
      </p:sp>
      <p:sp>
        <p:nvSpPr>
          <p:cNvPr id="510" name="Google Shape;510;p5"/>
          <p:cNvSpPr txBox="1"/>
          <p:nvPr>
            <p:ph idx="1" type="body"/>
          </p:nvPr>
        </p:nvSpPr>
        <p:spPr>
          <a:xfrm>
            <a:off x="371475" y="2021304"/>
            <a:ext cx="10515600" cy="380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65088" lvl="0" marL="179388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✅  More people testing more, earlier.</a:t>
            </a:r>
            <a:br>
              <a:rPr lang="en-US" sz="3600"/>
            </a:br>
            <a:br>
              <a:rPr lang="en-US" sz="3600"/>
            </a:br>
            <a:endParaRPr b="1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USPS Approach</a:t>
            </a:r>
            <a:endParaRPr/>
          </a:p>
        </p:txBody>
      </p:sp>
      <p:grpSp>
        <p:nvGrpSpPr>
          <p:cNvPr descr="United States Postal Service (USPS) is developing an accessibility approach" id="517" name="Google Shape;517;p6"/>
          <p:cNvGrpSpPr/>
          <p:nvPr/>
        </p:nvGrpSpPr>
        <p:grpSpPr>
          <a:xfrm>
            <a:off x="880584" y="2254619"/>
            <a:ext cx="3834920" cy="1762315"/>
            <a:chOff x="880584" y="2254619"/>
            <a:chExt cx="3834920" cy="1762315"/>
          </a:xfrm>
        </p:grpSpPr>
        <p:pic>
          <p:nvPicPr>
            <p:cNvPr descr="United States Postal Service logo" id="518" name="Google Shape;518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80584" y="2254619"/>
              <a:ext cx="3834920" cy="17015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9" name="Google Shape;519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86686" y="2254619"/>
              <a:ext cx="1828818" cy="17623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descr="Playwright plus GitHub Copilot" id="520" name="Google Shape;520;p6"/>
          <p:cNvGrpSpPr/>
          <p:nvPr/>
        </p:nvGrpSpPr>
        <p:grpSpPr>
          <a:xfrm>
            <a:off x="4959371" y="1559596"/>
            <a:ext cx="4716604" cy="2960028"/>
            <a:chOff x="4959371" y="1559596"/>
            <a:chExt cx="4716604" cy="2960028"/>
          </a:xfrm>
        </p:grpSpPr>
        <p:pic>
          <p:nvPicPr>
            <p:cNvPr descr="Playwright logo" id="521" name="Google Shape;521;p6"/>
            <p:cNvPicPr preferRelativeResize="0"/>
            <p:nvPr/>
          </p:nvPicPr>
          <p:blipFill rotWithShape="1">
            <a:blip r:embed="rId5">
              <a:alphaModFix/>
            </a:blip>
            <a:srcRect b="0" l="0" r="3445" t="13289"/>
            <a:stretch/>
          </p:blipFill>
          <p:spPr>
            <a:xfrm>
              <a:off x="4959371" y="1559596"/>
              <a:ext cx="4692607" cy="1090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ithub Copilot logo" id="522" name="Google Shape;522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983367" y="3429000"/>
              <a:ext cx="4692608" cy="1090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3" name="Google Shape;523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220658" y="1921974"/>
              <a:ext cx="2180727" cy="256311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Automation</a:t>
            </a:r>
            <a:endParaRPr/>
          </a:p>
        </p:txBody>
      </p:sp>
      <p:sp>
        <p:nvSpPr>
          <p:cNvPr id="530" name="Google Shape;530;p7"/>
          <p:cNvSpPr txBox="1"/>
          <p:nvPr>
            <p:ph idx="1" type="body"/>
          </p:nvPr>
        </p:nvSpPr>
        <p:spPr>
          <a:xfrm>
            <a:off x="3177915" y="3949908"/>
            <a:ext cx="6166024" cy="1876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A web automation test framework</a:t>
            </a:r>
            <a:endParaRPr/>
          </a:p>
        </p:txBody>
      </p:sp>
      <p:pic>
        <p:nvPicPr>
          <p:cNvPr descr="Playwright logo" id="531" name="Google Shape;531;p7"/>
          <p:cNvPicPr preferRelativeResize="0"/>
          <p:nvPr/>
        </p:nvPicPr>
        <p:blipFill rotWithShape="1">
          <a:blip r:embed="rId3">
            <a:alphaModFix/>
          </a:blip>
          <a:srcRect b="0" l="0" r="11149" t="13289"/>
          <a:stretch/>
        </p:blipFill>
        <p:spPr>
          <a:xfrm>
            <a:off x="2227562" y="2090057"/>
            <a:ext cx="7116377" cy="1797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What Playwright can do for accessibility testing?</a:t>
            </a:r>
            <a:endParaRPr/>
          </a:p>
        </p:txBody>
      </p:sp>
      <p:sp>
        <p:nvSpPr>
          <p:cNvPr id="538" name="Google Shape;538;p8"/>
          <p:cNvSpPr txBox="1"/>
          <p:nvPr>
            <p:ph idx="1" type="body"/>
          </p:nvPr>
        </p:nvSpPr>
        <p:spPr>
          <a:xfrm>
            <a:off x="1819922" y="1544715"/>
            <a:ext cx="9794226" cy="4586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Walk the </a:t>
            </a:r>
            <a:r>
              <a:rPr b="1" lang="en-US"/>
              <a:t>DOM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Read the </a:t>
            </a:r>
            <a:r>
              <a:rPr b="1" lang="en-US"/>
              <a:t>accessibility tree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Integrate with 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Axe Core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Test </a:t>
            </a:r>
            <a:r>
              <a:rPr b="1" lang="en-US"/>
              <a:t>states</a:t>
            </a:r>
            <a:r>
              <a:rPr lang="en-US"/>
              <a:t> (hover, focus, expand)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Test </a:t>
            </a:r>
            <a:r>
              <a:rPr b="1" lang="en-US"/>
              <a:t>key presses</a:t>
            </a:r>
            <a:r>
              <a:rPr lang="en-US"/>
              <a:t> (tab, enter, spacebar)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/>
              <a:t>Enter test data</a:t>
            </a:r>
            <a:r>
              <a:rPr lang="en-US"/>
              <a:t>, log in to sites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Manage </a:t>
            </a:r>
            <a:r>
              <a:rPr b="1" lang="en-US"/>
              <a:t>AI agents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Integrate into </a:t>
            </a:r>
            <a:r>
              <a:rPr b="1" lang="en-US"/>
              <a:t>CI/CD pipeline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Generate</a:t>
            </a:r>
            <a:r>
              <a:rPr b="1" lang="en-US"/>
              <a:t> test reports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AI Agents</a:t>
            </a:r>
            <a:endParaRPr/>
          </a:p>
        </p:txBody>
      </p:sp>
      <p:sp>
        <p:nvSpPr>
          <p:cNvPr id="545" name="Google Shape;545;p9"/>
          <p:cNvSpPr txBox="1"/>
          <p:nvPr>
            <p:ph idx="1" type="body"/>
          </p:nvPr>
        </p:nvSpPr>
        <p:spPr>
          <a:xfrm>
            <a:off x="3290340" y="3867462"/>
            <a:ext cx="6061093" cy="1876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9388" lvl="0" marL="17938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An AI-powered coding assistant</a:t>
            </a:r>
            <a:endParaRPr/>
          </a:p>
        </p:txBody>
      </p:sp>
      <p:pic>
        <p:nvPicPr>
          <p:cNvPr descr="Github Copilot logo" id="546" name="Google Shape;5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8190" y="2072361"/>
            <a:ext cx="7116377" cy="1653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0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What can Copilot AI do for accessibility testing?</a:t>
            </a:r>
            <a:endParaRPr/>
          </a:p>
        </p:txBody>
      </p:sp>
      <p:sp>
        <p:nvSpPr>
          <p:cNvPr id="553" name="Google Shape;553;p10"/>
          <p:cNvSpPr txBox="1"/>
          <p:nvPr>
            <p:ph idx="1" type="body"/>
          </p:nvPr>
        </p:nvSpPr>
        <p:spPr>
          <a:xfrm>
            <a:off x="1482571" y="1748901"/>
            <a:ext cx="10131577" cy="4382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Learn the </a:t>
            </a:r>
            <a:r>
              <a:rPr b="1" lang="en-US"/>
              <a:t>tech stack </a:t>
            </a:r>
            <a:r>
              <a:rPr lang="en-US"/>
              <a:t>and design system.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Apply </a:t>
            </a:r>
            <a:r>
              <a:rPr b="1" lang="en-US"/>
              <a:t>WCAG</a:t>
            </a:r>
            <a:r>
              <a:rPr lang="en-US"/>
              <a:t> principles.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Identify code issues, </a:t>
            </a:r>
            <a:r>
              <a:rPr b="1" lang="en-US"/>
              <a:t>make suggestions</a:t>
            </a:r>
            <a:r>
              <a:rPr lang="en-US"/>
              <a:t>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Explain the </a:t>
            </a:r>
            <a:r>
              <a:rPr b="1" lang="en-US"/>
              <a:t>impact</a:t>
            </a:r>
            <a:r>
              <a:rPr lang="en-US"/>
              <a:t> of not fixing.</a:t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1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What can Playwright and Copilot do together?</a:t>
            </a:r>
            <a:endParaRPr/>
          </a:p>
        </p:txBody>
      </p:sp>
      <p:sp>
        <p:nvSpPr>
          <p:cNvPr id="560" name="Google Shape;560;p11"/>
          <p:cNvSpPr txBox="1"/>
          <p:nvPr>
            <p:ph idx="1" type="body"/>
          </p:nvPr>
        </p:nvSpPr>
        <p:spPr>
          <a:xfrm>
            <a:off x="1109709" y="1695635"/>
            <a:ext cx="10504439" cy="4435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Look at source code </a:t>
            </a:r>
            <a:r>
              <a:rPr b="1" lang="en-US"/>
              <a:t>and</a:t>
            </a:r>
            <a:r>
              <a:rPr lang="en-US"/>
              <a:t> rendered code (DOM).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/>
              <a:t>Extend</a:t>
            </a:r>
            <a:r>
              <a:rPr lang="en-US"/>
              <a:t> Axe Core.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/>
              <a:t>Group</a:t>
            </a:r>
            <a:r>
              <a:rPr lang="en-US"/>
              <a:t> related issues.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Understand the report and page </a:t>
            </a:r>
            <a:r>
              <a:rPr b="1" lang="en-US"/>
              <a:t>context</a:t>
            </a:r>
            <a:r>
              <a:rPr lang="en-US"/>
              <a:t>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Explain </a:t>
            </a:r>
            <a:r>
              <a:rPr b="1" lang="en-US"/>
              <a:t>who</a:t>
            </a:r>
            <a:r>
              <a:rPr lang="en-US"/>
              <a:t> is affected.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Describes fixes based on </a:t>
            </a:r>
            <a:r>
              <a:rPr b="1" lang="en-US"/>
              <a:t>frameworks</a:t>
            </a:r>
            <a:r>
              <a:rPr lang="en-US"/>
              <a:t> used.</a:t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Shelves that contain clean stacks of bowls, coffee cups, plates, and saucers" id="561" name="Google Shape;561;p11"/>
          <p:cNvPicPr preferRelativeResize="0"/>
          <p:nvPr/>
        </p:nvPicPr>
        <p:blipFill rotWithShape="1">
          <a:blip r:embed="rId3">
            <a:alphaModFix/>
          </a:blip>
          <a:srcRect b="8634" l="0" r="0" t="0"/>
          <a:stretch/>
        </p:blipFill>
        <p:spPr>
          <a:xfrm>
            <a:off x="6981945" y="1341503"/>
            <a:ext cx="3658694" cy="3342807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Playwright plus GitHub Copilot" id="562" name="Google Shape;562;p11"/>
          <p:cNvGrpSpPr/>
          <p:nvPr/>
        </p:nvGrpSpPr>
        <p:grpSpPr>
          <a:xfrm>
            <a:off x="6791417" y="4629760"/>
            <a:ext cx="4053409" cy="1219044"/>
            <a:chOff x="6791417" y="4629760"/>
            <a:chExt cx="4053409" cy="1219044"/>
          </a:xfrm>
        </p:grpSpPr>
        <p:pic>
          <p:nvPicPr>
            <p:cNvPr descr="Playwright logo" id="563" name="Google Shape;563;p11"/>
            <p:cNvPicPr preferRelativeResize="0"/>
            <p:nvPr/>
          </p:nvPicPr>
          <p:blipFill rotWithShape="1">
            <a:blip r:embed="rId4">
              <a:alphaModFix/>
            </a:blip>
            <a:srcRect b="15629" l="0" r="21737" t="22576"/>
            <a:stretch/>
          </p:blipFill>
          <p:spPr>
            <a:xfrm>
              <a:off x="6791417" y="4963972"/>
              <a:ext cx="1941775" cy="396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ithub Copilot logo" id="564" name="Google Shape;564;p11"/>
            <p:cNvPicPr preferRelativeResize="0"/>
            <p:nvPr/>
          </p:nvPicPr>
          <p:blipFill rotWithShape="1">
            <a:blip r:embed="rId5">
              <a:alphaModFix/>
            </a:blip>
            <a:srcRect b="0" l="1464" r="3704" t="0"/>
            <a:stretch/>
          </p:blipFill>
          <p:spPr>
            <a:xfrm>
              <a:off x="9257684" y="4967877"/>
              <a:ext cx="1587142" cy="388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5" name="Google Shape;565;p1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70079" y="4629760"/>
              <a:ext cx="1037176" cy="12190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2"/>
          <p:cNvSpPr txBox="1"/>
          <p:nvPr>
            <p:ph type="title"/>
          </p:nvPr>
        </p:nvSpPr>
        <p:spPr>
          <a:xfrm>
            <a:off x="574675" y="3975054"/>
            <a:ext cx="8332258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Demo: MANTA </a:t>
            </a:r>
            <a:br>
              <a:rPr lang="en-US"/>
            </a:br>
            <a:r>
              <a:rPr lang="en-US"/>
              <a:t>Modular Accessibility Node Test Automation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3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Adding an AI Component: What LLMs Do Today</a:t>
            </a:r>
            <a:endParaRPr/>
          </a:p>
        </p:txBody>
      </p:sp>
      <p:sp>
        <p:nvSpPr>
          <p:cNvPr id="577" name="Google Shape;577;p13"/>
          <p:cNvSpPr txBox="1"/>
          <p:nvPr/>
        </p:nvSpPr>
        <p:spPr>
          <a:xfrm>
            <a:off x="971116" y="2782668"/>
            <a:ext cx="524842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LLMs will happily and confidently do what you ask… but maybe not in the way that you’d hoped.</a:t>
            </a:r>
            <a:endParaRPr/>
          </a:p>
        </p:txBody>
      </p:sp>
      <p:pic>
        <p:nvPicPr>
          <p:cNvPr descr="A cartoon robot happily handwashing dishes in a kitchen. Soapy water is overflowing the sink onto the countertop." id="578" name="Google Shape;578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6129" y="1238692"/>
            <a:ext cx="4380614" cy="4380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4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Model Performance Without Accessibility Instructions</a:t>
            </a:r>
            <a:endParaRPr/>
          </a:p>
        </p:txBody>
      </p:sp>
      <p:sp>
        <p:nvSpPr>
          <p:cNvPr id="585" name="Google Shape;585;p14"/>
          <p:cNvSpPr txBox="1"/>
          <p:nvPr>
            <p:ph idx="1" type="body"/>
          </p:nvPr>
        </p:nvSpPr>
        <p:spPr>
          <a:xfrm>
            <a:off x="714661" y="1999365"/>
            <a:ext cx="5147123" cy="2647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LLMs do </a:t>
            </a:r>
            <a:r>
              <a:rPr b="1" lang="en-US"/>
              <a:t>not</a:t>
            </a:r>
            <a:r>
              <a:rPr lang="en-US"/>
              <a:t> produce accessible code by default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Even top models pass only </a:t>
            </a:r>
            <a:r>
              <a:rPr b="1" lang="en-US"/>
              <a:t>25%</a:t>
            </a:r>
            <a:r>
              <a:rPr lang="en-US"/>
              <a:t> of basic WCAG checks*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Frequent issues: missing labels, invalid ARIA, poor contrast, incorrect roles</a:t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2286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A chart titled 'Model Performance' showing five AI models with their pass rates. The models listed are GPT‑5.4 Mini (25%), GPT‑5.5 (18%), GPT‑5.4 (15%), Claude Opus 4.7 (14%), and Gemini 3 Pro Preview (8%). Each pass rate is followed by a large red letter 'F' indicating a failing grade." id="586" name="Google Shape;58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0205" y="1123337"/>
            <a:ext cx="4399564" cy="43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14"/>
          <p:cNvSpPr txBox="1"/>
          <p:nvPr/>
        </p:nvSpPr>
        <p:spPr>
          <a:xfrm>
            <a:off x="2692462" y="5835143"/>
            <a:ext cx="63386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Source: </a:t>
            </a: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https://microsoft.github.io/a11y-llm-eval-report/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5"/>
          <p:cNvSpPr txBox="1"/>
          <p:nvPr>
            <p:ph type="title"/>
          </p:nvPr>
        </p:nvSpPr>
        <p:spPr>
          <a:xfrm>
            <a:off x="457199" y="201083"/>
            <a:ext cx="10832041" cy="5868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50"/>
              <a:buFont typeface="Arial"/>
              <a:buNone/>
            </a:pPr>
            <a:r>
              <a:rPr lang="en-US" sz="2350">
                <a:latin typeface="Arial"/>
                <a:ea typeface="Arial"/>
                <a:cs typeface="Arial"/>
                <a:sym typeface="Arial"/>
              </a:rPr>
              <a:t>The Power of Simply Asking: Instructions</a:t>
            </a:r>
            <a:endParaRPr sz="2350"/>
          </a:p>
        </p:txBody>
      </p:sp>
      <p:sp>
        <p:nvSpPr>
          <p:cNvPr id="593" name="Google Shape;593;p15"/>
          <p:cNvSpPr txBox="1"/>
          <p:nvPr>
            <p:ph idx="1" type="body"/>
          </p:nvPr>
        </p:nvSpPr>
        <p:spPr>
          <a:xfrm>
            <a:off x="739513" y="1647080"/>
            <a:ext cx="5005293" cy="3229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Adding accessibility instructions to prompts improves results dramatically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Developers get </a:t>
            </a:r>
            <a:r>
              <a:rPr b="1" lang="en-US"/>
              <a:t>better starting points</a:t>
            </a:r>
            <a:r>
              <a:rPr lang="en-US"/>
              <a:t> with little effort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Minimal instructions sets increased average pass rate 24.8pp*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Basic instructions sets increased average pass rate 48.5pp*</a:t>
            </a:r>
            <a:endParaRPr/>
          </a:p>
        </p:txBody>
      </p:sp>
      <p:sp>
        <p:nvSpPr>
          <p:cNvPr id="594" name="Google Shape;594;p15"/>
          <p:cNvSpPr txBox="1"/>
          <p:nvPr/>
        </p:nvSpPr>
        <p:spPr>
          <a:xfrm>
            <a:off x="2872844" y="5736014"/>
            <a:ext cx="60007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Source: </a:t>
            </a: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https://microsoft.github.io/a11y-llm-eval-report/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5" name="Google Shape;59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211766"/>
            <a:ext cx="5356487" cy="3934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6"/>
          <p:cNvSpPr txBox="1"/>
          <p:nvPr>
            <p:ph type="title"/>
          </p:nvPr>
        </p:nvSpPr>
        <p:spPr>
          <a:xfrm>
            <a:off x="371475" y="201083"/>
            <a:ext cx="10917766" cy="700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50"/>
              <a:buFont typeface="Arial"/>
              <a:buNone/>
            </a:pPr>
            <a:r>
              <a:rPr lang="en-US" sz="2350">
                <a:latin typeface="Arial"/>
                <a:ea typeface="Arial"/>
                <a:cs typeface="Arial"/>
                <a:sym typeface="Arial"/>
              </a:rPr>
              <a:t>The Power of Simply Asking: Skills</a:t>
            </a:r>
            <a:endParaRPr b="0" sz="23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50"/>
              <a:buFont typeface="Arial"/>
              <a:buNone/>
            </a:pPr>
            <a:r>
              <a:t/>
            </a:r>
            <a:endParaRPr sz="2350"/>
          </a:p>
        </p:txBody>
      </p:sp>
      <p:sp>
        <p:nvSpPr>
          <p:cNvPr id="601" name="Google Shape;601;p16"/>
          <p:cNvSpPr txBox="1"/>
          <p:nvPr>
            <p:ph idx="1" type="body"/>
          </p:nvPr>
        </p:nvSpPr>
        <p:spPr>
          <a:xfrm>
            <a:off x="704801" y="1690691"/>
            <a:ext cx="5125557" cy="3227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Skills can provide rich context and multi-turn prompting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Average 70pp higher pass rate than control during initial code generation*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Average additional 4pp higher above initial skilled code generation on review/remediate*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Top 5 models with skill all had a final pass rate above 90%*</a:t>
            </a:r>
            <a:endParaRPr/>
          </a:p>
        </p:txBody>
      </p:sp>
      <p:pic>
        <p:nvPicPr>
          <p:cNvPr descr="A chart titled “Model Performance” compares several AI models by pass rate with skill and assigns a letter grade. The table lists five models in rows. Gemini 3.1 Pro Preview shows a 96% pass rate with an A grade. GPT‑5.4 Mini has a 94% pass rate with an A‑ grade. GPT‑5.4 shows a 92% pass rate with an A‑ grade. Claude Opus 4.7 shows a 91% pass rate with an A‑ grade. Gemini 3 Flash Preview also shows a 91% pass rate with an A‑ grade. " id="602" name="Google Shape;6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7950" y="901927"/>
            <a:ext cx="4504032" cy="4504032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16"/>
          <p:cNvSpPr txBox="1"/>
          <p:nvPr/>
        </p:nvSpPr>
        <p:spPr>
          <a:xfrm>
            <a:off x="3095625" y="5706845"/>
            <a:ext cx="60007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Source: </a:t>
            </a: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https://microsoft.github.io/a11y-llm-eval-report/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7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AI is *NOT* magic – It is a Tool</a:t>
            </a:r>
            <a:endParaRPr/>
          </a:p>
        </p:txBody>
      </p:sp>
      <p:sp>
        <p:nvSpPr>
          <p:cNvPr id="609" name="Google Shape;609;p17"/>
          <p:cNvSpPr txBox="1"/>
          <p:nvPr>
            <p:ph idx="1" type="body"/>
          </p:nvPr>
        </p:nvSpPr>
        <p:spPr>
          <a:xfrm>
            <a:off x="777873" y="2144183"/>
            <a:ext cx="5859994" cy="2055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9388" lvl="0" marL="17938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Find the right work for this tool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Identify the limits of your existing tools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Go beyond simple prompting to solve new problems</a:t>
            </a:r>
            <a:endParaRPr/>
          </a:p>
          <a:p>
            <a:pPr indent="-650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Trowel for mixing mortar" id="610" name="Google Shape;6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3002" y="2223009"/>
            <a:ext cx="5555487" cy="3703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8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What Are AI Skills?</a:t>
            </a:r>
            <a:endParaRPr/>
          </a:p>
        </p:txBody>
      </p:sp>
      <p:sp>
        <p:nvSpPr>
          <p:cNvPr id="616" name="Google Shape;616;p18"/>
          <p:cNvSpPr txBox="1"/>
          <p:nvPr>
            <p:ph idx="1" type="body"/>
          </p:nvPr>
        </p:nvSpPr>
        <p:spPr>
          <a:xfrm>
            <a:off x="574674" y="2027767"/>
            <a:ext cx="5275792" cy="16552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They Are Building Blocks</a:t>
            </a:r>
            <a:r>
              <a:rPr b="1" lang="en-US"/>
              <a:t>: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Modular, reusable </a:t>
            </a:r>
            <a:r>
              <a:rPr lang="en-US"/>
              <a:t>AI-powered function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Written in </a:t>
            </a:r>
            <a:r>
              <a:rPr b="1" lang="en-US"/>
              <a:t>markdown (.md)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Handles one clear, focused </a:t>
            </a:r>
            <a:r>
              <a:rPr b="1" lang="en-US"/>
              <a:t>task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Integrates well with systems</a:t>
            </a:r>
            <a:endParaRPr/>
          </a:p>
        </p:txBody>
      </p:sp>
      <p:pic>
        <p:nvPicPr>
          <p:cNvPr descr="Pile of bricks" id="617" name="Google Shape;6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536" y="1813559"/>
            <a:ext cx="4338151" cy="2886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9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What Makes an Effective Skill?</a:t>
            </a:r>
            <a:endParaRPr/>
          </a:p>
        </p:txBody>
      </p:sp>
      <p:sp>
        <p:nvSpPr>
          <p:cNvPr id="623" name="Google Shape;623;p19"/>
          <p:cNvSpPr txBox="1"/>
          <p:nvPr>
            <p:ph idx="1" type="body"/>
          </p:nvPr>
        </p:nvSpPr>
        <p:spPr>
          <a:xfrm>
            <a:off x="574674" y="2027767"/>
            <a:ext cx="5275792" cy="2637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9388" lvl="0" marL="17938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ICTOG</a:t>
            </a:r>
            <a:endParaRPr/>
          </a:p>
          <a:p>
            <a:pPr indent="-188913" lvl="1" marL="63182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/>
              <a:t>Identity – </a:t>
            </a:r>
            <a:r>
              <a:rPr lang="en-US"/>
              <a:t>Who are you working with?</a:t>
            </a:r>
            <a:endParaRPr/>
          </a:p>
          <a:p>
            <a:pPr indent="-188913" lvl="1" marL="63182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/>
              <a:t>Context – </a:t>
            </a:r>
            <a:r>
              <a:rPr lang="en-US"/>
              <a:t>What information is relevant?</a:t>
            </a:r>
            <a:endParaRPr/>
          </a:p>
          <a:p>
            <a:pPr indent="-188913" lvl="1" marL="63182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/>
              <a:t>Task – </a:t>
            </a:r>
            <a:r>
              <a:rPr lang="en-US"/>
              <a:t>What are they doing for you?</a:t>
            </a:r>
            <a:endParaRPr/>
          </a:p>
          <a:p>
            <a:pPr indent="-188913" lvl="1" marL="63182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/>
              <a:t>Output – </a:t>
            </a:r>
            <a:r>
              <a:rPr lang="en-US"/>
              <a:t>What are they producing?</a:t>
            </a:r>
            <a:endParaRPr/>
          </a:p>
          <a:p>
            <a:pPr indent="-188913" lvl="1" marL="63182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n-US"/>
              <a:t>Guardrails – </a:t>
            </a:r>
            <a:r>
              <a:rPr lang="en-US"/>
              <a:t>What is off-limits to them?</a:t>
            </a:r>
            <a:endParaRPr/>
          </a:p>
        </p:txBody>
      </p:sp>
      <p:pic>
        <p:nvPicPr>
          <p:cNvPr id="624" name="Google Shape;62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536" y="1813559"/>
            <a:ext cx="4338151" cy="2886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0"/>
          <p:cNvSpPr txBox="1"/>
          <p:nvPr>
            <p:ph type="title"/>
          </p:nvPr>
        </p:nvSpPr>
        <p:spPr>
          <a:xfrm>
            <a:off x="574675" y="2939635"/>
            <a:ext cx="6256431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Demo: Agent Skills Extend Reporting Capabilities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1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AI Skills - /508-Cluster</a:t>
            </a:r>
            <a:endParaRPr/>
          </a:p>
        </p:txBody>
      </p:sp>
      <p:sp>
        <p:nvSpPr>
          <p:cNvPr id="635" name="Google Shape;635;p21"/>
          <p:cNvSpPr txBox="1"/>
          <p:nvPr>
            <p:ph idx="1" type="body"/>
          </p:nvPr>
        </p:nvSpPr>
        <p:spPr>
          <a:xfrm>
            <a:off x="2299755" y="2305050"/>
            <a:ext cx="9314394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Problem Statement: </a:t>
            </a:r>
            <a:r>
              <a:rPr lang="en-US"/>
              <a:t>Remediating with automation report is inefficient because separate violations often share the same root cause.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Identity</a:t>
            </a:r>
            <a:r>
              <a:rPr lang="en-US"/>
              <a:t>: Senior Accessibility Tester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Context</a:t>
            </a:r>
            <a:r>
              <a:rPr lang="en-US"/>
              <a:t>: Automation report (JSON), live DOM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Task</a:t>
            </a:r>
            <a:r>
              <a:rPr lang="en-US"/>
              <a:t>: Cluster accessibility violations by shared cause/components &amp; reprioritize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Output</a:t>
            </a:r>
            <a:r>
              <a:rPr lang="en-US"/>
              <a:t>: JSON artifact &gt; HTML report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Guardrails</a:t>
            </a:r>
            <a:r>
              <a:rPr lang="en-US"/>
              <a:t>:</a:t>
            </a:r>
            <a:r>
              <a:rPr b="1" lang="en-US"/>
              <a:t> </a:t>
            </a:r>
            <a:r>
              <a:rPr lang="en-US"/>
              <a:t>Do not write/propose code, Git push, etc.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2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AI Skills - /508-Fix</a:t>
            </a:r>
            <a:endParaRPr/>
          </a:p>
        </p:txBody>
      </p:sp>
      <p:sp>
        <p:nvSpPr>
          <p:cNvPr id="641" name="Google Shape;641;p22"/>
          <p:cNvSpPr txBox="1"/>
          <p:nvPr>
            <p:ph idx="1" type="body"/>
          </p:nvPr>
        </p:nvSpPr>
        <p:spPr>
          <a:xfrm>
            <a:off x="2319335" y="2262717"/>
            <a:ext cx="7612066" cy="3511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Problem Statement: </a:t>
            </a:r>
            <a:r>
              <a:rPr lang="en-US"/>
              <a:t>Remediation fixes are at the violation level after clustering and do not address the specific tech stack.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Identity</a:t>
            </a:r>
            <a:r>
              <a:rPr lang="en-US"/>
              <a:t>: Senior Frontend Dev (Accessibility Specialist)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Context</a:t>
            </a:r>
            <a:r>
              <a:rPr lang="en-US"/>
              <a:t>: Automation report (JSON), 508-cluster output (JSON), local codebase/live DOM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Task</a:t>
            </a:r>
            <a:r>
              <a:rPr lang="en-US"/>
              <a:t>: One upstream fix per cluster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Output</a:t>
            </a:r>
            <a:r>
              <a:rPr lang="en-US"/>
              <a:t>: JSON artifact &gt; HTML report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Guardrails</a:t>
            </a:r>
            <a:r>
              <a:rPr lang="en-US"/>
              <a:t>:</a:t>
            </a:r>
            <a:r>
              <a:rPr b="1" lang="en-US"/>
              <a:t> </a:t>
            </a:r>
            <a:r>
              <a:rPr lang="en-US"/>
              <a:t>Propose code changes (HITL)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3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Building with AI</a:t>
            </a:r>
            <a:endParaRPr/>
          </a:p>
        </p:txBody>
      </p:sp>
      <p:sp>
        <p:nvSpPr>
          <p:cNvPr id="648" name="Google Shape;648;p23"/>
          <p:cNvSpPr txBox="1"/>
          <p:nvPr/>
        </p:nvSpPr>
        <p:spPr>
          <a:xfrm>
            <a:off x="279400" y="2395604"/>
            <a:ext cx="6104467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Skill Orchestration: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Coordinate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multiple AI skills to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scaffold a shared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context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Choreograph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workflows to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solve problems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AI systems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predictable, efficient, and anchored</a:t>
            </a:r>
            <a:endParaRPr/>
          </a:p>
        </p:txBody>
      </p:sp>
      <p:pic>
        <p:nvPicPr>
          <p:cNvPr descr="Man in hardhat, reflective vest and work gloves, standing on a scaffold, building a brick wall" id="649" name="Google Shape;64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6117" y="628651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4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Does it scale? Yes.</a:t>
            </a:r>
            <a:endParaRPr/>
          </a:p>
        </p:txBody>
      </p:sp>
      <p:sp>
        <p:nvSpPr>
          <p:cNvPr id="656" name="Google Shape;656;p24"/>
          <p:cNvSpPr txBox="1"/>
          <p:nvPr>
            <p:ph idx="1" type="body"/>
          </p:nvPr>
        </p:nvSpPr>
        <p:spPr>
          <a:xfrm>
            <a:off x="1051265" y="1819922"/>
            <a:ext cx="5378110" cy="3071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Your expertise, expanded: 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Agents</a:t>
            </a:r>
            <a:r>
              <a:rPr lang="en-US"/>
              <a:t> encode domain knowledge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Structured prompts and guardrails</a:t>
            </a:r>
            <a:r>
              <a:rPr lang="en-US"/>
              <a:t> enforce consistency and security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Automated scanning</a:t>
            </a:r>
            <a:r>
              <a:rPr lang="en-US"/>
              <a:t> detects issues early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AI‑generated remediation</a:t>
            </a:r>
            <a:r>
              <a:rPr lang="en-US"/>
              <a:t> accelerates fixes</a:t>
            </a:r>
            <a:endParaRPr/>
          </a:p>
          <a:p>
            <a:pPr indent="-179388" lvl="0" marL="17938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/>
              <a:t>Contextual instructions</a:t>
            </a:r>
            <a:r>
              <a:rPr lang="en-US"/>
              <a:t> reduce ambiguity and improve outcomes</a:t>
            </a:r>
            <a:endParaRPr/>
          </a:p>
        </p:txBody>
      </p:sp>
      <p:pic>
        <p:nvPicPr>
          <p:cNvPr descr="Giant stacks of clean dishes, shown against a clear, blue sky with fluffy clouds" id="657" name="Google Shape;65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1648" y="1162974"/>
            <a:ext cx="4239087" cy="4239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5"/>
          <p:cNvSpPr txBox="1"/>
          <p:nvPr>
            <p:ph type="title"/>
          </p:nvPr>
        </p:nvSpPr>
        <p:spPr>
          <a:xfrm>
            <a:off x="574674" y="431801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AI-Guided, Human-Validated: The Long View</a:t>
            </a:r>
            <a:endParaRPr/>
          </a:p>
        </p:txBody>
      </p:sp>
      <p:sp>
        <p:nvSpPr>
          <p:cNvPr id="664" name="Google Shape;664;p25"/>
          <p:cNvSpPr txBox="1"/>
          <p:nvPr>
            <p:ph idx="1" type="body"/>
          </p:nvPr>
        </p:nvSpPr>
        <p:spPr>
          <a:xfrm>
            <a:off x="1349405" y="2228295"/>
            <a:ext cx="9537669" cy="1901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AI handles repetitive checks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Building in context increases what can be caught by automation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Specialists cover more ground, focus on complex issues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/>
              <a:t>Teams deliver quality, inclusive products at scale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6"/>
          <p:cNvSpPr txBox="1"/>
          <p:nvPr>
            <p:ph type="title"/>
          </p:nvPr>
        </p:nvSpPr>
        <p:spPr>
          <a:xfrm>
            <a:off x="2258331" y="2031034"/>
            <a:ext cx="6968671" cy="1899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US" sz="3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r>
              <a:rPr b="1" i="0" lang="en-US" sz="9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96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7"/>
          <p:cNvSpPr txBox="1"/>
          <p:nvPr>
            <p:ph type="title"/>
          </p:nvPr>
        </p:nvSpPr>
        <p:spPr>
          <a:xfrm>
            <a:off x="574675" y="3867478"/>
            <a:ext cx="7383992" cy="984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Demo: DART</a:t>
            </a:r>
            <a:br>
              <a:rPr lang="en-US"/>
            </a:br>
            <a:r>
              <a:rPr lang="en-US"/>
              <a:t>Document Accessibility Remediation Toolkit</a:t>
            </a:r>
            <a:br>
              <a:rPr b="1" lang="en-US"/>
            </a:br>
            <a:endParaRPr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8"/>
          <p:cNvSpPr txBox="1"/>
          <p:nvPr>
            <p:ph idx="4294967295" type="title"/>
          </p:nvPr>
        </p:nvSpPr>
        <p:spPr>
          <a:xfrm>
            <a:off x="574674" y="-292100"/>
            <a:ext cx="11039475" cy="292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GDIT – Art of the Possible</a:t>
            </a:r>
            <a:endParaRPr/>
          </a:p>
        </p:txBody>
      </p:sp>
      <p:sp>
        <p:nvSpPr>
          <p:cNvPr id="682" name="Google Shape;682;p28"/>
          <p:cNvSpPr txBox="1"/>
          <p:nvPr/>
        </p:nvSpPr>
        <p:spPr>
          <a:xfrm>
            <a:off x="554182" y="5334000"/>
            <a:ext cx="41979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Nadereh Nasir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Section508@usps.gov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Custom Design">
  <a:themeElements>
    <a:clrScheme name="GDIT">
      <a:dk1>
        <a:srgbClr val="474A4C"/>
      </a:dk1>
      <a:lt1>
        <a:srgbClr val="FFFFFF"/>
      </a:lt1>
      <a:dk2>
        <a:srgbClr val="737678"/>
      </a:dk2>
      <a:lt2>
        <a:srgbClr val="E7E6E6"/>
      </a:lt2>
      <a:accent1>
        <a:srgbClr val="D7DADC"/>
      </a:accent1>
      <a:accent2>
        <a:srgbClr val="FF9B1F"/>
      </a:accent2>
      <a:accent3>
        <a:srgbClr val="2D4F68"/>
      </a:accent3>
      <a:accent4>
        <a:srgbClr val="1D252C"/>
      </a:accent4>
      <a:accent5>
        <a:srgbClr val="F5F8FA"/>
      </a:accent5>
      <a:accent6>
        <a:srgbClr val="737678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2024-04-26T15:35:09Z</dcterms:created>
  <dc:creator>Reynolds, Jerome G - Eagan, MN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0x01010065419F6D737DFA4AAE0F7199F04D702E</vt:lpwstr>
  </property>
  <property fmtid="{D5CDD505-2E9C-101B-9397-08002B2CF9AE}" pid="3" name="MediaServiceImageTags">
    <vt:lpwstr/>
  </property>
</Properties>
</file>