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4"/>
  </p:sldMasterIdLst>
  <p:notesMasterIdLst>
    <p:notesMasterId r:id="rId17"/>
  </p:notesMasterIdLst>
  <p:handoutMasterIdLst>
    <p:handoutMasterId r:id="rId18"/>
  </p:handoutMasterIdLst>
  <p:sldIdLst>
    <p:sldId id="295" r:id="rId5"/>
    <p:sldId id="469" r:id="rId6"/>
    <p:sldId id="457" r:id="rId7"/>
    <p:sldId id="464" r:id="rId8"/>
    <p:sldId id="458" r:id="rId9"/>
    <p:sldId id="465" r:id="rId10"/>
    <p:sldId id="462" r:id="rId11"/>
    <p:sldId id="468" r:id="rId12"/>
    <p:sldId id="467" r:id="rId13"/>
    <p:sldId id="461" r:id="rId14"/>
    <p:sldId id="466" r:id="rId15"/>
    <p:sldId id="441" r:id="rId16"/>
  </p:sldIdLst>
  <p:sldSz cx="9144000" cy="6858000" type="screen4x3"/>
  <p:notesSz cx="7010400" cy="9296400"/>
  <p:defaultTex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Adjakwah" initials="EA" lastIdx="6" clrIdx="0">
    <p:extLst>
      <p:ext uri="{19B8F6BF-5375-455C-9EA6-DF929625EA0E}">
        <p15:presenceInfo xmlns:p15="http://schemas.microsoft.com/office/powerpoint/2012/main" userId="S-1-5-21-4095628063-3556742122-3606576086-220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0"/>
    <a:srgbClr val="084A9C"/>
    <a:srgbClr val="F3CE3B"/>
    <a:srgbClr val="009AD0"/>
    <a:srgbClr val="33793A"/>
    <a:srgbClr val="FFD004"/>
    <a:srgbClr val="812B4A"/>
    <a:srgbClr val="862644"/>
    <a:srgbClr val="17171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50" autoAdjust="0"/>
    <p:restoredTop sz="82930" autoAdjust="0"/>
  </p:normalViewPr>
  <p:slideViewPr>
    <p:cSldViewPr snapToGrid="0">
      <p:cViewPr varScale="1">
        <p:scale>
          <a:sx n="92" d="100"/>
          <a:sy n="92" d="100"/>
        </p:scale>
        <p:origin x="2802" y="78"/>
      </p:cViewPr>
      <p:guideLst>
        <p:guide orient="horz" pos="2064"/>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0"/>
      <dgm:spPr/>
    </dgm:pt>
    <dgm:pt modelId="{982A9893-AF29-44BF-9EE1-825C96CCCB84}">
      <dgm:prSet phldrT="[Text]" phldr="1"/>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dgm:t>
        <a:bodyPr/>
        <a:lstStyle/>
        <a:p>
          <a:endParaRPr lang="en-US" dirty="0"/>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dgm:t>
        <a:bodyPr/>
        <a:lstStyle/>
        <a:p>
          <a:endParaRPr lang="en-US" dirty="0"/>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dgm:pt>
  </dgm:ptLst>
  <dgm:cxnLst>
    <dgm:cxn modelId="{A467F100-2BFB-439C-B47D-EF93DEA654F5}" type="presOf" srcId="{982A9893-AF29-44BF-9EE1-825C96CCCB84}" destId="{14380E18-9A73-4693-AA09-9A5B938DE7BE}" srcOrd="0" destOrd="0" presId="urn:microsoft.com/office/officeart/2005/8/layout/hList7#1"/>
    <dgm:cxn modelId="{A4220F03-D753-4B84-B0E0-22517305414B}" type="presOf" srcId="{982A9893-AF29-44BF-9EE1-825C96CCCB84}" destId="{52792FB9-D706-44E9-8794-BA0A0D87EE97}" srcOrd="1" destOrd="0" presId="urn:microsoft.com/office/officeart/2005/8/layout/hList7#1"/>
    <dgm:cxn modelId="{C2FB1B0A-9CF0-4C48-835C-E396B13158A6}" srcId="{16977C60-C9CE-4B5D-A794-D7BAFF626E00}" destId="{29BCA6C7-AB94-4DDC-9002-88ECCECDD470}" srcOrd="2" destOrd="0" parTransId="{708B6C34-6D74-4F56-A826-5CCC00AB734A}" sibTransId="{95208092-1108-42CA-8183-CAE2CBA67A17}"/>
    <dgm:cxn modelId="{73E8C132-3886-4D1E-B0E9-38C9662046C8}" type="presOf" srcId="{B1681C19-379C-4EE6-BB21-3F0D567FA05A}" destId="{AB92182A-DE47-4F5D-AAE9-9241E3443498}" srcOrd="0" destOrd="0" presId="urn:microsoft.com/office/officeart/2005/8/layout/hList7#1"/>
    <dgm:cxn modelId="{C92D9333-E5FB-47BF-98C0-016A961E68B3}" type="presOf" srcId="{4100DFDA-6187-4CAB-98EC-F1FCD515AD00}" destId="{AEC3DBBF-E3B5-48F9-B68F-834054216858}" srcOrd="1" destOrd="0" presId="urn:microsoft.com/office/officeart/2005/8/layout/hList7#1"/>
    <dgm:cxn modelId="{E0E4117E-4BF6-4860-B851-3005AABFF680}" type="presOf" srcId="{29BCA6C7-AB94-4DDC-9002-88ECCECDD470}" destId="{DC57AA67-BB0C-436A-8311-CCADCB517509}"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044B8384-705D-46A5-B653-CB0C9815F988}" type="presOf" srcId="{4100DFDA-6187-4CAB-98EC-F1FCD515AD00}" destId="{8DA777F8-8704-4AAB-9FA5-0F95BB444C08}" srcOrd="0" destOrd="0" presId="urn:microsoft.com/office/officeart/2005/8/layout/hList7#1"/>
    <dgm:cxn modelId="{DC80AA96-5533-4AAB-9479-F3A060BE5A24}" type="presOf" srcId="{16977C60-C9CE-4B5D-A794-D7BAFF626E00}" destId="{5259A90A-D943-4F44-B744-430CF8FFFA8D}" srcOrd="0"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E56E1ADA-697A-4484-B02C-55E96589B85C}" type="presOf" srcId="{29BCA6C7-AB94-4DDC-9002-88ECCECDD470}" destId="{A7079005-9C7D-4CC2-AF0F-671C3A00B010}" srcOrd="1" destOrd="0" presId="urn:microsoft.com/office/officeart/2005/8/layout/hList7#1"/>
    <dgm:cxn modelId="{55419DFC-1DB9-4EB9-B185-85822C917926}" type="presOf" srcId="{743629A4-0FAF-4D8C-AD37-606688062970}" destId="{710D4F04-8E65-41C1-AE1A-EC820565D65D}" srcOrd="0" destOrd="0" presId="urn:microsoft.com/office/officeart/2005/8/layout/hList7#1"/>
    <dgm:cxn modelId="{6043C6AD-A2A1-447C-9A35-7ADABE79DDC9}" type="presParOf" srcId="{5259A90A-D943-4F44-B744-430CF8FFFA8D}" destId="{54CDFF4C-81B0-41BB-9998-7B4B129B3E28}" srcOrd="0" destOrd="0" presId="urn:microsoft.com/office/officeart/2005/8/layout/hList7#1"/>
    <dgm:cxn modelId="{DC766452-23E8-4A4B-BB0D-4CA28B09F30D}" type="presParOf" srcId="{5259A90A-D943-4F44-B744-430CF8FFFA8D}" destId="{CE3A265A-0DB6-49CD-8425-46DFF56BDCDD}" srcOrd="1" destOrd="0" presId="urn:microsoft.com/office/officeart/2005/8/layout/hList7#1"/>
    <dgm:cxn modelId="{2034FCBA-2084-4A18-A063-0FE5C15F401D}" type="presParOf" srcId="{CE3A265A-0DB6-49CD-8425-46DFF56BDCDD}" destId="{D8C8F432-9D2A-423F-A480-E04ABC1348EA}" srcOrd="0" destOrd="0" presId="urn:microsoft.com/office/officeart/2005/8/layout/hList7#1"/>
    <dgm:cxn modelId="{B9594954-0424-47DB-9F00-26F9581A1DEC}" type="presParOf" srcId="{D8C8F432-9D2A-423F-A480-E04ABC1348EA}" destId="{14380E18-9A73-4693-AA09-9A5B938DE7BE}" srcOrd="0" destOrd="0" presId="urn:microsoft.com/office/officeart/2005/8/layout/hList7#1"/>
    <dgm:cxn modelId="{65C71E35-AA6F-4A41-8C0B-A82ED0A18DF2}" type="presParOf" srcId="{D8C8F432-9D2A-423F-A480-E04ABC1348EA}" destId="{52792FB9-D706-44E9-8794-BA0A0D87EE97}" srcOrd="1" destOrd="0" presId="urn:microsoft.com/office/officeart/2005/8/layout/hList7#1"/>
    <dgm:cxn modelId="{B9DB0758-C7C3-483A-8F81-59727889832B}" type="presParOf" srcId="{D8C8F432-9D2A-423F-A480-E04ABC1348EA}" destId="{7ED8C7D9-E7AA-49D5-B7CA-202B5E8212D9}" srcOrd="2" destOrd="0" presId="urn:microsoft.com/office/officeart/2005/8/layout/hList7#1"/>
    <dgm:cxn modelId="{31136C8F-4D1F-420F-86E6-EC701520DE0D}" type="presParOf" srcId="{D8C8F432-9D2A-423F-A480-E04ABC1348EA}" destId="{878BC7C1-2F4C-46EE-9F04-B02E8B8A9171}" srcOrd="3" destOrd="0" presId="urn:microsoft.com/office/officeart/2005/8/layout/hList7#1"/>
    <dgm:cxn modelId="{ADCF1DA4-4A5F-4404-A7EC-938A56B57622}" type="presParOf" srcId="{CE3A265A-0DB6-49CD-8425-46DFF56BDCDD}" destId="{710D4F04-8E65-41C1-AE1A-EC820565D65D}" srcOrd="1" destOrd="0" presId="urn:microsoft.com/office/officeart/2005/8/layout/hList7#1"/>
    <dgm:cxn modelId="{AA50C1F9-8168-4466-BCED-A742D9862A13}" type="presParOf" srcId="{CE3A265A-0DB6-49CD-8425-46DFF56BDCDD}" destId="{5B0D38DC-7CF7-4C7E-91E7-940A04B4AF00}" srcOrd="2" destOrd="0" presId="urn:microsoft.com/office/officeart/2005/8/layout/hList7#1"/>
    <dgm:cxn modelId="{89A19E38-B566-4789-A906-8C4E96A9F6A0}" type="presParOf" srcId="{5B0D38DC-7CF7-4C7E-91E7-940A04B4AF00}" destId="{8DA777F8-8704-4AAB-9FA5-0F95BB444C08}" srcOrd="0" destOrd="0" presId="urn:microsoft.com/office/officeart/2005/8/layout/hList7#1"/>
    <dgm:cxn modelId="{73EDB41C-89E2-4C32-B3BF-1C32D31E85DE}" type="presParOf" srcId="{5B0D38DC-7CF7-4C7E-91E7-940A04B4AF00}" destId="{AEC3DBBF-E3B5-48F9-B68F-834054216858}" srcOrd="1" destOrd="0" presId="urn:microsoft.com/office/officeart/2005/8/layout/hList7#1"/>
    <dgm:cxn modelId="{74AC45CC-E0B1-4B38-83E4-E4D0B5ACC594}" type="presParOf" srcId="{5B0D38DC-7CF7-4C7E-91E7-940A04B4AF00}" destId="{0CDE0D8A-336E-4555-9A78-8010E6148BF3}" srcOrd="2" destOrd="0" presId="urn:microsoft.com/office/officeart/2005/8/layout/hList7#1"/>
    <dgm:cxn modelId="{5E55C3B3-E307-4CB7-B12C-5D8B93668C30}" type="presParOf" srcId="{5B0D38DC-7CF7-4C7E-91E7-940A04B4AF00}" destId="{CBF537D4-A545-4B6C-939F-63E432C9F5A6}" srcOrd="3" destOrd="0" presId="urn:microsoft.com/office/officeart/2005/8/layout/hList7#1"/>
    <dgm:cxn modelId="{EDA4ECDA-9E21-45D6-8737-2FD69F983E0B}" type="presParOf" srcId="{CE3A265A-0DB6-49CD-8425-46DFF56BDCDD}" destId="{AB92182A-DE47-4F5D-AAE9-9241E3443498}" srcOrd="3" destOrd="0" presId="urn:microsoft.com/office/officeart/2005/8/layout/hList7#1"/>
    <dgm:cxn modelId="{110D08ED-F870-44FE-90AE-9CB751007BBD}" type="presParOf" srcId="{CE3A265A-0DB6-49CD-8425-46DFF56BDCDD}" destId="{4570698D-C253-448B-B958-9248DE8E585F}" srcOrd="4" destOrd="0" presId="urn:microsoft.com/office/officeart/2005/8/layout/hList7#1"/>
    <dgm:cxn modelId="{D0A4979C-7B1D-4B89-9D2C-7474707EDFB5}" type="presParOf" srcId="{4570698D-C253-448B-B958-9248DE8E585F}" destId="{DC57AA67-BB0C-436A-8311-CCADCB517509}" srcOrd="0" destOrd="0" presId="urn:microsoft.com/office/officeart/2005/8/layout/hList7#1"/>
    <dgm:cxn modelId="{AB0B2EFC-6E3C-4DA7-A0B8-86B6E567E00E}" type="presParOf" srcId="{4570698D-C253-448B-B958-9248DE8E585F}" destId="{A7079005-9C7D-4CC2-AF0F-671C3A00B010}" srcOrd="1" destOrd="0" presId="urn:microsoft.com/office/officeart/2005/8/layout/hList7#1"/>
    <dgm:cxn modelId="{A8939A8E-D70B-41DF-BAD0-6F746A83AD66}" type="presParOf" srcId="{4570698D-C253-448B-B958-9248DE8E585F}" destId="{B649FBB1-0B4B-4609-871C-FED7BF315C9F}" srcOrd="2" destOrd="0" presId="urn:microsoft.com/office/officeart/2005/8/layout/hList7#1"/>
    <dgm:cxn modelId="{87228027-D38E-4F61-A5D2-B987CA8C6E78}"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0"/>
      <dgm:spPr/>
    </dgm:pt>
    <dgm:pt modelId="{982A9893-AF29-44BF-9EE1-825C96CCCB84}">
      <dgm:prSet phldrT="[Text]" phldr="1"/>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dgm:t>
        <a:bodyPr/>
        <a:lstStyle/>
        <a:p>
          <a:endParaRPr lang="en-US" dirty="0"/>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dgm:t>
        <a:bodyPr/>
        <a:lstStyle/>
        <a:p>
          <a:endParaRPr lang="en-US" dirty="0"/>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dgm:pt>
  </dgm:ptLst>
  <dgm:cxnLst>
    <dgm:cxn modelId="{C53ED906-87A8-412E-9AD2-DA9FDC40BE96}" type="presOf" srcId="{4100DFDA-6187-4CAB-98EC-F1FCD515AD00}" destId="{8DA777F8-8704-4AAB-9FA5-0F95BB444C08}" srcOrd="0" destOrd="0" presId="urn:microsoft.com/office/officeart/2005/8/layout/hList7#1"/>
    <dgm:cxn modelId="{C2FB1B0A-9CF0-4C48-835C-E396B13158A6}" srcId="{16977C60-C9CE-4B5D-A794-D7BAFF626E00}" destId="{29BCA6C7-AB94-4DDC-9002-88ECCECDD470}" srcOrd="2" destOrd="0" parTransId="{708B6C34-6D74-4F56-A826-5CCC00AB734A}" sibTransId="{95208092-1108-42CA-8183-CAE2CBA67A17}"/>
    <dgm:cxn modelId="{7FE56623-E804-4ACF-B063-82A828207741}" type="presOf" srcId="{743629A4-0FAF-4D8C-AD37-606688062970}" destId="{710D4F04-8E65-41C1-AE1A-EC820565D65D}" srcOrd="0" destOrd="0" presId="urn:microsoft.com/office/officeart/2005/8/layout/hList7#1"/>
    <dgm:cxn modelId="{35670C39-69A4-4976-B89A-9331952CF3F0}" type="presOf" srcId="{29BCA6C7-AB94-4DDC-9002-88ECCECDD470}" destId="{A7079005-9C7D-4CC2-AF0F-671C3A00B010}" srcOrd="1" destOrd="0" presId="urn:microsoft.com/office/officeart/2005/8/layout/hList7#1"/>
    <dgm:cxn modelId="{95891F52-9349-48DC-A83B-B4DDAC0B7D7B}" type="presOf" srcId="{4100DFDA-6187-4CAB-98EC-F1FCD515AD00}" destId="{AEC3DBBF-E3B5-48F9-B68F-834054216858}" srcOrd="1" destOrd="0" presId="urn:microsoft.com/office/officeart/2005/8/layout/hList7#1"/>
    <dgm:cxn modelId="{83748856-9E3D-4F60-8802-E4219B3D0D4D}" type="presOf" srcId="{982A9893-AF29-44BF-9EE1-825C96CCCB84}" destId="{52792FB9-D706-44E9-8794-BA0A0D87EE97}" srcOrd="1" destOrd="0" presId="urn:microsoft.com/office/officeart/2005/8/layout/hList7#1"/>
    <dgm:cxn modelId="{FD2C317E-BD9C-48E7-8A64-EFFFC95FB324}" type="presOf" srcId="{16977C60-C9CE-4B5D-A794-D7BAFF626E00}" destId="{5259A90A-D943-4F44-B744-430CF8FFFA8D}" srcOrd="0" destOrd="0" presId="urn:microsoft.com/office/officeart/2005/8/layout/hList7#1"/>
    <dgm:cxn modelId="{5FBC637F-F262-413D-B95C-2F08CBDE279A}" type="presOf" srcId="{B1681C19-379C-4EE6-BB21-3F0D567FA05A}" destId="{AB92182A-DE47-4F5D-AAE9-9241E3443498}"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03185-B312-4E5B-A802-38255BD74477}" type="presOf" srcId="{29BCA6C7-AB94-4DDC-9002-88ECCECDD470}" destId="{DC57AA67-BB0C-436A-8311-CCADCB517509}" srcOrd="0" destOrd="0" presId="urn:microsoft.com/office/officeart/2005/8/layout/hList7#1"/>
    <dgm:cxn modelId="{139D46CF-2887-44C9-A069-E0AE654E4530}" type="presOf" srcId="{982A9893-AF29-44BF-9EE1-825C96CCCB84}" destId="{14380E18-9A73-4693-AA09-9A5B938DE7BE}" srcOrd="0"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66116359-5F85-4503-86D4-F9989F0B64D8}" type="presParOf" srcId="{5259A90A-D943-4F44-B744-430CF8FFFA8D}" destId="{54CDFF4C-81B0-41BB-9998-7B4B129B3E28}" srcOrd="0" destOrd="0" presId="urn:microsoft.com/office/officeart/2005/8/layout/hList7#1"/>
    <dgm:cxn modelId="{B584F855-8891-4815-896D-A2064D408CAD}" type="presParOf" srcId="{5259A90A-D943-4F44-B744-430CF8FFFA8D}" destId="{CE3A265A-0DB6-49CD-8425-46DFF56BDCDD}" srcOrd="1" destOrd="0" presId="urn:microsoft.com/office/officeart/2005/8/layout/hList7#1"/>
    <dgm:cxn modelId="{E328E5AD-1F62-4797-81F1-44CA7C96B839}" type="presParOf" srcId="{CE3A265A-0DB6-49CD-8425-46DFF56BDCDD}" destId="{D8C8F432-9D2A-423F-A480-E04ABC1348EA}" srcOrd="0" destOrd="0" presId="urn:microsoft.com/office/officeart/2005/8/layout/hList7#1"/>
    <dgm:cxn modelId="{557A6CE9-9F35-449F-A798-41C1BFDA88D7}" type="presParOf" srcId="{D8C8F432-9D2A-423F-A480-E04ABC1348EA}" destId="{14380E18-9A73-4693-AA09-9A5B938DE7BE}" srcOrd="0" destOrd="0" presId="urn:microsoft.com/office/officeart/2005/8/layout/hList7#1"/>
    <dgm:cxn modelId="{F8F7BC12-1B43-491E-AA39-61B257D538C9}" type="presParOf" srcId="{D8C8F432-9D2A-423F-A480-E04ABC1348EA}" destId="{52792FB9-D706-44E9-8794-BA0A0D87EE97}" srcOrd="1" destOrd="0" presId="urn:microsoft.com/office/officeart/2005/8/layout/hList7#1"/>
    <dgm:cxn modelId="{69DEF9E1-69BF-406B-B535-66DD6D53C5AC}" type="presParOf" srcId="{D8C8F432-9D2A-423F-A480-E04ABC1348EA}" destId="{7ED8C7D9-E7AA-49D5-B7CA-202B5E8212D9}" srcOrd="2" destOrd="0" presId="urn:microsoft.com/office/officeart/2005/8/layout/hList7#1"/>
    <dgm:cxn modelId="{7B53A6B5-C624-4856-A386-441F9A467767}" type="presParOf" srcId="{D8C8F432-9D2A-423F-A480-E04ABC1348EA}" destId="{878BC7C1-2F4C-46EE-9F04-B02E8B8A9171}" srcOrd="3" destOrd="0" presId="urn:microsoft.com/office/officeart/2005/8/layout/hList7#1"/>
    <dgm:cxn modelId="{93CA5099-64A2-4687-9F4D-5FA3B2122171}" type="presParOf" srcId="{CE3A265A-0DB6-49CD-8425-46DFF56BDCDD}" destId="{710D4F04-8E65-41C1-AE1A-EC820565D65D}" srcOrd="1" destOrd="0" presId="urn:microsoft.com/office/officeart/2005/8/layout/hList7#1"/>
    <dgm:cxn modelId="{9878DEEE-1881-4AED-8B9C-2A5FC9914E4D}" type="presParOf" srcId="{CE3A265A-0DB6-49CD-8425-46DFF56BDCDD}" destId="{5B0D38DC-7CF7-4C7E-91E7-940A04B4AF00}" srcOrd="2" destOrd="0" presId="urn:microsoft.com/office/officeart/2005/8/layout/hList7#1"/>
    <dgm:cxn modelId="{84EBF496-3820-4410-B5A0-B0B908E93561}" type="presParOf" srcId="{5B0D38DC-7CF7-4C7E-91E7-940A04B4AF00}" destId="{8DA777F8-8704-4AAB-9FA5-0F95BB444C08}" srcOrd="0" destOrd="0" presId="urn:microsoft.com/office/officeart/2005/8/layout/hList7#1"/>
    <dgm:cxn modelId="{994BCE36-9BE4-426D-AB85-BD86C76A2B77}" type="presParOf" srcId="{5B0D38DC-7CF7-4C7E-91E7-940A04B4AF00}" destId="{AEC3DBBF-E3B5-48F9-B68F-834054216858}" srcOrd="1" destOrd="0" presId="urn:microsoft.com/office/officeart/2005/8/layout/hList7#1"/>
    <dgm:cxn modelId="{60FD8B6B-E3B9-4CEA-810A-5061EBE3D97E}" type="presParOf" srcId="{5B0D38DC-7CF7-4C7E-91E7-940A04B4AF00}" destId="{0CDE0D8A-336E-4555-9A78-8010E6148BF3}" srcOrd="2" destOrd="0" presId="urn:microsoft.com/office/officeart/2005/8/layout/hList7#1"/>
    <dgm:cxn modelId="{EAFE106F-18B8-4D51-9831-D07DD506EF5E}" type="presParOf" srcId="{5B0D38DC-7CF7-4C7E-91E7-940A04B4AF00}" destId="{CBF537D4-A545-4B6C-939F-63E432C9F5A6}" srcOrd="3" destOrd="0" presId="urn:microsoft.com/office/officeart/2005/8/layout/hList7#1"/>
    <dgm:cxn modelId="{DC00D2F3-A6AE-45BF-8C56-BB9A4C0C00DE}" type="presParOf" srcId="{CE3A265A-0DB6-49CD-8425-46DFF56BDCDD}" destId="{AB92182A-DE47-4F5D-AAE9-9241E3443498}" srcOrd="3" destOrd="0" presId="urn:microsoft.com/office/officeart/2005/8/layout/hList7#1"/>
    <dgm:cxn modelId="{82097B4E-6157-4B55-9DB3-7038DB05E28F}" type="presParOf" srcId="{CE3A265A-0DB6-49CD-8425-46DFF56BDCDD}" destId="{4570698D-C253-448B-B958-9248DE8E585F}" srcOrd="4" destOrd="0" presId="urn:microsoft.com/office/officeart/2005/8/layout/hList7#1"/>
    <dgm:cxn modelId="{29B53827-C8D2-4ADD-8A02-DE934F8F4F91}" type="presParOf" srcId="{4570698D-C253-448B-B958-9248DE8E585F}" destId="{DC57AA67-BB0C-436A-8311-CCADCB517509}" srcOrd="0" destOrd="0" presId="urn:microsoft.com/office/officeart/2005/8/layout/hList7#1"/>
    <dgm:cxn modelId="{D4E42609-18F1-4845-A5F0-AB3CC378E5C9}" type="presParOf" srcId="{4570698D-C253-448B-B958-9248DE8E585F}" destId="{A7079005-9C7D-4CC2-AF0F-671C3A00B010}" srcOrd="1" destOrd="0" presId="urn:microsoft.com/office/officeart/2005/8/layout/hList7#1"/>
    <dgm:cxn modelId="{CCBDFD4E-940D-417A-8855-D9AC1DE8EDEE}" type="presParOf" srcId="{4570698D-C253-448B-B958-9248DE8E585F}" destId="{B649FBB1-0B4B-4609-871C-FED7BF315C9F}" srcOrd="2" destOrd="0" presId="urn:microsoft.com/office/officeart/2005/8/layout/hList7#1"/>
    <dgm:cxn modelId="{07FC1DFC-ED3B-4D72-8012-68E4520B798E}"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1727"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1727" y="1718945"/>
        <a:ext cx="2688282" cy="1718945"/>
      </dsp:txXfrm>
    </dsp:sp>
    <dsp:sp modelId="{878BC7C1-2F4C-46EE-9F04-B02E8B8A9171}">
      <dsp:nvSpPr>
        <dsp:cNvPr id="0" name=""/>
        <dsp:cNvSpPr/>
      </dsp:nvSpPr>
      <dsp:spPr>
        <a:xfrm>
          <a:off x="630358"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2770658"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2770658" y="1718945"/>
        <a:ext cx="2688282" cy="1718945"/>
      </dsp:txXfrm>
    </dsp:sp>
    <dsp:sp modelId="{CBF537D4-A545-4B6C-939F-63E432C9F5A6}">
      <dsp:nvSpPr>
        <dsp:cNvPr id="0" name=""/>
        <dsp:cNvSpPr/>
      </dsp:nvSpPr>
      <dsp:spPr>
        <a:xfrm>
          <a:off x="339928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5539589"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5539589" y="1718945"/>
        <a:ext cx="2688282" cy="1718945"/>
      </dsp:txXfrm>
    </dsp:sp>
    <dsp:sp modelId="{50205122-CAA7-4B2D-9630-970F04BD2C9B}">
      <dsp:nvSpPr>
        <dsp:cNvPr id="0" name=""/>
        <dsp:cNvSpPr/>
      </dsp:nvSpPr>
      <dsp:spPr>
        <a:xfrm>
          <a:off x="616821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329183" y="3437890"/>
          <a:ext cx="7571232" cy="644604"/>
        </a:xfrm>
        <a:prstGeom prst="leftRight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1727"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1727" y="1718945"/>
        <a:ext cx="2688282" cy="1718945"/>
      </dsp:txXfrm>
    </dsp:sp>
    <dsp:sp modelId="{878BC7C1-2F4C-46EE-9F04-B02E8B8A9171}">
      <dsp:nvSpPr>
        <dsp:cNvPr id="0" name=""/>
        <dsp:cNvSpPr/>
      </dsp:nvSpPr>
      <dsp:spPr>
        <a:xfrm>
          <a:off x="630358"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2770658"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2770658" y="1718945"/>
        <a:ext cx="2688282" cy="1718945"/>
      </dsp:txXfrm>
    </dsp:sp>
    <dsp:sp modelId="{CBF537D4-A545-4B6C-939F-63E432C9F5A6}">
      <dsp:nvSpPr>
        <dsp:cNvPr id="0" name=""/>
        <dsp:cNvSpPr/>
      </dsp:nvSpPr>
      <dsp:spPr>
        <a:xfrm>
          <a:off x="339928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5539589"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5539589" y="1718945"/>
        <a:ext cx="2688282" cy="1718945"/>
      </dsp:txXfrm>
    </dsp:sp>
    <dsp:sp modelId="{50205122-CAA7-4B2D-9630-970F04BD2C9B}">
      <dsp:nvSpPr>
        <dsp:cNvPr id="0" name=""/>
        <dsp:cNvSpPr/>
      </dsp:nvSpPr>
      <dsp:spPr>
        <a:xfrm>
          <a:off x="616821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329183" y="3437890"/>
          <a:ext cx="7571232" cy="644604"/>
        </a:xfrm>
        <a:prstGeom prst="leftRight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lang="en-US"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lang="en-US" sz="1200"/>
            </a:lvl1pPr>
          </a:lstStyle>
          <a:p>
            <a:fld id="{CC16B254-F755-154D-86D8-705F3C585905}" type="datetimeFigureOut">
              <a:rPr lang="en-US" smtClean="0"/>
              <a:pPr/>
              <a:t>6/16/2026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lang="en-US"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lang="en-US"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lang="en-US"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lang="en-US" sz="1200"/>
            </a:lvl1pPr>
          </a:lstStyle>
          <a:p>
            <a:fld id="{70242358-85E2-2545-8677-79B1E11E6ECD}" type="datetimeFigureOut">
              <a:rPr lang="en-US" smtClean="0"/>
              <a:pPr/>
              <a:t>6/16/2026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lang="en-US"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lang="en-US"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en-US" sz="1200" kern="1200">
        <a:solidFill>
          <a:schemeClr val="tx1"/>
        </a:solidFill>
        <a:latin typeface="+mn-lt"/>
        <a:ea typeface="+mn-ea"/>
        <a:cs typeface="+mn-cs"/>
      </a:defRPr>
    </a:lvl1pPr>
    <a:lvl2pPr marL="457200" algn="l" defTabSz="457200" rtl="0" eaLnBrk="1" latinLnBrk="0" hangingPunct="1">
      <a:defRPr lang="en-US" sz="1200" kern="1200">
        <a:solidFill>
          <a:schemeClr val="tx1"/>
        </a:solidFill>
        <a:latin typeface="+mn-lt"/>
        <a:ea typeface="+mn-ea"/>
        <a:cs typeface="+mn-cs"/>
      </a:defRPr>
    </a:lvl2pPr>
    <a:lvl3pPr marL="914400" algn="l" defTabSz="457200" rtl="0" eaLnBrk="1" latinLnBrk="0" hangingPunct="1">
      <a:defRPr lang="en-US" sz="1200" kern="1200">
        <a:solidFill>
          <a:schemeClr val="tx1"/>
        </a:solidFill>
        <a:latin typeface="+mn-lt"/>
        <a:ea typeface="+mn-ea"/>
        <a:cs typeface="+mn-cs"/>
      </a:defRPr>
    </a:lvl3pPr>
    <a:lvl4pPr marL="1371600" algn="l" defTabSz="457200" rtl="0" eaLnBrk="1" latinLnBrk="0" hangingPunct="1">
      <a:defRPr lang="en-US" sz="1200" kern="1200">
        <a:solidFill>
          <a:schemeClr val="tx1"/>
        </a:solidFill>
        <a:latin typeface="+mn-lt"/>
        <a:ea typeface="+mn-ea"/>
        <a:cs typeface="+mn-cs"/>
      </a:defRPr>
    </a:lvl4pPr>
    <a:lvl5pPr marL="1828800" algn="l" defTabSz="457200" rtl="0" eaLnBrk="1" latinLnBrk="0" hangingPunct="1">
      <a:defRPr lang="en-US" sz="1200" kern="1200">
        <a:solidFill>
          <a:schemeClr val="tx1"/>
        </a:solidFill>
        <a:latin typeface="+mn-lt"/>
        <a:ea typeface="+mn-ea"/>
        <a:cs typeface="+mn-cs"/>
      </a:defRPr>
    </a:lvl5pPr>
    <a:lvl6pPr marL="2286000" algn="l" defTabSz="457200" rtl="0" eaLnBrk="1" latinLnBrk="0" hangingPunct="1">
      <a:defRPr lang="en-US" sz="1200" kern="1200">
        <a:solidFill>
          <a:schemeClr val="tx1"/>
        </a:solidFill>
        <a:latin typeface="+mn-lt"/>
        <a:ea typeface="+mn-ea"/>
        <a:cs typeface="+mn-cs"/>
      </a:defRPr>
    </a:lvl6pPr>
    <a:lvl7pPr marL="2743200" algn="l" defTabSz="457200" rtl="0" eaLnBrk="1" latinLnBrk="0" hangingPunct="1">
      <a:defRPr lang="en-US" sz="1200" kern="1200">
        <a:solidFill>
          <a:schemeClr val="tx1"/>
        </a:solidFill>
        <a:latin typeface="+mn-lt"/>
        <a:ea typeface="+mn-ea"/>
        <a:cs typeface="+mn-cs"/>
      </a:defRPr>
    </a:lvl7pPr>
    <a:lvl8pPr marL="3200400" algn="l" defTabSz="457200" rtl="0" eaLnBrk="1" latinLnBrk="0" hangingPunct="1">
      <a:defRPr lang="en-US" sz="1200" kern="1200">
        <a:solidFill>
          <a:schemeClr val="tx1"/>
        </a:solidFill>
        <a:latin typeface="+mn-lt"/>
        <a:ea typeface="+mn-ea"/>
        <a:cs typeface="+mn-cs"/>
      </a:defRPr>
    </a:lvl8pPr>
    <a:lvl9pPr marL="3657600" algn="l" defTabSz="457200" rtl="0" eaLnBrk="1" latinLnBrk="0" hangingPunct="1">
      <a:defRPr lang="en-U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7325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3ACB-10A8-795E-BBCF-434CCB212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FA389-EFED-0F5C-7B39-F53CE544DB7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58AE246-F755-2ED2-2C62-778562289C51}"/>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0E706B73-45AA-C22E-60C8-706A13382609}"/>
              </a:ext>
            </a:extLst>
          </p:cNvPr>
          <p:cNvSpPr>
            <a:spLocks noGrp="1"/>
          </p:cNvSpPr>
          <p:nvPr>
            <p:ph type="sldNum" sz="quarter" idx="5"/>
          </p:nvPr>
        </p:nvSpPr>
        <p:spPr/>
      </p:sp>
    </p:spTree>
    <p:extLst>
      <p:ext uri="{BB962C8B-B14F-4D97-AF65-F5344CB8AC3E}">
        <p14:creationId xmlns:p14="http://schemas.microsoft.com/office/powerpoint/2010/main" val="307946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33563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19117-3D6E-DE24-A0E3-815F8AB57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99334-BF4E-CB70-061F-A95CA5392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10C2C-AD4D-4D8F-451B-CB29CE480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5CE80D-EF2B-9BA2-9A01-390B0D45FE37}"/>
              </a:ext>
            </a:extLst>
          </p:cNvPr>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5561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9979-5F10-8BAA-DCBE-E68EFF20F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D99F3-5AFD-8922-AEE7-2FFF7E2D5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17B4C-BC08-34FF-AB65-DEE0AA853B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1603C2-EFC6-3281-FFB0-9E11F0CFCCC8}"/>
              </a:ext>
            </a:extLst>
          </p:cNvPr>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92220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884E4-62D5-4A96-3BF5-D0CBAFA84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F5A5B-321E-1BAA-BD37-EC5139CF6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BC84A-F1BC-50A6-A390-F0060A809F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A8D2EE-37AB-252A-DAC6-1F7CFC14C199}"/>
              </a:ext>
            </a:extLst>
          </p:cNvPr>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47974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7750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E755C-CE15-0BF9-6ACD-70AAF44ED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F0FA8-B774-FEBD-9FD7-5FA91930F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7AF6E-67EC-01DB-AD51-28FF57F9FA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11E53F-84D3-7EBC-E14A-7D07FB9FD33C}"/>
              </a:ext>
            </a:extLst>
          </p:cNvPr>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46456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7E7E-CB36-EB60-FD2E-E6D8FA628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DF17F-5A94-16DB-20FC-18EA740CD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48162-839E-8CAF-5F7A-741DE2FCB1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EDDC0E-FB0D-D089-2FA0-AB7D47BAEF4A}"/>
              </a:ext>
            </a:extLst>
          </p:cNvPr>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2451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8DF0E-36A5-5580-31AC-F8D3C3335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58EDB-DEA8-44D6-E6A1-0E3C935BA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FD456-DDCC-3EB2-18C8-8FFC1CB9E5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71A40F-9EDF-595A-7FD4-88BEB2BE6232}"/>
              </a:ext>
            </a:extLst>
          </p:cNvPr>
          <p:cNvSpPr>
            <a:spLocks noGrp="1"/>
          </p:cNvSpPr>
          <p:nvPr>
            <p:ph type="sldNum" sz="quarter" idx="10"/>
          </p:nvPr>
        </p:nvSpPr>
        <p:spPr/>
        <p:txBody>
          <a:bodyPr/>
          <a:lstStyle/>
          <a:p>
            <a:fld id="{7B898A01-842B-0042-9AB7-55364486B929}" type="slidenum">
              <a:rPr lang="en-US" smtClean="0"/>
              <a:pPr/>
              <a:t>8</a:t>
            </a:fld>
            <a:endParaRPr lang="en-US"/>
          </a:p>
        </p:txBody>
      </p:sp>
    </p:spTree>
    <p:extLst>
      <p:ext uri="{BB962C8B-B14F-4D97-AF65-F5344CB8AC3E}">
        <p14:creationId xmlns:p14="http://schemas.microsoft.com/office/powerpoint/2010/main" val="218435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0CDB-A653-0419-0B65-0ECACCEC7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837D5-0E02-BDF0-7353-5776570AA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3DBE6-A693-194A-15F4-8FF7F1C0F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6EEB33-37FF-752D-F6BB-587758CB55B9}"/>
              </a:ext>
            </a:extLst>
          </p:cNvPr>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40483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932" y="2438400"/>
            <a:ext cx="5257800" cy="4435856"/>
          </a:xfrm>
          <a:prstGeom prst="rect">
            <a:avLst/>
          </a:prstGeom>
          <a:noFill/>
          <a:ln w="9525">
            <a:noFill/>
            <a:miter lim="800000"/>
            <a:headEnd/>
            <a:tailEnd/>
          </a:ln>
          <a:effectLst/>
        </p:spPr>
      </p:pic>
      <p:sp>
        <p:nvSpPr>
          <p:cNvPr id="13" name="TextBox 12">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lang="en-US"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lang="en-US"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a:extLst>
              <a:ext uri="{C183D7F6-B498-43B3-948B-1728B52AA6E4}">
                <adec:decorative xmlns:adec="http://schemas.microsoft.com/office/drawing/2017/decorative" val="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lang="en-US" sz="1200">
                <a:solidFill>
                  <a:schemeClr val="tx1">
                    <a:tint val="75000"/>
                  </a:schemeClr>
                </a:solidFill>
              </a:defRPr>
            </a:lvl1pPr>
          </a:lstStyle>
          <a:p>
            <a:fld id="{7022FF3C-310F-4809-A5BE-BC5BA8AA108D}" type="slidenum">
              <a:rPr lang="en-US" smtClean="0"/>
              <a:t>‹#›</a:t>
            </a:fld>
            <a:endParaRPr lang="en-US" dirty="0"/>
          </a:p>
        </p:txBody>
      </p:sp>
      <p:grpSp>
        <p:nvGrpSpPr>
          <p:cNvPr id="11" name="Group 10">
            <a:extLst>
              <a:ext uri="{C183D7F6-B498-43B3-948B-1728B52AA6E4}">
                <adec:decorative xmlns:adec="http://schemas.microsoft.com/office/drawing/2017/decorative" val="1"/>
              </a:ext>
            </a:extLst>
          </p:cNvPr>
          <p:cNvGrpSpPr/>
          <p:nvPr/>
        </p:nvGrpSpPr>
        <p:grpSpPr>
          <a:xfrm>
            <a:off x="-33866" y="1303866"/>
            <a:ext cx="9211733" cy="1320799"/>
            <a:chOff x="-16933" y="1"/>
            <a:chExt cx="9211733" cy="1015999"/>
          </a:xfrm>
        </p:grpSpPr>
        <p:sp>
          <p:nvSpPr>
            <p:cNvPr id="16" name="Rectangle 15">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noFill/>
          <a:ln>
            <a:noFill/>
          </a:ln>
          <a:effectLst/>
        </p:spPr>
        <p:txBody>
          <a:bodyPr/>
          <a:lstStyle/>
          <a:p>
            <a:r>
              <a:rPr lang="en-US" dirty="0"/>
              <a:t>Click to edit Master title style</a:t>
            </a:r>
          </a:p>
        </p:txBody>
      </p:sp>
      <p:sp>
        <p:nvSpPr>
          <p:cNvPr id="19" name="TextBox 18">
            <a:extLst>
              <a:ext uri="{C183D7F6-B498-43B3-948B-1728B52AA6E4}">
                <adec:decorative xmlns:adec="http://schemas.microsoft.com/office/drawing/2017/decorative" val="1"/>
              </a:ext>
            </a:extLst>
          </p:cNvPr>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20" name="Picture 19">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grpSp>
        <p:nvGrpSpPr>
          <p:cNvPr id="21" name="Group 20">
            <a:extLst>
              <a:ext uri="{C183D7F6-B498-43B3-948B-1728B52AA6E4}">
                <adec:decorative xmlns:adec="http://schemas.microsoft.com/office/drawing/2017/decorative" val="1"/>
              </a:ext>
            </a:extLst>
          </p:cNvPr>
          <p:cNvGrpSpPr/>
          <p:nvPr userDrawn="1"/>
        </p:nvGrpSpPr>
        <p:grpSpPr>
          <a:xfrm>
            <a:off x="-33866" y="1303866"/>
            <a:ext cx="9211733" cy="1320799"/>
            <a:chOff x="-16933" y="1"/>
            <a:chExt cx="9211733" cy="1015999"/>
          </a:xfrm>
        </p:grpSpPr>
        <p:sp>
          <p:nvSpPr>
            <p:cNvPr id="22" name="Rectangle 21">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3" name="Rectangle 22">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Tree>
    <p:extLst>
      <p:ext uri="{BB962C8B-B14F-4D97-AF65-F5344CB8AC3E}">
        <p14:creationId xmlns:p14="http://schemas.microsoft.com/office/powerpoint/2010/main" val="39829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Box 7">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lang="en-US"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lang="en-US"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9" name="Slide Number Placeholder 6">
            <a:extLst>
              <a:ext uri="{C183D7F6-B498-43B3-948B-1728B52AA6E4}">
                <adec:decorative xmlns:adec="http://schemas.microsoft.com/office/drawing/2017/decorative" val="1"/>
              </a:ext>
            </a:extLst>
          </p:cNvPr>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a:solidFill>
                  <a:schemeClr val="tx1">
                    <a:tint val="75000"/>
                  </a:schemeClr>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fld id="{7022FF3C-310F-4809-A5BE-BC5BA8AA108D}" type="slidenum">
              <a:rPr lang="en-US" smtClean="0"/>
              <a:pPr/>
              <a:t>‹#›</a:t>
            </a:fld>
            <a:endParaRPr lang="en-US" dirty="0"/>
          </a:p>
        </p:txBody>
      </p:sp>
      <p:grpSp>
        <p:nvGrpSpPr>
          <p:cNvPr id="11" name="Group 10">
            <a:extLst>
              <a:ext uri="{C183D7F6-B498-43B3-948B-1728B52AA6E4}">
                <adec:decorative xmlns:adec="http://schemas.microsoft.com/office/drawing/2017/decorative" val="1"/>
              </a:ext>
            </a:extLst>
          </p:cNvPr>
          <p:cNvGrpSpPr/>
          <p:nvPr/>
        </p:nvGrpSpPr>
        <p:grpSpPr>
          <a:xfrm>
            <a:off x="-16933" y="1"/>
            <a:ext cx="9211733" cy="1473199"/>
            <a:chOff x="-16933" y="1"/>
            <a:chExt cx="9211733" cy="1015999"/>
          </a:xfrm>
        </p:grpSpPr>
        <p:sp>
          <p:nvSpPr>
            <p:cNvPr id="16" name="Rectangle 15">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0" y="135467"/>
            <a:ext cx="9144000" cy="1006687"/>
          </a:xfrm>
          <a:noFill/>
          <a:ln>
            <a:noFill/>
          </a:ln>
          <a:effectLst/>
        </p:spPr>
        <p:txBody>
          <a:bodyPr/>
          <a:lstStyle/>
          <a:p>
            <a:r>
              <a:rPr lang="en-US" dirty="0"/>
              <a:t>Click to edit Master title style</a:t>
            </a:r>
          </a:p>
        </p:txBody>
      </p:sp>
      <p:sp>
        <p:nvSpPr>
          <p:cNvPr id="12" name="TextBox 11">
            <a:extLst>
              <a:ext uri="{C183D7F6-B498-43B3-948B-1728B52AA6E4}">
                <adec:decorative xmlns:adec="http://schemas.microsoft.com/office/drawing/2017/decorative" val="1"/>
              </a:ext>
            </a:extLst>
          </p:cNvPr>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20" name="Slide Number Placeholder 6">
            <a:extLst>
              <a:ext uri="{C183D7F6-B498-43B3-948B-1728B52AA6E4}">
                <adec:decorative xmlns:adec="http://schemas.microsoft.com/office/drawing/2017/decorative" val="1"/>
              </a:ext>
            </a:extLst>
          </p:cNvPr>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a:solidFill>
                  <a:schemeClr val="tx1">
                    <a:tint val="75000"/>
                  </a:schemeClr>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fld id="{7022FF3C-310F-4809-A5BE-BC5BA8AA108D}" type="slidenum">
              <a:rPr lang="en-US" smtClean="0"/>
              <a:pPr/>
              <a:t>‹#›</a:t>
            </a:fld>
            <a:endParaRPr lang="en-US" dirty="0"/>
          </a:p>
        </p:txBody>
      </p:sp>
      <p:grpSp>
        <p:nvGrpSpPr>
          <p:cNvPr id="21" name="Group 20">
            <a:extLst>
              <a:ext uri="{C183D7F6-B498-43B3-948B-1728B52AA6E4}">
                <adec:decorative xmlns:adec="http://schemas.microsoft.com/office/drawing/2017/decorative" val="1"/>
              </a:ext>
            </a:extLst>
          </p:cNvPr>
          <p:cNvGrpSpPr/>
          <p:nvPr userDrawn="1"/>
        </p:nvGrpSpPr>
        <p:grpSpPr>
          <a:xfrm>
            <a:off x="-16933" y="1"/>
            <a:ext cx="9211733" cy="1473199"/>
            <a:chOff x="-16933" y="1"/>
            <a:chExt cx="9211733" cy="1015999"/>
          </a:xfrm>
        </p:grpSpPr>
        <p:sp>
          <p:nvSpPr>
            <p:cNvPr id="22" name="Rectangle 21">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3" name="Rectangle 22">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Tree>
    <p:extLst>
      <p:ext uri="{BB962C8B-B14F-4D97-AF65-F5344CB8AC3E}">
        <p14:creationId xmlns:p14="http://schemas.microsoft.com/office/powerpoint/2010/main" val="291165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lang="en-US"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lang="en-US"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8" name="TextBox 7">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a:extLst>
              <a:ext uri="{C183D7F6-B498-43B3-948B-1728B52AA6E4}">
                <adec:decorative xmlns:adec="http://schemas.microsoft.com/office/drawing/2017/decorative" val="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lang="en-US" sz="1200">
                <a:solidFill>
                  <a:schemeClr val="tx1">
                    <a:tint val="75000"/>
                  </a:schemeClr>
                </a:solidFill>
              </a:defRPr>
            </a:lvl1pPr>
          </a:lstStyle>
          <a:p>
            <a:fld id="{7022FF3C-310F-4809-A5BE-BC5BA8AA108D}" type="slidenum">
              <a:rPr lang="en-US" smtClean="0"/>
              <a:t>‹#›</a:t>
            </a:fld>
            <a:endParaRPr lang="en-US" dirty="0"/>
          </a:p>
        </p:txBody>
      </p:sp>
      <p:grpSp>
        <p:nvGrpSpPr>
          <p:cNvPr id="14" name="Group 13">
            <a:extLst>
              <a:ext uri="{C183D7F6-B498-43B3-948B-1728B52AA6E4}">
                <adec:decorative xmlns:adec="http://schemas.microsoft.com/office/drawing/2017/decorative" val="1"/>
              </a:ext>
            </a:extLst>
          </p:cNvPr>
          <p:cNvGrpSpPr/>
          <p:nvPr/>
        </p:nvGrpSpPr>
        <p:grpSpPr>
          <a:xfrm>
            <a:off x="-16933" y="1422400"/>
            <a:ext cx="9211733" cy="1337734"/>
            <a:chOff x="-16933" y="1"/>
            <a:chExt cx="9211733" cy="1015999"/>
          </a:xfrm>
        </p:grpSpPr>
        <p:sp>
          <p:nvSpPr>
            <p:cNvPr id="15" name="Rectangle 14">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7" name="Title 9"/>
          <p:cNvSpPr>
            <a:spLocks noGrp="1"/>
          </p:cNvSpPr>
          <p:nvPr>
            <p:ph type="title"/>
          </p:nvPr>
        </p:nvSpPr>
        <p:spPr>
          <a:xfrm>
            <a:off x="0" y="1422401"/>
            <a:ext cx="9144000" cy="1018258"/>
          </a:xfrm>
          <a:noFill/>
          <a:ln>
            <a:noFill/>
          </a:ln>
          <a:effectLst/>
        </p:spPr>
        <p:txBody>
          <a:bodyPr/>
          <a:lstStyle/>
          <a:p>
            <a:r>
              <a:rPr lang="en-US" dirty="0"/>
              <a:t>Click to edit Master title style</a:t>
            </a:r>
          </a:p>
        </p:txBody>
      </p:sp>
      <p:sp>
        <p:nvSpPr>
          <p:cNvPr id="12" name="TextBox 11">
            <a:extLst>
              <a:ext uri="{C183D7F6-B498-43B3-948B-1728B52AA6E4}">
                <adec:decorative xmlns:adec="http://schemas.microsoft.com/office/drawing/2017/decorative" val="1"/>
              </a:ext>
            </a:extLst>
          </p:cNvPr>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grpSp>
        <p:nvGrpSpPr>
          <p:cNvPr id="19" name="Group 18">
            <a:extLst>
              <a:ext uri="{C183D7F6-B498-43B3-948B-1728B52AA6E4}">
                <adec:decorative xmlns:adec="http://schemas.microsoft.com/office/drawing/2017/decorative" val="1"/>
              </a:ext>
            </a:extLst>
          </p:cNvPr>
          <p:cNvGrpSpPr/>
          <p:nvPr userDrawn="1"/>
        </p:nvGrpSpPr>
        <p:grpSpPr>
          <a:xfrm>
            <a:off x="-16933" y="1422400"/>
            <a:ext cx="9211733" cy="1337734"/>
            <a:chOff x="-16933" y="1"/>
            <a:chExt cx="9211733" cy="1015999"/>
          </a:xfrm>
        </p:grpSpPr>
        <p:sp>
          <p:nvSpPr>
            <p:cNvPr id="20" name="Rectangle 19">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1" name="Rectangle 20">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Tree>
    <p:extLst>
      <p:ext uri="{BB962C8B-B14F-4D97-AF65-F5344CB8AC3E}">
        <p14:creationId xmlns:p14="http://schemas.microsoft.com/office/powerpoint/2010/main" val="28647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sp>
        <p:nvSpPr>
          <p:cNvPr id="14" name="TextBox 13">
            <a:extLst>
              <a:ext uri="{C183D7F6-B498-43B3-948B-1728B52AA6E4}">
                <adec:decorative xmlns:adec="http://schemas.microsoft.com/office/drawing/2017/decorative" val="1"/>
              </a:ext>
            </a:extLst>
          </p:cNvPr>
          <p:cNvSpPr txBox="1"/>
          <p:nvPr/>
        </p:nvSpPr>
        <p:spPr>
          <a:xfrm>
            <a:off x="-1668146" y="4928188"/>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4" name="Group 23">
            <a:extLst>
              <a:ext uri="{C183D7F6-B498-43B3-948B-1728B52AA6E4}">
                <adec:decorative xmlns:adec="http://schemas.microsoft.com/office/drawing/2017/decorative" val="1"/>
              </a:ext>
            </a:extLst>
          </p:cNvPr>
          <p:cNvGrpSpPr/>
          <p:nvPr/>
        </p:nvGrpSpPr>
        <p:grpSpPr>
          <a:xfrm>
            <a:off x="0" y="1442085"/>
            <a:ext cx="9144000" cy="99695"/>
            <a:chOff x="0" y="1472565"/>
            <a:chExt cx="9144000" cy="99695"/>
          </a:xfrm>
        </p:grpSpPr>
        <p:cxnSp>
          <p:nvCxnSpPr>
            <p:cNvPr id="17" name="Straight Connector 16">
              <a:extLst>
                <a:ext uri="{C183D7F6-B498-43B3-948B-1728B52AA6E4}">
                  <adec:decorative xmlns:adec="http://schemas.microsoft.com/office/drawing/2017/decorative" val="1"/>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C183D7F6-B498-43B3-948B-1728B52AA6E4}">
                  <adec:decorative xmlns:adec="http://schemas.microsoft.com/office/drawing/2017/decorative" val="1"/>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p:ph type="title"/>
          </p:nvPr>
        </p:nvSpPr>
        <p:spPr>
          <a:xfrm>
            <a:off x="0" y="0"/>
            <a:ext cx="9144000" cy="1371600"/>
          </a:xfrm>
          <a:noFill/>
          <a:effectLst/>
        </p:spPr>
        <p:txBody>
          <a:bodyPr/>
          <a:lstStyle/>
          <a:p>
            <a:r>
              <a:rPr lang="en-US" dirty="0"/>
              <a:t>Click to edit Master title style</a:t>
            </a:r>
          </a:p>
        </p:txBody>
      </p:sp>
      <p:sp>
        <p:nvSpPr>
          <p:cNvPr id="25" name="Slide Number Placeholder 6">
            <a:extLst>
              <a:ext uri="{C183D7F6-B498-43B3-948B-1728B52AA6E4}">
                <adec:decorative xmlns:adec="http://schemas.microsoft.com/office/drawing/2017/decorative" val="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lang="en-US" sz="1200">
                <a:solidFill>
                  <a:schemeClr val="tx1">
                    <a:tint val="75000"/>
                  </a:schemeClr>
                </a:solidFill>
              </a:defRPr>
            </a:lvl1pPr>
          </a:lstStyle>
          <a:p>
            <a:fld id="{7022FF3C-310F-4809-A5BE-BC5BA8AA108D}" type="slidenum">
              <a:rPr lang="en-US" smtClean="0"/>
              <a:t>‹#›</a:t>
            </a:fld>
            <a:endParaRPr lang="en-US" dirty="0"/>
          </a:p>
        </p:txBody>
      </p:sp>
      <p:sp>
        <p:nvSpPr>
          <p:cNvPr id="10" name="TextBox 9">
            <a:extLst>
              <a:ext uri="{C183D7F6-B498-43B3-948B-1728B52AA6E4}">
                <adec:decorative xmlns:adec="http://schemas.microsoft.com/office/drawing/2017/decorative" val="1"/>
              </a:ext>
            </a:extLst>
          </p:cNvPr>
          <p:cNvSpPr txBox="1"/>
          <p:nvPr userDrawn="1"/>
        </p:nvSpPr>
        <p:spPr>
          <a:xfrm>
            <a:off x="-1668146" y="4928188"/>
            <a:ext cx="184666" cy="369332"/>
          </a:xfrm>
          <a:prstGeom prst="rect">
            <a:avLst/>
          </a:prstGeom>
          <a:noFill/>
        </p:spPr>
        <p:txBody>
          <a:bodyPr wrap="none" rtlCol="0">
            <a:spAutoFit/>
          </a:bodyPr>
          <a:lstStyle/>
          <a:p>
            <a:endParaRPr lang="en-US" dirty="0"/>
          </a:p>
        </p:txBody>
      </p:sp>
      <p:grpSp>
        <p:nvGrpSpPr>
          <p:cNvPr id="12" name="Group 11">
            <a:extLst>
              <a:ext uri="{C183D7F6-B498-43B3-948B-1728B52AA6E4}">
                <adec:decorative xmlns:adec="http://schemas.microsoft.com/office/drawing/2017/decorative" val="1"/>
              </a:ext>
            </a:extLst>
          </p:cNvPr>
          <p:cNvGrpSpPr/>
          <p:nvPr userDrawn="1"/>
        </p:nvGrpSpPr>
        <p:grpSpPr>
          <a:xfrm>
            <a:off x="0" y="1442085"/>
            <a:ext cx="9144000" cy="99695"/>
            <a:chOff x="0" y="1472565"/>
            <a:chExt cx="9144000" cy="99695"/>
          </a:xfrm>
        </p:grpSpPr>
        <p:cxnSp>
          <p:nvCxnSpPr>
            <p:cNvPr id="15" name="Straight Connector 14">
              <a:extLst>
                <a:ext uri="{C183D7F6-B498-43B3-948B-1728B52AA6E4}">
                  <adec:decorative xmlns:adec="http://schemas.microsoft.com/office/drawing/2017/decorative" val="1"/>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18" name="Title 22"/>
          <p:cNvSpPr>
            <a:spLocks noGrp="1"/>
          </p:cNvSpPr>
          <p:nvPr>
            <p:ph type="title"/>
          </p:nvPr>
        </p:nvSpPr>
        <p:spPr>
          <a:xfrm>
            <a:off x="0" y="0"/>
            <a:ext cx="9144000" cy="1371600"/>
          </a:xfrm>
          <a:noFill/>
          <a:effectLst/>
        </p:spPr>
        <p:txBody>
          <a:bodyPr/>
          <a:lstStyle/>
          <a:p>
            <a:r>
              <a:rPr lang="en-US" dirty="0"/>
              <a:t>Click to edit Master title style</a:t>
            </a:r>
          </a:p>
        </p:txBody>
      </p:sp>
    </p:spTree>
    <p:extLst>
      <p:ext uri="{BB962C8B-B14F-4D97-AF65-F5344CB8AC3E}">
        <p14:creationId xmlns:p14="http://schemas.microsoft.com/office/powerpoint/2010/main" val="273844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14" name="Group 13">
            <a:extLst>
              <a:ext uri="{C183D7F6-B498-43B3-948B-1728B52AA6E4}">
                <adec:decorative xmlns:adec="http://schemas.microsoft.com/office/drawing/2017/decorative" val="1"/>
              </a:ext>
            </a:extLst>
          </p:cNvPr>
          <p:cNvGrpSpPr/>
          <p:nvPr/>
        </p:nvGrpSpPr>
        <p:grpSpPr>
          <a:xfrm>
            <a:off x="-16933" y="1"/>
            <a:ext cx="9211733" cy="1015999"/>
            <a:chOff x="-16933" y="1"/>
            <a:chExt cx="9211733" cy="1015999"/>
          </a:xfrm>
        </p:grpSpPr>
        <p:sp>
          <p:nvSpPr>
            <p:cNvPr id="6" name="Rectangle 5">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a:t>
            </a:fld>
            <a:endParaRPr lang="en-US" dirty="0"/>
          </a:p>
        </p:txBody>
      </p:sp>
      <p:sp>
        <p:nvSpPr>
          <p:cNvPr id="4"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0" y="135467"/>
            <a:ext cx="9144000" cy="694267"/>
          </a:xfrm>
          <a:noFill/>
          <a:ln>
            <a:noFill/>
          </a:ln>
          <a:effectLst/>
        </p:spPr>
        <p:txBody>
          <a:bodyPr/>
          <a:lstStyle/>
          <a:p>
            <a:r>
              <a:rPr lang="en-US" dirty="0"/>
              <a:t>Click to edit Master title style</a:t>
            </a:r>
          </a:p>
        </p:txBody>
      </p:sp>
      <p:grpSp>
        <p:nvGrpSpPr>
          <p:cNvPr id="8" name="Group 7">
            <a:extLst>
              <a:ext uri="{C183D7F6-B498-43B3-948B-1728B52AA6E4}">
                <adec:decorative xmlns:adec="http://schemas.microsoft.com/office/drawing/2017/decorative" val="1"/>
              </a:ext>
            </a:extLst>
          </p:cNvPr>
          <p:cNvGrpSpPr/>
          <p:nvPr userDrawn="1"/>
        </p:nvGrpSpPr>
        <p:grpSpPr>
          <a:xfrm>
            <a:off x="-16933" y="1"/>
            <a:ext cx="9211733" cy="1015999"/>
            <a:chOff x="-16933" y="1"/>
            <a:chExt cx="9211733" cy="1015999"/>
          </a:xfrm>
        </p:grpSpPr>
        <p:sp>
          <p:nvSpPr>
            <p:cNvPr id="9" name="Rectangle 8">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1" name="Rectangle 10">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Tree>
    <p:extLst>
      <p:ext uri="{BB962C8B-B14F-4D97-AF65-F5344CB8AC3E}">
        <p14:creationId xmlns:p14="http://schemas.microsoft.com/office/powerpoint/2010/main" val="3669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a:extLst>
              <a:ext uri="{C183D7F6-B498-43B3-948B-1728B52AA6E4}">
                <adec:decorative xmlns:adec="http://schemas.microsoft.com/office/drawing/2017/decorative" val="1"/>
              </a:ext>
            </a:extLst>
          </p:cNvPr>
          <p:cNvGrpSpPr/>
          <p:nvPr/>
        </p:nvGrpSpPr>
        <p:grpSpPr>
          <a:xfrm>
            <a:off x="-16933" y="1"/>
            <a:ext cx="9211733" cy="1015999"/>
            <a:chOff x="-16933" y="1"/>
            <a:chExt cx="9211733" cy="1015999"/>
          </a:xfrm>
        </p:grpSpPr>
        <p:sp>
          <p:nvSpPr>
            <p:cNvPr id="5" name="Rectangle 4">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Title 9"/>
          <p:cNvSpPr>
            <a:spLocks noGrp="1"/>
          </p:cNvSpPr>
          <p:nvPr>
            <p:ph type="title"/>
          </p:nvPr>
        </p:nvSpPr>
        <p:spPr>
          <a:xfrm>
            <a:off x="0" y="135467"/>
            <a:ext cx="9144000" cy="694267"/>
          </a:xfrm>
          <a:noFill/>
          <a:ln>
            <a:noFill/>
          </a:ln>
          <a:effectLst/>
        </p:spPr>
        <p:txBody>
          <a:bodyPr/>
          <a:lstStyle/>
          <a:p>
            <a:r>
              <a:rPr lang="en-US" dirty="0"/>
              <a:t>Click to edit Master title style</a:t>
            </a:r>
          </a:p>
        </p:txBody>
      </p:sp>
      <p:graphicFrame>
        <p:nvGraphicFramePr>
          <p:cNvPr id="8" name="Content Placeholder 7">
            <a:extLst>
              <a:ext uri="{C183D7F6-B498-43B3-948B-1728B52AA6E4}">
                <adec:decorative xmlns:adec="http://schemas.microsoft.com/office/drawing/2017/decorative" val="1"/>
              </a:ext>
            </a:extLst>
          </p:cNvPr>
          <p:cNvGraphicFramePr>
            <a:graphicFrameLocks/>
          </p:cNvGraphicFramePr>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C183D7F6-B498-43B3-948B-1728B52AA6E4}">
                <adec:decorative xmlns:adec="http://schemas.microsoft.com/office/drawing/2017/decorative" val="1"/>
              </a:ext>
            </a:extLst>
          </p:cNvPr>
          <p:cNvGrpSpPr/>
          <p:nvPr userDrawn="1"/>
        </p:nvGrpSpPr>
        <p:grpSpPr>
          <a:xfrm>
            <a:off x="-16933" y="1"/>
            <a:ext cx="9211733" cy="1015999"/>
            <a:chOff x="-16933" y="1"/>
            <a:chExt cx="9211733" cy="1015999"/>
          </a:xfrm>
        </p:grpSpPr>
        <p:sp>
          <p:nvSpPr>
            <p:cNvPr id="10" name="Rectangle 9">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1" name="Rectangle 10">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graphicFrame>
        <p:nvGraphicFramePr>
          <p:cNvPr id="12" name="Content Placeholder 7">
            <a:extLst>
              <a:ext uri="{C183D7F6-B498-43B3-948B-1728B52AA6E4}">
                <adec:decorative xmlns:adec="http://schemas.microsoft.com/office/drawing/2017/decorative" val="1"/>
              </a:ext>
            </a:extLst>
          </p:cNvPr>
          <p:cNvGraphicFramePr>
            <a:graphicFrameLocks/>
          </p:cNvGraphicFramePr>
          <p:nvPr userDrawn="1"/>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891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a:t>
            </a:fld>
            <a:endParaRPr lang="en-US" dirty="0"/>
          </a:p>
        </p:txBody>
      </p:sp>
      <p:grpSp>
        <p:nvGrpSpPr>
          <p:cNvPr id="4" name="Group 3">
            <a:extLst>
              <a:ext uri="{C183D7F6-B498-43B3-948B-1728B52AA6E4}">
                <adec:decorative xmlns:adec="http://schemas.microsoft.com/office/drawing/2017/decorative" val="1"/>
              </a:ext>
            </a:extLst>
          </p:cNvPr>
          <p:cNvGrpSpPr/>
          <p:nvPr/>
        </p:nvGrpSpPr>
        <p:grpSpPr>
          <a:xfrm>
            <a:off x="-16933" y="1"/>
            <a:ext cx="9211733" cy="1015999"/>
            <a:chOff x="-16933" y="1"/>
            <a:chExt cx="9211733" cy="1015999"/>
          </a:xfrm>
        </p:grpSpPr>
        <p:sp>
          <p:nvSpPr>
            <p:cNvPr id="5" name="Rectangle 4">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9144000" cy="694267"/>
          </a:xfrm>
          <a:noFill/>
          <a:ln>
            <a:noFill/>
          </a:ln>
          <a:effectLst/>
        </p:spPr>
        <p:txBody>
          <a:bodyPr/>
          <a:lstStyle>
            <a:lvl1pPr>
              <a:defRPr lang="en-US">
                <a:solidFill>
                  <a:schemeClr val="bg1"/>
                </a:solidFill>
              </a:defRPr>
            </a:lvl1pPr>
          </a:lstStyle>
          <a:p>
            <a:r>
              <a:rPr lang="en-US" dirty="0"/>
              <a:t>Click to edit Master title style</a:t>
            </a:r>
          </a:p>
        </p:txBody>
      </p:sp>
      <p:grpSp>
        <p:nvGrpSpPr>
          <p:cNvPr id="9" name="Group 8">
            <a:extLst>
              <a:ext uri="{C183D7F6-B498-43B3-948B-1728B52AA6E4}">
                <adec:decorative xmlns:adec="http://schemas.microsoft.com/office/drawing/2017/decorative" val="1"/>
              </a:ext>
            </a:extLst>
          </p:cNvPr>
          <p:cNvGrpSpPr/>
          <p:nvPr userDrawn="1"/>
        </p:nvGrpSpPr>
        <p:grpSpPr>
          <a:xfrm>
            <a:off x="-16933" y="1"/>
            <a:ext cx="9211733" cy="1015999"/>
            <a:chOff x="-16933" y="1"/>
            <a:chExt cx="9211733" cy="1015999"/>
          </a:xfrm>
        </p:grpSpPr>
        <p:sp>
          <p:nvSpPr>
            <p:cNvPr id="10" name="Rectangle 9">
              <a:extLst>
                <a:ext uri="{C183D7F6-B498-43B3-948B-1728B52AA6E4}">
                  <adec:decorative xmlns:adec="http://schemas.microsoft.com/office/drawing/2017/decorative" val="1"/>
                </a:ext>
              </a:extLst>
            </p:cNvPr>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1" name="Rectangle 10">
              <a:extLst>
                <a:ext uri="{C183D7F6-B498-43B3-948B-1728B52AA6E4}">
                  <adec:decorative xmlns:adec="http://schemas.microsoft.com/office/drawing/2017/decorative" val="1"/>
                </a:ext>
              </a:extLst>
            </p:cNvPr>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Tree>
    <p:extLst>
      <p:ext uri="{BB962C8B-B14F-4D97-AF65-F5344CB8AC3E}">
        <p14:creationId xmlns:p14="http://schemas.microsoft.com/office/powerpoint/2010/main" val="34878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DAD-E999-8D27-74DD-077EC2AEAC3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DA9F80A-653A-F35E-250D-B525F6C2FF8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890BBB7-3AA8-EA2C-9425-DB2D2A62889B}"/>
              </a:ext>
            </a:extLst>
          </p:cNvPr>
          <p:cNvSpPr>
            <a:spLocks noGrp="1"/>
          </p:cNvSpPr>
          <p:nvPr>
            <p:ph type="sldNum" sz="quarter" idx="10"/>
          </p:nvPr>
        </p:nvSpPr>
        <p:spPr/>
        <p:txBody>
          <a:bodyPr/>
          <a:lstStyle/>
          <a:p>
            <a:fld id="{7022FF3C-310F-4809-A5BE-BC5BA8AA108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8" name="Rectangle 4">
            <a:extLst>
              <a:ext uri="{C183D7F6-B498-43B3-948B-1728B52AA6E4}">
                <adec:decorative xmlns:adec="http://schemas.microsoft.com/office/drawing/2017/decorative" val="1"/>
              </a:ext>
            </a:extLst>
          </p:cNvPr>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lang="en-US" b="1" spc="300" baseline="0">
                <a:solidFill>
                  <a:schemeClr val="tx2"/>
                </a:solidFill>
                <a:latin typeface="Helvetica LT Std" pitchFamily="34" charset="0"/>
                <a:cs typeface="Calibri"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757146" y="368932"/>
            <a:ext cx="7246620" cy="1981200"/>
          </a:xfrm>
          <a:noFill/>
          <a:effectLst/>
        </p:spPr>
        <p:txBody>
          <a:bodyPr anchor="b" anchorCtr="0">
            <a:normAutofit/>
          </a:bodyPr>
          <a:lstStyle>
            <a:lvl1pPr algn="l">
              <a:lnSpc>
                <a:spcPts val="4400"/>
              </a:lnSpc>
              <a:defRPr lang="en-US" sz="4000" b="1">
                <a:solidFill>
                  <a:schemeClr val="tx2"/>
                </a:solidFill>
                <a:latin typeface="Helvetica LT Std" pitchFamily="34" charset="0"/>
                <a:cs typeface="Times New Roman" pitchFamily="18" charset="0"/>
              </a:defRPr>
            </a:lvl1pPr>
          </a:lstStyle>
          <a:p>
            <a:r>
              <a:rPr lang="en-US" dirty="0"/>
              <a:t>Title here</a:t>
            </a:r>
          </a:p>
        </p:txBody>
      </p:sp>
      <p:sp>
        <p:nvSpPr>
          <p:cNvPr id="12" name="Rectangle 11">
            <a:extLst>
              <a:ext uri="{C183D7F6-B498-43B3-948B-1728B52AA6E4}">
                <adec:decorative xmlns:adec="http://schemas.microsoft.com/office/drawing/2017/decorative" val="1"/>
              </a:ext>
            </a:extLst>
          </p:cNvPr>
          <p:cNvSpPr/>
          <p:nvPr/>
        </p:nvSpPr>
        <p:spPr bwMode="auto">
          <a:xfrm>
            <a:off x="0" y="0"/>
            <a:ext cx="407324" cy="2398143"/>
          </a:xfrm>
          <a:prstGeom prst="rect">
            <a:avLst/>
          </a:prstGeom>
          <a:solidFill>
            <a:srgbClr val="EFC2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cxnSp>
        <p:nvCxnSpPr>
          <p:cNvPr id="15" name="Straight Connector 14">
            <a:extLst>
              <a:ext uri="{C183D7F6-B498-43B3-948B-1728B52AA6E4}">
                <adec:decorative xmlns:adec="http://schemas.microsoft.com/office/drawing/2017/decorative" val="1"/>
              </a:ext>
            </a:extLst>
          </p:cNvPr>
          <p:cNvCxnSpPr/>
          <p:nvPr/>
        </p:nvCxnSpPr>
        <p:spPr bwMode="auto">
          <a:xfrm>
            <a:off x="823649" y="2448468"/>
            <a:ext cx="7944793"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4" name="Rectangle 13">
            <a:extLst>
              <a:ext uri="{C183D7F6-B498-43B3-948B-1728B52AA6E4}">
                <adec:decorative xmlns:adec="http://schemas.microsoft.com/office/drawing/2017/decorative" val="1"/>
              </a:ext>
            </a:extLst>
          </p:cNvPr>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F9E"/>
              </a:solidFill>
              <a:latin typeface="Arial" charset="0"/>
            </a:endParaRPr>
          </a:p>
        </p:txBody>
      </p:sp>
      <p:sp>
        <p:nvSpPr>
          <p:cNvPr id="2" name="Rectangle 1">
            <a:extLst>
              <a:ext uri="{C183D7F6-B498-43B3-948B-1728B52AA6E4}">
                <adec:decorative xmlns:adec="http://schemas.microsoft.com/office/drawing/2017/decorative" val="1"/>
              </a:ext>
            </a:extLst>
          </p:cNvPr>
          <p:cNvSpPr/>
          <p:nvPr/>
        </p:nvSpPr>
        <p:spPr>
          <a:xfrm>
            <a:off x="457200" y="6188560"/>
            <a:ext cx="8458200" cy="584775"/>
          </a:xfrm>
          <a:prstGeom prst="rect">
            <a:avLst/>
          </a:prstGeom>
        </p:spPr>
        <p:txBody>
          <a:bodyPr wrap="square">
            <a:spAutoFit/>
          </a:bodyPr>
          <a:lstStyle/>
          <a:p>
            <a:r>
              <a:rPr lang="en-US" sz="800" kern="1200" dirty="0">
                <a:solidFill>
                  <a:schemeClr val="tx1"/>
                </a:solidFill>
                <a:effectLst/>
                <a:latin typeface="+mn-lt"/>
                <a:ea typeface="+mn-ea"/>
                <a:cs typeface="+mn-cs"/>
              </a:rPr>
              <a:t>For Official Federal Government Use Only</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pre-decisional, privileged, and confidential information is for internal government use only, and must not be disseminated, distributed, or copied to persons not authorized to receive the information. Unauthorized disclosure may result in prosecution to the full extent of the law</a:t>
            </a:r>
          </a:p>
        </p:txBody>
      </p:sp>
      <p:sp>
        <p:nvSpPr>
          <p:cNvPr id="10" name="Rectangle 9">
            <a:extLst>
              <a:ext uri="{C183D7F6-B498-43B3-948B-1728B52AA6E4}">
                <adec:decorative xmlns:adec="http://schemas.microsoft.com/office/drawing/2017/decorative" val="1"/>
              </a:ext>
            </a:extLst>
          </p:cNvPr>
          <p:cNvSpPr/>
          <p:nvPr userDrawn="1"/>
        </p:nvSpPr>
        <p:spPr bwMode="auto">
          <a:xfrm>
            <a:off x="0" y="0"/>
            <a:ext cx="407324" cy="2398143"/>
          </a:xfrm>
          <a:prstGeom prst="rect">
            <a:avLst/>
          </a:prstGeom>
          <a:solidFill>
            <a:srgbClr val="EFC2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cxnSp>
        <p:nvCxnSpPr>
          <p:cNvPr id="11" name="Straight Connector 10">
            <a:extLst>
              <a:ext uri="{C183D7F6-B498-43B3-948B-1728B52AA6E4}">
                <adec:decorative xmlns:adec="http://schemas.microsoft.com/office/drawing/2017/decorative" val="1"/>
              </a:ext>
            </a:extLst>
          </p:cNvPr>
          <p:cNvCxnSpPr/>
          <p:nvPr userDrawn="1"/>
        </p:nvCxnSpPr>
        <p:spPr bwMode="auto">
          <a:xfrm>
            <a:off x="823649" y="2448468"/>
            <a:ext cx="7944793"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3" name="Rectangle 12">
            <a:extLst>
              <a:ext uri="{C183D7F6-B498-43B3-948B-1728B52AA6E4}">
                <adec:decorative xmlns:adec="http://schemas.microsoft.com/office/drawing/2017/decorative" val="1"/>
              </a:ext>
            </a:extLst>
          </p:cNvPr>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F9E"/>
              </a:solidFill>
              <a:latin typeface="Arial" charset="0"/>
            </a:endParaRPr>
          </a:p>
        </p:txBody>
      </p:sp>
      <p:sp>
        <p:nvSpPr>
          <p:cNvPr id="16" name="Rectangle 15">
            <a:extLst>
              <a:ext uri="{C183D7F6-B498-43B3-948B-1728B52AA6E4}">
                <adec:decorative xmlns:adec="http://schemas.microsoft.com/office/drawing/2017/decorative" val="1"/>
              </a:ext>
            </a:extLst>
          </p:cNvPr>
          <p:cNvSpPr/>
          <p:nvPr userDrawn="1"/>
        </p:nvSpPr>
        <p:spPr>
          <a:xfrm>
            <a:off x="457200" y="6188560"/>
            <a:ext cx="8458200" cy="584775"/>
          </a:xfrm>
          <a:prstGeom prst="rect">
            <a:avLst/>
          </a:prstGeom>
        </p:spPr>
        <p:txBody>
          <a:bodyPr wrap="square">
            <a:spAutoFit/>
          </a:bodyPr>
          <a:lstStyle/>
          <a:p>
            <a:r>
              <a:rPr lang="en-US" sz="800" kern="1200" dirty="0">
                <a:solidFill>
                  <a:schemeClr val="tx1"/>
                </a:solidFill>
                <a:effectLst/>
                <a:latin typeface="+mn-lt"/>
                <a:ea typeface="+mn-ea"/>
                <a:cs typeface="+mn-cs"/>
              </a:rPr>
              <a:t>For Official Federal Government Use Only</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pre-decisional, privileged, and confidential information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405798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lang="en-US"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108467775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hf hdr="0" ftr="0" dt="0"/>
  <p:txStyles>
    <p:titleStyle>
      <a:lvl1pPr indent="0" algn="ctr" defTabSz="914400" rtl="0" eaLnBrk="1" latinLnBrk="0" hangingPunct="1">
        <a:spcBef>
          <a:spcPts val="0"/>
        </a:spcBef>
        <a:buNone/>
        <a:defRPr lang="en-US"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9pPr>
    </p:bodyStyle>
    <p:other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sv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svg"/><Relationship Id="rId4" Type="http://schemas.openxmlformats.org/officeDocument/2006/relationships/image" Target="../media/image32.sv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sv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Visible slide title" descr="WILSON 508 Compliance Demo" title="Slide title"/>
          <p:cNvSpPr txBox="1">
            <a:spLocks noGrp="1"/>
          </p:cNvSpPr>
          <p:nvPr>
            <p:ph type="title"/>
          </p:nvPr>
        </p:nvSpPr>
        <p:spPr>
          <a:xfrm>
            <a:off x="875071" y="1055146"/>
            <a:ext cx="3921010" cy="1268039"/>
          </a:xfrm>
          <a:prstGeom prst="rect">
            <a:avLst/>
          </a:prstGeom>
          <a:noFill/>
          <a:ln>
            <a:noFill/>
            <a:prstDash/>
          </a:ln>
          <a:effectLst/>
        </p:spPr>
        <p:txBody>
          <a:bodyPr rot="0" spcFirstLastPara="0" vertOverflow="overflow" horzOverflow="overflow" vert="horz" wrap="none" lIns="18288" tIns="18288" rIns="18288" bIns="1828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US"/>
            </a:pPr>
            <a:r>
              <a:rPr kumimoji="0" lang="en-US" sz="4000" b="1" i="0" u="none" strike="noStrike" kern="1200" cap="none" spc="0" normalizeH="0" baseline="0" noProof="0" dirty="0">
                <a:ln>
                  <a:noFill/>
                </a:ln>
                <a:solidFill>
                  <a:srgbClr val="003763"/>
                </a:solidFill>
                <a:effectLst/>
                <a:uLnTx/>
                <a:uFillTx/>
                <a:latin typeface="Calibri"/>
                <a:ea typeface="+mn-ea"/>
                <a:cs typeface="+mn-cs"/>
              </a:rPr>
              <a:t>WILSON 508</a:t>
            </a:r>
          </a:p>
          <a:p>
            <a:pPr marL="0" marR="0" lvl="0" indent="0" algn="l" defTabSz="914400" rtl="0" eaLnBrk="1" fontAlgn="auto" latinLnBrk="0" hangingPunct="1">
              <a:lnSpc>
                <a:spcPct val="100000"/>
              </a:lnSpc>
              <a:spcBef>
                <a:spcPts val="0"/>
              </a:spcBef>
              <a:spcAft>
                <a:spcPts val="0"/>
              </a:spcAft>
              <a:buClrTx/>
              <a:buSzTx/>
              <a:buFontTx/>
              <a:buNone/>
              <a:tabLst/>
              <a:defRPr lang="en-US"/>
            </a:pPr>
            <a:r>
              <a:rPr kumimoji="0" lang="en-US" sz="4000" b="1" i="0" u="none" strike="noStrike" kern="1200" cap="none" spc="0" normalizeH="0" baseline="0" noProof="0" dirty="0">
                <a:ln>
                  <a:noFill/>
                </a:ln>
                <a:solidFill>
                  <a:srgbClr val="003763"/>
                </a:solidFill>
                <a:effectLst/>
                <a:uLnTx/>
                <a:uFillTx/>
                <a:latin typeface="Calibri"/>
                <a:ea typeface="+mn-ea"/>
                <a:cs typeface="+mn-cs"/>
              </a:rPr>
              <a:t>Compliance Demo</a:t>
            </a:r>
          </a:p>
        </p:txBody>
      </p:sp>
      <p:sp>
        <p:nvSpPr>
          <p:cNvPr id="4" name="TextBox 3" descr="Automating accessible document remediation for Federal teams" title="Subtitle"/>
          <p:cNvSpPr txBox="1"/>
          <p:nvPr/>
        </p:nvSpPr>
        <p:spPr>
          <a:xfrm>
            <a:off x="875071" y="2635045"/>
            <a:ext cx="6823587" cy="400110"/>
          </a:xfrm>
          <a:prstGeom prst="rect">
            <a:avLst/>
          </a:prstGeom>
          <a:noFill/>
        </p:spPr>
        <p:txBody>
          <a:bodyPr wrap="square" rtlCol="0">
            <a:spAutoFit/>
          </a:bodyPr>
          <a:lstStyle/>
          <a:p>
            <a:pPr algn="l"/>
            <a:r>
              <a:rPr lang="en-US" sz="2000" b="0" i="0" dirty="0">
                <a:solidFill>
                  <a:srgbClr val="003763"/>
                </a:solidFill>
                <a:latin typeface="Calibri"/>
              </a:rPr>
              <a:t>Automating accessible document remediation for Federal teams</a:t>
            </a:r>
            <a:endParaRPr lang="en-US" dirty="0">
              <a:latin typeface="+mj-lt"/>
            </a:endParaRPr>
          </a:p>
        </p:txBody>
      </p:sp>
      <p:pic>
        <p:nvPicPr>
          <p:cNvPr id="7" name="Picture 6" descr="Centers for Medicare &amp; Medicaid Services logo." title="CMS log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145" y="5444016"/>
            <a:ext cx="1828800" cy="660400"/>
          </a:xfrm>
          <a:prstGeom prst="rect">
            <a:avLst/>
          </a:prstGeom>
        </p:spPr>
      </p:pic>
      <p:pic>
        <p:nvPicPr>
          <p:cNvPr id="2" name="Picture 1" descr="FMSG. Financial Management Systems Group logo."/>
          <p:cNvPicPr>
            <a:picLocks noChangeAspect="1"/>
          </p:cNvPicPr>
          <p:nvPr/>
        </p:nvPicPr>
        <p:blipFill>
          <a:blip r:embed="rId5"/>
          <a:stretch>
            <a:fillRect/>
          </a:stretch>
        </p:blipFill>
        <p:spPr>
          <a:xfrm>
            <a:off x="7284765" y="4889472"/>
            <a:ext cx="1706835" cy="1497097"/>
          </a:xfrm>
          <a:prstGeom prst="rect">
            <a:avLst/>
          </a:prstGeom>
        </p:spPr>
      </p:pic>
      <p:sp>
        <p:nvSpPr>
          <p:cNvPr id="5" name="Rectangle 4">
            <a:extLst>
              <a:ext uri="{FF2B5EF4-FFF2-40B4-BE49-F238E27FC236}">
                <a16:creationId xmlns:a16="http://schemas.microsoft.com/office/drawing/2014/main" id="{775D939B-C705-5B96-BB97-3B90FF0564EF}"/>
              </a:ext>
              <a:ext uri="{C183D7F6-B498-43B3-948B-1728B52AA6E4}">
                <adec:decorative xmlns:adec="http://schemas.microsoft.com/office/drawing/2017/decorative" val="0"/>
              </a:ext>
            </a:extLst>
          </p:cNvPr>
          <p:cNvSpPr/>
          <p:nvPr/>
        </p:nvSpPr>
        <p:spPr>
          <a:xfrm>
            <a:off x="457200" y="6188560"/>
            <a:ext cx="8458200" cy="584775"/>
          </a:xfrm>
          <a:prstGeom prst="rect">
            <a:avLst/>
          </a:prstGeom>
        </p:spPr>
        <p:txBody>
          <a:bodyPr wrap="square">
            <a:spAutoFit/>
          </a:bodyPr>
          <a:lstStyle/>
          <a:p>
            <a:r>
              <a:rPr lang="en-US" sz="800" kern="1200" dirty="0">
                <a:solidFill>
                  <a:schemeClr val="tx1"/>
                </a:solidFill>
                <a:effectLst/>
                <a:latin typeface="+mn-lt"/>
                <a:ea typeface="+mn-ea"/>
                <a:cs typeface="+mn-cs"/>
              </a:rPr>
              <a:t>For Official Federal Government Use Only</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pre-decisional, privileged, and confidential information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7808190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 What WILSON Can't Do"/>
          <p:cNvSpPr>
            <a:spLocks noGrp="1"/>
          </p:cNvSpPr>
          <p:nvPr>
            <p:ph type="title"/>
          </p:nvPr>
        </p:nvSpPr>
        <p:spPr/>
        <p:txBody>
          <a:bodyPr wrap="square" lIns="0" tIns="0" rIns="0" bIns="0" anchor="ctr"/>
          <a:lstStyle/>
          <a:p>
            <a:pPr algn="ctr"/>
            <a:r>
              <a:rPr sz="2800" b="1" i="0" dirty="0">
                <a:solidFill>
                  <a:srgbClr val="FFFFFF"/>
                </a:solidFill>
                <a:latin typeface="Calibri"/>
              </a:rPr>
              <a:t>What WILSON Can't Do</a:t>
            </a:r>
          </a:p>
        </p:txBody>
      </p:sp>
      <p:sp>
        <p:nvSpPr>
          <p:cNvPr id="5" name="Review requirement statement"/>
          <p:cNvSpPr txBox="1"/>
          <p:nvPr/>
        </p:nvSpPr>
        <p:spPr>
          <a:xfrm>
            <a:off x="140677" y="1158049"/>
            <a:ext cx="8850923" cy="670953"/>
          </a:xfrm>
          <a:prstGeom prst="rect">
            <a:avLst/>
          </a:prstGeom>
          <a:noFill/>
        </p:spPr>
        <p:txBody>
          <a:bodyPr wrap="square" lIns="27432" tIns="27432" rIns="27432" bIns="27432" anchor="ctr">
            <a:spAutoFit/>
          </a:bodyPr>
          <a:lstStyle/>
          <a:p>
            <a:pPr algn="ctr"/>
            <a:r>
              <a:rPr sz="2000" b="1" i="0" dirty="0">
                <a:solidFill>
                  <a:schemeClr val="accent1"/>
                </a:solidFill>
                <a:latin typeface="Calibri"/>
              </a:rPr>
              <a:t>WILSON accelerates remediation, but it does not replace human quality control. Users must review both the output file and the execution log file before release.</a:t>
            </a:r>
          </a:p>
        </p:txBody>
      </p:sp>
      <p:sp>
        <p:nvSpPr>
          <p:cNvPr id="6" name="PowerPoint output card background">
            <a:extLst>
              <a:ext uri="{C183D7F6-B498-43B3-948B-1728B52AA6E4}">
                <adec:decorative xmlns:adec="http://schemas.microsoft.com/office/drawing/2017/decorative" val="1"/>
              </a:ext>
            </a:extLst>
          </p:cNvPr>
          <p:cNvSpPr/>
          <p:nvPr/>
        </p:nvSpPr>
        <p:spPr>
          <a:xfrm>
            <a:off x="658368" y="2299716"/>
            <a:ext cx="3611880" cy="2834640"/>
          </a:xfrm>
          <a:prstGeom prst="roundRect">
            <a:avLst/>
          </a:prstGeom>
          <a:solidFill>
            <a:srgbClr val="F6F8FA"/>
          </a:solidFill>
          <a:ln w="15875">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PowerPoint output file icon" descr="Sample output file: WILSON_Remediated_Output.pptx" title="Sample output file icon"/>
          <p:cNvSpPr/>
          <p:nvPr/>
        </p:nvSpPr>
        <p:spPr>
          <a:xfrm>
            <a:off x="914400" y="2720340"/>
            <a:ext cx="841248" cy="987552"/>
          </a:xfrm>
          <a:prstGeom prst="foldedCorner">
            <a:avLst/>
          </a:prstGeom>
          <a:solidFill>
            <a:srgbClr val="C45B00"/>
          </a:solidFill>
          <a:ln>
            <a:solidFill>
              <a:srgbClr val="C45B00"/>
            </a:solidFill>
          </a:ln>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lstStyle/>
          <a:p>
            <a:pPr algn="ctr"/>
            <a:r>
              <a:rPr sz="1600" b="1" i="0" dirty="0">
                <a:solidFill>
                  <a:srgbClr val="FFFFFF"/>
                </a:solidFill>
                <a:latin typeface="Calibri"/>
              </a:rPr>
              <a:t>PPTX</a:t>
            </a:r>
          </a:p>
        </p:txBody>
      </p:sp>
      <p:sp>
        <p:nvSpPr>
          <p:cNvPr id="8" name="PowerPoint output heading" descr="Sample output file&#10;"/>
          <p:cNvSpPr txBox="1"/>
          <p:nvPr/>
        </p:nvSpPr>
        <p:spPr>
          <a:xfrm>
            <a:off x="1892808" y="2610612"/>
            <a:ext cx="2148840" cy="384048"/>
          </a:xfrm>
          <a:prstGeom prst="rect">
            <a:avLst/>
          </a:prstGeom>
          <a:noFill/>
        </p:spPr>
        <p:txBody>
          <a:bodyPr wrap="square" lIns="18288" tIns="18288" rIns="18288" bIns="18288" anchor="ctr">
            <a:spAutoFit/>
          </a:bodyPr>
          <a:lstStyle/>
          <a:p>
            <a:pPr algn="l"/>
            <a:r>
              <a:rPr sz="1700" b="1" i="0" dirty="0">
                <a:solidFill>
                  <a:srgbClr val="003763"/>
                </a:solidFill>
                <a:latin typeface="Calibri"/>
              </a:rPr>
              <a:t>Sample output file</a:t>
            </a:r>
          </a:p>
        </p:txBody>
      </p:sp>
      <p:sp>
        <p:nvSpPr>
          <p:cNvPr id="9" name="PowerPoint output filename" descr="WILSON_Remediated_Output.pptx&#10;"/>
          <p:cNvSpPr txBox="1"/>
          <p:nvPr/>
        </p:nvSpPr>
        <p:spPr>
          <a:xfrm>
            <a:off x="1892808" y="3049524"/>
            <a:ext cx="2148840" cy="502920"/>
          </a:xfrm>
          <a:prstGeom prst="rect">
            <a:avLst/>
          </a:prstGeom>
          <a:noFill/>
        </p:spPr>
        <p:txBody>
          <a:bodyPr wrap="square" lIns="18288" tIns="18288" rIns="18288" bIns="18288" anchor="ctr">
            <a:spAutoFit/>
          </a:bodyPr>
          <a:lstStyle/>
          <a:p>
            <a:pPr algn="l"/>
            <a:r>
              <a:rPr sz="1350" b="0" i="0" dirty="0" err="1">
                <a:solidFill>
                  <a:srgbClr val="1A1A1A"/>
                </a:solidFill>
                <a:latin typeface="Calibri"/>
              </a:rPr>
              <a:t>WILSON_Remediated_Output.pptx</a:t>
            </a:r>
            <a:endParaRPr sz="1350" b="0" i="0" dirty="0">
              <a:solidFill>
                <a:srgbClr val="1A1A1A"/>
              </a:solidFill>
              <a:latin typeface="Calibri"/>
            </a:endParaRPr>
          </a:p>
        </p:txBody>
      </p:sp>
      <p:sp>
        <p:nvSpPr>
          <p:cNvPr id="10" name="PowerPoint output divider">
            <a:extLst>
              <a:ext uri="{C183D7F6-B498-43B3-948B-1728B52AA6E4}">
                <adec:decorative xmlns:adec="http://schemas.microsoft.com/office/drawing/2017/decorative" val="1"/>
              </a:ext>
            </a:extLst>
          </p:cNvPr>
          <p:cNvSpPr/>
          <p:nvPr/>
        </p:nvSpPr>
        <p:spPr>
          <a:xfrm>
            <a:off x="914400" y="3927348"/>
            <a:ext cx="3099816" cy="36576"/>
          </a:xfrm>
          <a:prstGeom prst="rect">
            <a:avLst/>
          </a:prstGeom>
          <a:solidFill>
            <a:srgbClr val="FE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PowerPoint output body" descr="Review the PowerPoint output to confirm the remediated content, layout, reading order, alt text, and final 508 quality.&#10;"/>
          <p:cNvSpPr txBox="1"/>
          <p:nvPr/>
        </p:nvSpPr>
        <p:spPr>
          <a:xfrm>
            <a:off x="950976" y="4091940"/>
            <a:ext cx="3026664" cy="841247"/>
          </a:xfrm>
          <a:prstGeom prst="rect">
            <a:avLst/>
          </a:prstGeom>
          <a:noFill/>
        </p:spPr>
        <p:txBody>
          <a:bodyPr wrap="square" lIns="27432" tIns="27432" rIns="27432" bIns="27432" anchor="t">
            <a:spAutoFit/>
          </a:bodyPr>
          <a:lstStyle/>
          <a:p>
            <a:pPr algn="l"/>
            <a:r>
              <a:rPr sz="1330" b="0" i="0" dirty="0">
                <a:solidFill>
                  <a:srgbClr val="1A1A1A"/>
                </a:solidFill>
                <a:latin typeface="Calibri"/>
              </a:rPr>
              <a:t>Review the PowerPoint output to confirm the remediated content, layout, reading order, alt text, and final 508 quality.</a:t>
            </a:r>
          </a:p>
        </p:txBody>
      </p:sp>
      <p:sp>
        <p:nvSpPr>
          <p:cNvPr id="12" name="Excel execution log card background">
            <a:extLst>
              <a:ext uri="{C183D7F6-B498-43B3-948B-1728B52AA6E4}">
                <adec:decorative xmlns:adec="http://schemas.microsoft.com/office/drawing/2017/decorative" val="1"/>
              </a:ext>
            </a:extLst>
          </p:cNvPr>
          <p:cNvSpPr/>
          <p:nvPr/>
        </p:nvSpPr>
        <p:spPr>
          <a:xfrm>
            <a:off x="4873752" y="2299716"/>
            <a:ext cx="3611880" cy="2834640"/>
          </a:xfrm>
          <a:prstGeom prst="roundRect">
            <a:avLst/>
          </a:prstGeom>
          <a:solidFill>
            <a:srgbClr val="F6F8FA"/>
          </a:solidFill>
          <a:ln w="15875">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Excel execution log file icon" descr="Sample execution log file: WILSON_Execution_Log.xlsx" title="Sample execution log file icon"/>
          <p:cNvSpPr/>
          <p:nvPr/>
        </p:nvSpPr>
        <p:spPr>
          <a:xfrm>
            <a:off x="5129784" y="2720340"/>
            <a:ext cx="841248" cy="987552"/>
          </a:xfrm>
          <a:prstGeom prst="foldedCorner">
            <a:avLst/>
          </a:prstGeom>
          <a:solidFill>
            <a:srgbClr val="107C41"/>
          </a:solidFill>
          <a:ln>
            <a:solidFill>
              <a:srgbClr val="107C41"/>
            </a:solidFill>
          </a:ln>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lstStyle/>
          <a:p>
            <a:pPr algn="ctr"/>
            <a:r>
              <a:rPr sz="1600" b="1" i="0" dirty="0">
                <a:solidFill>
                  <a:srgbClr val="FFFFFF"/>
                </a:solidFill>
                <a:latin typeface="Calibri"/>
              </a:rPr>
              <a:t>XLSX</a:t>
            </a:r>
          </a:p>
        </p:txBody>
      </p:sp>
      <p:sp>
        <p:nvSpPr>
          <p:cNvPr id="14" name="Excel execution log heading" descr="Sample execution log file&#10;"/>
          <p:cNvSpPr txBox="1"/>
          <p:nvPr/>
        </p:nvSpPr>
        <p:spPr>
          <a:xfrm>
            <a:off x="6108192" y="2610612"/>
            <a:ext cx="2148840" cy="384048"/>
          </a:xfrm>
          <a:prstGeom prst="rect">
            <a:avLst/>
          </a:prstGeom>
          <a:noFill/>
        </p:spPr>
        <p:txBody>
          <a:bodyPr wrap="square" lIns="18288" tIns="18288" rIns="18288" bIns="18288" anchor="ctr">
            <a:spAutoFit/>
          </a:bodyPr>
          <a:lstStyle/>
          <a:p>
            <a:pPr algn="l"/>
            <a:r>
              <a:rPr sz="1700" b="1" i="0" dirty="0">
                <a:solidFill>
                  <a:srgbClr val="003763"/>
                </a:solidFill>
                <a:latin typeface="Calibri"/>
              </a:rPr>
              <a:t>Sample execution log file</a:t>
            </a:r>
          </a:p>
        </p:txBody>
      </p:sp>
      <p:sp>
        <p:nvSpPr>
          <p:cNvPr id="15" name="Excel execution log filename" descr="WILSON_Execution_Log.xlsx&#10;"/>
          <p:cNvSpPr txBox="1"/>
          <p:nvPr/>
        </p:nvSpPr>
        <p:spPr>
          <a:xfrm>
            <a:off x="6108192" y="3049524"/>
            <a:ext cx="2148840" cy="502920"/>
          </a:xfrm>
          <a:prstGeom prst="rect">
            <a:avLst/>
          </a:prstGeom>
          <a:noFill/>
        </p:spPr>
        <p:txBody>
          <a:bodyPr wrap="square" lIns="18288" tIns="18288" rIns="18288" bIns="18288" anchor="ctr">
            <a:spAutoFit/>
          </a:bodyPr>
          <a:lstStyle/>
          <a:p>
            <a:pPr algn="l"/>
            <a:r>
              <a:rPr sz="1350" b="0" i="0" dirty="0" err="1">
                <a:solidFill>
                  <a:srgbClr val="1A1A1A"/>
                </a:solidFill>
                <a:latin typeface="Calibri"/>
              </a:rPr>
              <a:t>WILSON_Execution_Log.xlsx</a:t>
            </a:r>
            <a:endParaRPr sz="1350" b="0" i="0" dirty="0">
              <a:solidFill>
                <a:srgbClr val="1A1A1A"/>
              </a:solidFill>
              <a:latin typeface="Calibri"/>
            </a:endParaRPr>
          </a:p>
        </p:txBody>
      </p:sp>
      <p:sp>
        <p:nvSpPr>
          <p:cNvPr id="16" name="Excel execution log divider">
            <a:extLst>
              <a:ext uri="{C183D7F6-B498-43B3-948B-1728B52AA6E4}">
                <adec:decorative xmlns:adec="http://schemas.microsoft.com/office/drawing/2017/decorative" val="1"/>
              </a:ext>
            </a:extLst>
          </p:cNvPr>
          <p:cNvSpPr/>
          <p:nvPr/>
        </p:nvSpPr>
        <p:spPr>
          <a:xfrm>
            <a:off x="5129784" y="3927348"/>
            <a:ext cx="3099816" cy="36576"/>
          </a:xfrm>
          <a:prstGeom prst="rect">
            <a:avLst/>
          </a:prstGeom>
          <a:solidFill>
            <a:srgbClr val="FE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Excel execution log body" descr="Review the Excel log for all remediation steps that occurred during processing, plus any errors, warnings, or items WILSON could not remediate.&#10;"/>
          <p:cNvSpPr txBox="1"/>
          <p:nvPr/>
        </p:nvSpPr>
        <p:spPr>
          <a:xfrm>
            <a:off x="5166360" y="4091940"/>
            <a:ext cx="3026664" cy="841247"/>
          </a:xfrm>
          <a:prstGeom prst="rect">
            <a:avLst/>
          </a:prstGeom>
          <a:noFill/>
        </p:spPr>
        <p:txBody>
          <a:bodyPr wrap="square" lIns="27432" tIns="27432" rIns="27432" bIns="27432" anchor="t">
            <a:spAutoFit/>
          </a:bodyPr>
          <a:lstStyle/>
          <a:p>
            <a:pPr algn="l"/>
            <a:r>
              <a:rPr sz="1330" b="0" i="0" dirty="0">
                <a:solidFill>
                  <a:srgbClr val="1A1A1A"/>
                </a:solidFill>
                <a:latin typeface="Calibri"/>
              </a:rPr>
              <a:t>Review the Excel log for all remediation steps that occurred during processing, plus any errors, warnings, or items WILSON could not remediate.</a:t>
            </a:r>
          </a:p>
        </p:txBody>
      </p:sp>
      <p:sp>
        <p:nvSpPr>
          <p:cNvPr id="18" name="Human validation takeaway background">
            <a:extLst>
              <a:ext uri="{C183D7F6-B498-43B3-948B-1728B52AA6E4}">
                <adec:decorative xmlns:adec="http://schemas.microsoft.com/office/drawing/2017/decorative" val="1"/>
              </a:ext>
            </a:extLst>
          </p:cNvPr>
          <p:cNvSpPr/>
          <p:nvPr/>
        </p:nvSpPr>
        <p:spPr>
          <a:xfrm>
            <a:off x="658368" y="5495543"/>
            <a:ext cx="7827264" cy="658368"/>
          </a:xfrm>
          <a:prstGeom prst="roundRect">
            <a:avLst/>
          </a:prstGeom>
          <a:solidFill>
            <a:srgbClr val="0037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Human validation takeaway text" descr="User responsibility: WILSON provides remediation support and transparency; the user still validates and approves the final output.&#10;"/>
          <p:cNvSpPr txBox="1"/>
          <p:nvPr/>
        </p:nvSpPr>
        <p:spPr>
          <a:xfrm>
            <a:off x="859536" y="5614415"/>
            <a:ext cx="7424927" cy="420624"/>
          </a:xfrm>
          <a:prstGeom prst="rect">
            <a:avLst/>
          </a:prstGeom>
          <a:noFill/>
        </p:spPr>
        <p:txBody>
          <a:bodyPr wrap="square" lIns="18288" tIns="18288" rIns="18288" bIns="18288" anchor="ctr">
            <a:spAutoFit/>
          </a:bodyPr>
          <a:lstStyle/>
          <a:p>
            <a:pPr algn="ctr"/>
            <a:r>
              <a:rPr sz="1470" b="1" i="0" dirty="0">
                <a:solidFill>
                  <a:srgbClr val="FFFFFF"/>
                </a:solidFill>
                <a:latin typeface="Calibri"/>
              </a:rPr>
              <a:t>User responsibility: WILSON provides remediation support and transparency; the user still validates and approves the final output.</a:t>
            </a:r>
          </a:p>
        </p:txBody>
      </p:sp>
      <p:sp>
        <p:nvSpPr>
          <p:cNvPr id="21" name="Slide Number Placeholder 1">
            <a:extLst>
              <a:ext uri="{FF2B5EF4-FFF2-40B4-BE49-F238E27FC236}">
                <a16:creationId xmlns:a16="http://schemas.microsoft.com/office/drawing/2014/main" id="{39CC5126-4140-3C31-6A00-BC1C15CF6F6A}"/>
              </a:ext>
              <a:ext uri="{C183D7F6-B498-43B3-948B-1728B52AA6E4}">
                <adec:decorative xmlns:adec="http://schemas.microsoft.com/office/drawing/2017/decorative" val="1"/>
              </a:ext>
            </a:extLst>
          </p:cNvPr>
          <p:cNvSpPr>
            <a:spLocks noGrp="1"/>
          </p:cNvSpPr>
          <p:nvPr>
            <p:ph type="sldNum" sz="quarter" idx="10"/>
          </p:nvPr>
        </p:nvSpPr>
        <p:spPr>
          <a:xfrm>
            <a:off x="6553200" y="6356350"/>
            <a:ext cx="2133600" cy="365125"/>
          </a:xfrm>
        </p:spPr>
        <p:txBody>
          <a:bodyPr/>
          <a:lstStyle/>
          <a:p>
            <a:fld id="{7022FF3C-310F-4809-A5BE-BC5BA8AA108D}"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6F58-7E31-8142-31D4-8C0F1D5591E2}"/>
            </a:ext>
          </a:extLst>
        </p:cNvPr>
        <p:cNvGrpSpPr/>
        <p:nvPr/>
      </p:nvGrpSpPr>
      <p:grpSpPr>
        <a:xfrm>
          <a:off x="0" y="0"/>
          <a:ext cx="0" cy="0"/>
          <a:chOff x="0" y="0"/>
          <a:chExt cx="0" cy="0"/>
        </a:xfrm>
      </p:grpSpPr>
      <p:sp>
        <p:nvSpPr>
          <p:cNvPr id="3" name="Slide title - WILSON Bot Usage" descr="Slide Title&#10;&#10;WILSON Bot Usage">
            <a:extLst>
              <a:ext uri="{FF2B5EF4-FFF2-40B4-BE49-F238E27FC236}">
                <a16:creationId xmlns:a16="http://schemas.microsoft.com/office/drawing/2014/main" id="{3D2C718C-FCFB-CF70-4B46-0FBB6C401BD1}"/>
              </a:ext>
            </a:extLst>
          </p:cNvPr>
          <p:cNvSpPr>
            <a:spLocks noGrp="1"/>
          </p:cNvSpPr>
          <p:nvPr>
            <p:ph type="title"/>
          </p:nvPr>
        </p:nvSpPr>
        <p:spPr/>
        <p:txBody>
          <a:bodyPr wrap="square" lIns="0" tIns="0" rIns="0" bIns="0" anchor="ctr"/>
          <a:lstStyle/>
          <a:p>
            <a:pPr algn="ctr"/>
            <a:r>
              <a:rPr sz="2800" b="1" i="0" dirty="0">
                <a:solidFill>
                  <a:srgbClr val="FFFFFF"/>
                </a:solidFill>
                <a:latin typeface="Calibri"/>
              </a:rPr>
              <a:t>WILSON Bot Usage</a:t>
            </a:r>
          </a:p>
        </p:txBody>
      </p:sp>
      <p:grpSp>
        <p:nvGrpSpPr>
          <p:cNvPr id="13" name="Group 12" descr=" WILSON usage to date demonstrates measurable reduction in manual 508 remediation workload and creates a repeatable audit trail for processed documents. 4,094 2,126 $174K DOCUMENTS HOURS SAVED LABOR COSTS TOTAL PROCESSED HOURS AVOIDED COSTS AVOIDED Documents remediated through Estimated remediation hours WILSON since inception $174,584 in estimated labor costs avoided through automation avoided since inception WILSON is already returning capacity to the team, but the author's final review is still required before any document is released.">
            <a:extLst>
              <a:ext uri="{FF2B5EF4-FFF2-40B4-BE49-F238E27FC236}">
                <a16:creationId xmlns:a16="http://schemas.microsoft.com/office/drawing/2014/main" id="{3BF5C35B-5077-012B-838F-84692845876E}"/>
              </a:ext>
            </a:extLst>
          </p:cNvPr>
          <p:cNvGrpSpPr/>
          <p:nvPr/>
        </p:nvGrpSpPr>
        <p:grpSpPr>
          <a:xfrm>
            <a:off x="-1" y="1177856"/>
            <a:ext cx="9143999" cy="4650809"/>
            <a:chOff x="-1" y="1177856"/>
            <a:chExt cx="9143999" cy="4650809"/>
          </a:xfrm>
        </p:grpSpPr>
        <p:sp>
          <p:nvSpPr>
            <p:cNvPr id="5" name="Usage summary statement" descr="WILSON usage to date demonstrates measurable reduction in manual 508 remediation workload and creates a repeatable audit trail for processed documents.">
              <a:extLst>
                <a:ext uri="{FF2B5EF4-FFF2-40B4-BE49-F238E27FC236}">
                  <a16:creationId xmlns:a16="http://schemas.microsoft.com/office/drawing/2014/main" id="{81BB0448-2B02-99E2-8235-EBE3A849B3A4}"/>
                </a:ext>
              </a:extLst>
            </p:cNvPr>
            <p:cNvSpPr txBox="1"/>
            <p:nvPr/>
          </p:nvSpPr>
          <p:spPr>
            <a:xfrm>
              <a:off x="-1" y="1177856"/>
              <a:ext cx="9143999" cy="670953"/>
            </a:xfrm>
            <a:prstGeom prst="rect">
              <a:avLst/>
            </a:prstGeom>
            <a:noFill/>
          </p:spPr>
          <p:txBody>
            <a:bodyPr wrap="square" lIns="27432" tIns="27432" rIns="27432" bIns="27432" anchor="ctr">
              <a:spAutoFit/>
            </a:bodyPr>
            <a:lstStyle/>
            <a:p>
              <a:pPr algn="ctr"/>
              <a:r>
                <a:rPr sz="2000" b="1" i="0" dirty="0">
                  <a:solidFill>
                    <a:schemeClr val="accent1"/>
                  </a:solidFill>
                  <a:latin typeface="Calibri"/>
                </a:rPr>
                <a:t>WILSON usage to date demonstrates measurable reduction in manual 508 remediation workload and creates a repeatable audit trail for processed documents.</a:t>
              </a:r>
            </a:p>
          </p:txBody>
        </p:sp>
        <p:sp>
          <p:nvSpPr>
            <p:cNvPr id="2" name="Rectangle: Rounded Corners 1">
              <a:extLst>
                <a:ext uri="{FF2B5EF4-FFF2-40B4-BE49-F238E27FC236}">
                  <a16:creationId xmlns:a16="http://schemas.microsoft.com/office/drawing/2014/main" id="{6D2D8DE6-4A4D-507C-7190-9F792AF44B0C}"/>
                </a:ext>
                <a:ext uri="{C183D7F6-B498-43B3-948B-1728B52AA6E4}">
                  <adec:decorative xmlns:adec="http://schemas.microsoft.com/office/drawing/2017/decorative" val="1"/>
                </a:ext>
              </a:extLst>
            </p:cNvPr>
            <p:cNvSpPr/>
            <p:nvPr/>
          </p:nvSpPr>
          <p:spPr>
            <a:xfrm>
              <a:off x="250348" y="2002676"/>
              <a:ext cx="2789853" cy="2827175"/>
            </a:xfrm>
            <a:prstGeom prst="roundRect">
              <a:avLst/>
            </a:prstGeom>
            <a:gradFill flip="none" rotWithShape="1">
              <a:gsLst>
                <a:gs pos="0">
                  <a:srgbClr val="084A9C">
                    <a:shade val="30000"/>
                    <a:satMod val="115000"/>
                  </a:srgbClr>
                </a:gs>
                <a:gs pos="50000">
                  <a:srgbClr val="084A9C">
                    <a:shade val="67500"/>
                    <a:satMod val="115000"/>
                  </a:srgbClr>
                </a:gs>
                <a:gs pos="100000">
                  <a:srgbClr val="084A9C">
                    <a:shade val="100000"/>
                    <a:satMod val="115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ocument outline">
              <a:extLst>
                <a:ext uri="{FF2B5EF4-FFF2-40B4-BE49-F238E27FC236}">
                  <a16:creationId xmlns:a16="http://schemas.microsoft.com/office/drawing/2014/main" id="{DA0AD2F5-BEEB-2DF3-92F2-C88D075ABFB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30223" y="2111856"/>
              <a:ext cx="839755" cy="839755"/>
            </a:xfrm>
            <a:prstGeom prst="rect">
              <a:avLst/>
            </a:prstGeom>
          </p:spPr>
        </p:pic>
        <p:sp>
          <p:nvSpPr>
            <p:cNvPr id="11" name="Text 4" descr="4094">
              <a:extLst>
                <a:ext uri="{FF2B5EF4-FFF2-40B4-BE49-F238E27FC236}">
                  <a16:creationId xmlns:a16="http://schemas.microsoft.com/office/drawing/2014/main" id="{4F6C086C-ECF6-6C0D-2C54-9728AC36B603}"/>
                </a:ext>
              </a:extLst>
            </p:cNvPr>
            <p:cNvSpPr/>
            <p:nvPr/>
          </p:nvSpPr>
          <p:spPr>
            <a:xfrm>
              <a:off x="718745" y="3022613"/>
              <a:ext cx="1853060" cy="347472"/>
            </a:xfrm>
            <a:prstGeom prst="rect">
              <a:avLst/>
            </a:prstGeom>
            <a:noFill/>
            <a:ln/>
          </p:spPr>
          <p:txBody>
            <a:bodyPr wrap="square" lIns="0" tIns="0" rIns="0" bIns="0" rtlCol="0" anchor="ctr">
              <a:noAutofit/>
            </a:bodyPr>
            <a:lstStyle/>
            <a:p>
              <a:pPr marL="0" indent="0" algn="ctr">
                <a:buNone/>
              </a:pPr>
              <a:r>
                <a:rPr lang="en-US" sz="4000" b="1" kern="0" spc="180" dirty="0">
                  <a:solidFill>
                    <a:schemeClr val="bg1"/>
                  </a:solidFill>
                  <a:latin typeface="Aptos Display" pitchFamily="34" charset="0"/>
                </a:rPr>
                <a:t>4,094</a:t>
              </a:r>
              <a:endParaRPr lang="en-US" sz="4000" dirty="0">
                <a:solidFill>
                  <a:schemeClr val="bg1"/>
                </a:solidFill>
              </a:endParaRPr>
            </a:p>
          </p:txBody>
        </p:sp>
        <p:sp>
          <p:nvSpPr>
            <p:cNvPr id="12" name="Text 4" descr="Documents">
              <a:extLst>
                <a:ext uri="{FF2B5EF4-FFF2-40B4-BE49-F238E27FC236}">
                  <a16:creationId xmlns:a16="http://schemas.microsoft.com/office/drawing/2014/main" id="{68C93B9E-FB59-F64E-AD9C-D265F5868F7B}"/>
                </a:ext>
              </a:extLst>
            </p:cNvPr>
            <p:cNvSpPr/>
            <p:nvPr/>
          </p:nvSpPr>
          <p:spPr>
            <a:xfrm>
              <a:off x="718744" y="3376562"/>
              <a:ext cx="1853060" cy="347472"/>
            </a:xfrm>
            <a:prstGeom prst="rect">
              <a:avLst/>
            </a:prstGeom>
            <a:noFill/>
            <a:ln/>
          </p:spPr>
          <p:txBody>
            <a:bodyPr wrap="square" lIns="0" tIns="0" rIns="0" bIns="0" rtlCol="0" anchor="ctr">
              <a:normAutofit/>
            </a:bodyPr>
            <a:lstStyle/>
            <a:p>
              <a:pPr marL="0" indent="0" algn="ctr">
                <a:buNone/>
              </a:pPr>
              <a:r>
                <a:rPr lang="en-US" sz="1320" kern="0" spc="180" dirty="0">
                  <a:solidFill>
                    <a:schemeClr val="bg1"/>
                  </a:solidFill>
                  <a:latin typeface="Aptos Display" pitchFamily="34" charset="0"/>
                </a:rPr>
                <a:t>DOCUMENTS</a:t>
              </a:r>
              <a:endParaRPr lang="en-US" sz="1320" dirty="0">
                <a:solidFill>
                  <a:schemeClr val="bg1"/>
                </a:solidFill>
              </a:endParaRPr>
            </a:p>
          </p:txBody>
        </p:sp>
        <p:sp>
          <p:nvSpPr>
            <p:cNvPr id="9" name="Text 4" descr="Total Processed">
              <a:extLst>
                <a:ext uri="{FF2B5EF4-FFF2-40B4-BE49-F238E27FC236}">
                  <a16:creationId xmlns:a16="http://schemas.microsoft.com/office/drawing/2014/main" id="{9C9D905B-C5B8-872D-7949-B56E4074D013}"/>
                </a:ext>
              </a:extLst>
            </p:cNvPr>
            <p:cNvSpPr/>
            <p:nvPr/>
          </p:nvSpPr>
          <p:spPr>
            <a:xfrm>
              <a:off x="718745" y="3724034"/>
              <a:ext cx="1853060" cy="347472"/>
            </a:xfrm>
            <a:prstGeom prst="rect">
              <a:avLst/>
            </a:prstGeom>
            <a:noFill/>
            <a:ln/>
          </p:spPr>
          <p:txBody>
            <a:bodyPr wrap="square" lIns="0" tIns="0" rIns="0" bIns="0" rtlCol="0" anchor="ctr">
              <a:normAutofit/>
            </a:bodyPr>
            <a:lstStyle/>
            <a:p>
              <a:pPr marL="0" indent="0" algn="ctr">
                <a:buNone/>
              </a:pPr>
              <a:r>
                <a:rPr lang="en-US" sz="1320" b="1" kern="0" spc="180" dirty="0">
                  <a:solidFill>
                    <a:schemeClr val="bg1"/>
                  </a:solidFill>
                  <a:latin typeface="Aptos Display" pitchFamily="34" charset="0"/>
                </a:rPr>
                <a:t>TOTAL PROCESSED</a:t>
              </a:r>
              <a:endParaRPr lang="en-US" sz="1320" dirty="0">
                <a:solidFill>
                  <a:schemeClr val="bg1"/>
                </a:solidFill>
              </a:endParaRPr>
            </a:p>
          </p:txBody>
        </p:sp>
        <p:sp>
          <p:nvSpPr>
            <p:cNvPr id="8" name="Text 5" descr="Documents remediated through WILSON since inception &#10;">
              <a:extLst>
                <a:ext uri="{FF2B5EF4-FFF2-40B4-BE49-F238E27FC236}">
                  <a16:creationId xmlns:a16="http://schemas.microsoft.com/office/drawing/2014/main" id="{D9F2104A-1F8B-D0E9-2751-00BD324A9D2D}"/>
                </a:ext>
              </a:extLst>
            </p:cNvPr>
            <p:cNvSpPr/>
            <p:nvPr/>
          </p:nvSpPr>
          <p:spPr>
            <a:xfrm>
              <a:off x="648733" y="4142508"/>
              <a:ext cx="1993083" cy="576072"/>
            </a:xfrm>
            <a:prstGeom prst="rect">
              <a:avLst/>
            </a:prstGeom>
            <a:noFill/>
            <a:ln/>
          </p:spPr>
          <p:txBody>
            <a:bodyPr wrap="square" lIns="0" tIns="0" rIns="0" bIns="0" rtlCol="0" anchor="t">
              <a:normAutofit/>
            </a:bodyPr>
            <a:lstStyle/>
            <a:p>
              <a:pPr marL="0" indent="0" algn="ctr">
                <a:buNone/>
              </a:pPr>
              <a:r>
                <a:rPr lang="en-US" sz="1200" dirty="0">
                  <a:solidFill>
                    <a:schemeClr val="bg1"/>
                  </a:solidFill>
                  <a:latin typeface="+mj-lt"/>
                  <a:ea typeface="Aptos" pitchFamily="34" charset="-122"/>
                  <a:cs typeface="Aptos" pitchFamily="34" charset="-120"/>
                </a:rPr>
                <a:t>Documents remediated through WILSON since inception </a:t>
              </a:r>
              <a:endParaRPr lang="en-US" sz="1200" dirty="0">
                <a:solidFill>
                  <a:schemeClr val="bg1"/>
                </a:solidFill>
                <a:latin typeface="+mj-lt"/>
              </a:endParaRPr>
            </a:p>
          </p:txBody>
        </p:sp>
        <p:sp>
          <p:nvSpPr>
            <p:cNvPr id="4" name="Rectangle: Rounded Corners 3">
              <a:extLst>
                <a:ext uri="{FF2B5EF4-FFF2-40B4-BE49-F238E27FC236}">
                  <a16:creationId xmlns:a16="http://schemas.microsoft.com/office/drawing/2014/main" id="{B2A9BB48-1FFA-3F8D-83F3-B5296F72625C}"/>
                </a:ext>
                <a:ext uri="{C183D7F6-B498-43B3-948B-1728B52AA6E4}">
                  <adec:decorative xmlns:adec="http://schemas.microsoft.com/office/drawing/2017/decorative" val="1"/>
                </a:ext>
              </a:extLst>
            </p:cNvPr>
            <p:cNvSpPr/>
            <p:nvPr/>
          </p:nvSpPr>
          <p:spPr>
            <a:xfrm>
              <a:off x="3177073" y="2002675"/>
              <a:ext cx="2789853" cy="282717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Clock outline">
              <a:extLst>
                <a:ext uri="{FF2B5EF4-FFF2-40B4-BE49-F238E27FC236}">
                  <a16:creationId xmlns:a16="http://schemas.microsoft.com/office/drawing/2014/main" id="{DE657739-640F-FFAC-88D5-1BAF02E7B9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9626" y="2096700"/>
              <a:ext cx="914400" cy="914400"/>
            </a:xfrm>
            <a:prstGeom prst="rect">
              <a:avLst/>
            </a:prstGeom>
          </p:spPr>
        </p:pic>
        <p:sp>
          <p:nvSpPr>
            <p:cNvPr id="17" name="Text 4" descr="2,126&#10;">
              <a:extLst>
                <a:ext uri="{FF2B5EF4-FFF2-40B4-BE49-F238E27FC236}">
                  <a16:creationId xmlns:a16="http://schemas.microsoft.com/office/drawing/2014/main" id="{970B853B-248A-C5E7-600F-659AEC35A1ED}"/>
                </a:ext>
              </a:extLst>
            </p:cNvPr>
            <p:cNvSpPr/>
            <p:nvPr/>
          </p:nvSpPr>
          <p:spPr>
            <a:xfrm>
              <a:off x="3645470" y="3050699"/>
              <a:ext cx="1853060" cy="347472"/>
            </a:xfrm>
            <a:prstGeom prst="rect">
              <a:avLst/>
            </a:prstGeom>
            <a:noFill/>
            <a:ln/>
          </p:spPr>
          <p:txBody>
            <a:bodyPr wrap="square" lIns="0" tIns="0" rIns="0" bIns="0" rtlCol="0" anchor="ctr">
              <a:noAutofit/>
            </a:bodyPr>
            <a:lstStyle/>
            <a:p>
              <a:pPr marL="0" indent="0" algn="ctr">
                <a:buNone/>
              </a:pPr>
              <a:r>
                <a:rPr lang="en-US" sz="4000" b="1" kern="0" spc="180" dirty="0">
                  <a:solidFill>
                    <a:schemeClr val="bg1"/>
                  </a:solidFill>
                  <a:latin typeface="Aptos Display" pitchFamily="34" charset="0"/>
                </a:rPr>
                <a:t>2,126</a:t>
              </a:r>
              <a:endParaRPr lang="en-US" sz="4000" dirty="0">
                <a:solidFill>
                  <a:schemeClr val="bg1"/>
                </a:solidFill>
              </a:endParaRPr>
            </a:p>
          </p:txBody>
        </p:sp>
        <p:sp>
          <p:nvSpPr>
            <p:cNvPr id="18" name="Text 4" descr="HOURS SAVED&#10;">
              <a:extLst>
                <a:ext uri="{FF2B5EF4-FFF2-40B4-BE49-F238E27FC236}">
                  <a16:creationId xmlns:a16="http://schemas.microsoft.com/office/drawing/2014/main" id="{C95D3DAE-709D-A43A-07BF-0ADA963CF4AC}"/>
                </a:ext>
              </a:extLst>
            </p:cNvPr>
            <p:cNvSpPr/>
            <p:nvPr/>
          </p:nvSpPr>
          <p:spPr>
            <a:xfrm>
              <a:off x="3645470" y="3404648"/>
              <a:ext cx="1853060" cy="347472"/>
            </a:xfrm>
            <a:prstGeom prst="rect">
              <a:avLst/>
            </a:prstGeom>
            <a:noFill/>
            <a:ln/>
          </p:spPr>
          <p:txBody>
            <a:bodyPr wrap="square" lIns="0" tIns="0" rIns="0" bIns="0" rtlCol="0" anchor="ctr">
              <a:normAutofit/>
            </a:bodyPr>
            <a:lstStyle/>
            <a:p>
              <a:pPr marL="0" indent="0" algn="ctr">
                <a:buNone/>
              </a:pPr>
              <a:r>
                <a:rPr lang="en-US" sz="1320" kern="0" spc="180" dirty="0">
                  <a:solidFill>
                    <a:schemeClr val="bg1"/>
                  </a:solidFill>
                  <a:latin typeface="Aptos Display" pitchFamily="34" charset="0"/>
                </a:rPr>
                <a:t>HOURS SAVED</a:t>
              </a:r>
              <a:endParaRPr lang="en-US" sz="1320" dirty="0">
                <a:solidFill>
                  <a:schemeClr val="bg1"/>
                </a:solidFill>
              </a:endParaRPr>
            </a:p>
          </p:txBody>
        </p:sp>
        <p:sp>
          <p:nvSpPr>
            <p:cNvPr id="16" name="Text 4" descr="HOURS AVOIDED&#10;">
              <a:extLst>
                <a:ext uri="{FF2B5EF4-FFF2-40B4-BE49-F238E27FC236}">
                  <a16:creationId xmlns:a16="http://schemas.microsoft.com/office/drawing/2014/main" id="{9B24DAA2-0EC8-F79F-ACBC-A2567C61C302}"/>
                </a:ext>
              </a:extLst>
            </p:cNvPr>
            <p:cNvSpPr/>
            <p:nvPr/>
          </p:nvSpPr>
          <p:spPr>
            <a:xfrm>
              <a:off x="3645470" y="3752120"/>
              <a:ext cx="1853060" cy="347472"/>
            </a:xfrm>
            <a:prstGeom prst="rect">
              <a:avLst/>
            </a:prstGeom>
            <a:noFill/>
            <a:ln/>
          </p:spPr>
          <p:txBody>
            <a:bodyPr wrap="square" lIns="0" tIns="0" rIns="0" bIns="0" rtlCol="0" anchor="ctr">
              <a:normAutofit/>
            </a:bodyPr>
            <a:lstStyle/>
            <a:p>
              <a:pPr marL="0" indent="0" algn="ctr">
                <a:buNone/>
              </a:pPr>
              <a:r>
                <a:rPr lang="en-US" sz="1320" b="1" kern="0" spc="180" dirty="0">
                  <a:solidFill>
                    <a:schemeClr val="bg1"/>
                  </a:solidFill>
                  <a:latin typeface="Aptos Display" pitchFamily="34" charset="0"/>
                </a:rPr>
                <a:t>HOURS AVOIDED</a:t>
              </a:r>
              <a:endParaRPr lang="en-US" sz="1320" dirty="0">
                <a:solidFill>
                  <a:schemeClr val="bg1"/>
                </a:solidFill>
              </a:endParaRPr>
            </a:p>
          </p:txBody>
        </p:sp>
        <p:sp>
          <p:nvSpPr>
            <p:cNvPr id="15" name="Text 5" descr="Estimated remediation hours avoided through automation&#10;">
              <a:extLst>
                <a:ext uri="{FF2B5EF4-FFF2-40B4-BE49-F238E27FC236}">
                  <a16:creationId xmlns:a16="http://schemas.microsoft.com/office/drawing/2014/main" id="{4575C85B-0E22-F38F-7EAA-FAA5728EB359}"/>
                </a:ext>
              </a:extLst>
            </p:cNvPr>
            <p:cNvSpPr/>
            <p:nvPr/>
          </p:nvSpPr>
          <p:spPr>
            <a:xfrm>
              <a:off x="3575458" y="4170594"/>
              <a:ext cx="1993083" cy="576072"/>
            </a:xfrm>
            <a:prstGeom prst="rect">
              <a:avLst/>
            </a:prstGeom>
            <a:noFill/>
            <a:ln/>
          </p:spPr>
          <p:txBody>
            <a:bodyPr wrap="square" lIns="0" tIns="0" rIns="0" bIns="0" rtlCol="0" anchor="t">
              <a:normAutofit/>
            </a:bodyPr>
            <a:lstStyle/>
            <a:p>
              <a:pPr marL="0" indent="0" algn="ctr">
                <a:buNone/>
              </a:pPr>
              <a:r>
                <a:rPr lang="en-US" sz="1200" dirty="0">
                  <a:solidFill>
                    <a:schemeClr val="bg1"/>
                  </a:solidFill>
                  <a:latin typeface="+mj-lt"/>
                  <a:ea typeface="Aptos" pitchFamily="34" charset="-122"/>
                  <a:cs typeface="Aptos" pitchFamily="34" charset="-120"/>
                </a:rPr>
                <a:t>Estimated remediation hours avoided through automation</a:t>
              </a:r>
              <a:endParaRPr lang="en-US" sz="1200" dirty="0">
                <a:solidFill>
                  <a:schemeClr val="bg1"/>
                </a:solidFill>
                <a:latin typeface="+mj-lt"/>
              </a:endParaRPr>
            </a:p>
          </p:txBody>
        </p:sp>
        <p:sp>
          <p:nvSpPr>
            <p:cNvPr id="7" name="Rectangle: Rounded Corners 6">
              <a:extLst>
                <a:ext uri="{FF2B5EF4-FFF2-40B4-BE49-F238E27FC236}">
                  <a16:creationId xmlns:a16="http://schemas.microsoft.com/office/drawing/2014/main" id="{CE1A701E-1831-E05D-3BF7-DB4AFAC18E67}"/>
                </a:ext>
                <a:ext uri="{C183D7F6-B498-43B3-948B-1728B52AA6E4}">
                  <adec:decorative xmlns:adec="http://schemas.microsoft.com/office/drawing/2017/decorative" val="1"/>
                </a:ext>
              </a:extLst>
            </p:cNvPr>
            <p:cNvSpPr/>
            <p:nvPr/>
          </p:nvSpPr>
          <p:spPr>
            <a:xfrm>
              <a:off x="6103798" y="2041320"/>
              <a:ext cx="2789853" cy="2827175"/>
            </a:xfrm>
            <a:prstGeom prst="roundRect">
              <a:avLst/>
            </a:prstGeom>
            <a:gradFill flip="none" rotWithShape="1">
              <a:gsLst>
                <a:gs pos="0">
                  <a:srgbClr val="33793A">
                    <a:shade val="30000"/>
                    <a:satMod val="115000"/>
                  </a:srgbClr>
                </a:gs>
                <a:gs pos="50000">
                  <a:srgbClr val="33793A">
                    <a:shade val="67500"/>
                    <a:satMod val="115000"/>
                  </a:srgbClr>
                </a:gs>
                <a:gs pos="100000">
                  <a:srgbClr val="33793A">
                    <a:shade val="100000"/>
                    <a:satMod val="115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Coins outline">
              <a:extLst>
                <a:ext uri="{FF2B5EF4-FFF2-40B4-BE49-F238E27FC236}">
                  <a16:creationId xmlns:a16="http://schemas.microsoft.com/office/drawing/2014/main" id="{7EE92AC6-00CD-0755-E0DC-76A8FF5BB8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62800" y="2141467"/>
              <a:ext cx="914400" cy="914400"/>
            </a:xfrm>
            <a:prstGeom prst="rect">
              <a:avLst/>
            </a:prstGeom>
          </p:spPr>
        </p:pic>
        <p:sp>
          <p:nvSpPr>
            <p:cNvPr id="23" name="Text 4" descr="$174K&#10;">
              <a:extLst>
                <a:ext uri="{FF2B5EF4-FFF2-40B4-BE49-F238E27FC236}">
                  <a16:creationId xmlns:a16="http://schemas.microsoft.com/office/drawing/2014/main" id="{228193C0-3C57-A000-FF6B-904ECC69F552}"/>
                </a:ext>
              </a:extLst>
            </p:cNvPr>
            <p:cNvSpPr/>
            <p:nvPr/>
          </p:nvSpPr>
          <p:spPr>
            <a:xfrm>
              <a:off x="6572195" y="3073617"/>
              <a:ext cx="1853060" cy="347472"/>
            </a:xfrm>
            <a:prstGeom prst="rect">
              <a:avLst/>
            </a:prstGeom>
            <a:noFill/>
            <a:ln/>
          </p:spPr>
          <p:txBody>
            <a:bodyPr wrap="square" lIns="0" tIns="0" rIns="0" bIns="0" rtlCol="0" anchor="ctr">
              <a:noAutofit/>
            </a:bodyPr>
            <a:lstStyle/>
            <a:p>
              <a:pPr marL="0" indent="0" algn="ctr">
                <a:buNone/>
              </a:pPr>
              <a:r>
                <a:rPr lang="en-US" sz="4000" b="1" kern="0" spc="180" dirty="0">
                  <a:solidFill>
                    <a:schemeClr val="bg1"/>
                  </a:solidFill>
                  <a:latin typeface="Aptos Display" pitchFamily="34" charset="0"/>
                </a:rPr>
                <a:t>$174K</a:t>
              </a:r>
              <a:endParaRPr lang="en-US" sz="4000" dirty="0">
                <a:solidFill>
                  <a:schemeClr val="bg1"/>
                </a:solidFill>
              </a:endParaRPr>
            </a:p>
          </p:txBody>
        </p:sp>
        <p:sp>
          <p:nvSpPr>
            <p:cNvPr id="24" name="Text 4" descr="LABOR COSTS&#10;">
              <a:extLst>
                <a:ext uri="{FF2B5EF4-FFF2-40B4-BE49-F238E27FC236}">
                  <a16:creationId xmlns:a16="http://schemas.microsoft.com/office/drawing/2014/main" id="{643C9439-EF0C-6EF7-7EC3-5A0FF795471F}"/>
                </a:ext>
              </a:extLst>
            </p:cNvPr>
            <p:cNvSpPr/>
            <p:nvPr/>
          </p:nvSpPr>
          <p:spPr>
            <a:xfrm>
              <a:off x="6553200" y="3427566"/>
              <a:ext cx="1853060" cy="347472"/>
            </a:xfrm>
            <a:prstGeom prst="rect">
              <a:avLst/>
            </a:prstGeom>
            <a:noFill/>
            <a:ln/>
          </p:spPr>
          <p:txBody>
            <a:bodyPr wrap="square" lIns="0" tIns="0" rIns="0" bIns="0" rtlCol="0" anchor="ctr">
              <a:normAutofit/>
            </a:bodyPr>
            <a:lstStyle/>
            <a:p>
              <a:pPr marL="0" indent="0" algn="ctr">
                <a:buNone/>
              </a:pPr>
              <a:r>
                <a:rPr lang="en-US" sz="1320" kern="0" spc="180" dirty="0">
                  <a:solidFill>
                    <a:schemeClr val="bg1"/>
                  </a:solidFill>
                  <a:latin typeface="Aptos Display" pitchFamily="34" charset="0"/>
                </a:rPr>
                <a:t>LABOR COSTS</a:t>
              </a:r>
              <a:endParaRPr lang="en-US" sz="1320" dirty="0">
                <a:solidFill>
                  <a:schemeClr val="bg1"/>
                </a:solidFill>
              </a:endParaRPr>
            </a:p>
          </p:txBody>
        </p:sp>
        <p:sp>
          <p:nvSpPr>
            <p:cNvPr id="21" name="Text 4" descr="COSTS AVOIDED&#10;">
              <a:extLst>
                <a:ext uri="{FF2B5EF4-FFF2-40B4-BE49-F238E27FC236}">
                  <a16:creationId xmlns:a16="http://schemas.microsoft.com/office/drawing/2014/main" id="{2600340F-3C53-78FC-3536-9DF3AE83D135}"/>
                </a:ext>
              </a:extLst>
            </p:cNvPr>
            <p:cNvSpPr/>
            <p:nvPr/>
          </p:nvSpPr>
          <p:spPr>
            <a:xfrm>
              <a:off x="6572195" y="3775038"/>
              <a:ext cx="1853060" cy="347472"/>
            </a:xfrm>
            <a:prstGeom prst="rect">
              <a:avLst/>
            </a:prstGeom>
            <a:noFill/>
            <a:ln/>
          </p:spPr>
          <p:txBody>
            <a:bodyPr wrap="square" lIns="0" tIns="0" rIns="0" bIns="0" rtlCol="0" anchor="ctr">
              <a:normAutofit/>
            </a:bodyPr>
            <a:lstStyle/>
            <a:p>
              <a:pPr marL="0" indent="0" algn="ctr">
                <a:buNone/>
              </a:pPr>
              <a:r>
                <a:rPr lang="en-US" sz="1320" b="1" kern="0" spc="180" dirty="0">
                  <a:solidFill>
                    <a:schemeClr val="bg1"/>
                  </a:solidFill>
                  <a:latin typeface="Aptos Display" pitchFamily="34" charset="0"/>
                </a:rPr>
                <a:t>COSTS AVOIDED</a:t>
              </a:r>
              <a:endParaRPr lang="en-US" sz="1320" dirty="0">
                <a:solidFill>
                  <a:schemeClr val="bg1"/>
                </a:solidFill>
              </a:endParaRPr>
            </a:p>
          </p:txBody>
        </p:sp>
        <p:sp>
          <p:nvSpPr>
            <p:cNvPr id="19" name="Text 5" descr="$174,584 in estimated labor costs avoided since inception&#10;">
              <a:extLst>
                <a:ext uri="{FF2B5EF4-FFF2-40B4-BE49-F238E27FC236}">
                  <a16:creationId xmlns:a16="http://schemas.microsoft.com/office/drawing/2014/main" id="{DCD18D64-DF21-2511-8F54-25FB9AA9B230}"/>
                </a:ext>
              </a:extLst>
            </p:cNvPr>
            <p:cNvSpPr/>
            <p:nvPr/>
          </p:nvSpPr>
          <p:spPr>
            <a:xfrm>
              <a:off x="6502183" y="4193512"/>
              <a:ext cx="1993083" cy="576072"/>
            </a:xfrm>
            <a:prstGeom prst="rect">
              <a:avLst/>
            </a:prstGeom>
            <a:noFill/>
            <a:ln/>
          </p:spPr>
          <p:txBody>
            <a:bodyPr wrap="square" lIns="0" tIns="0" rIns="0" bIns="0" rtlCol="0" anchor="t">
              <a:normAutofit/>
            </a:bodyPr>
            <a:lstStyle/>
            <a:p>
              <a:pPr marL="0" indent="0" algn="ctr">
                <a:buNone/>
              </a:pPr>
              <a:r>
                <a:rPr lang="en-US" sz="1200" dirty="0">
                  <a:solidFill>
                    <a:schemeClr val="bg1"/>
                  </a:solidFill>
                  <a:latin typeface="+mj-lt"/>
                  <a:ea typeface="Aptos" pitchFamily="34" charset="-122"/>
                  <a:cs typeface="Aptos" pitchFamily="34" charset="-120"/>
                </a:rPr>
                <a:t>$174,584 in estimated labor costs avoided since inception</a:t>
              </a:r>
            </a:p>
          </p:txBody>
        </p:sp>
        <p:sp>
          <p:nvSpPr>
            <p:cNvPr id="10" name="Rounded Rectangle 9">
              <a:extLst>
                <a:ext uri="{FF2B5EF4-FFF2-40B4-BE49-F238E27FC236}">
                  <a16:creationId xmlns:a16="http://schemas.microsoft.com/office/drawing/2014/main" id="{3566D4D5-678A-348E-8AB7-7A2AC3ABD900}"/>
                </a:ext>
                <a:ext uri="{C183D7F6-B498-43B3-948B-1728B52AA6E4}">
                  <adec:decorative xmlns:adec="http://schemas.microsoft.com/office/drawing/2017/decorative" val="1"/>
                </a:ext>
              </a:extLst>
            </p:cNvPr>
            <p:cNvSpPr/>
            <p:nvPr/>
          </p:nvSpPr>
          <p:spPr>
            <a:xfrm>
              <a:off x="822960" y="5157712"/>
              <a:ext cx="7470412" cy="670953"/>
            </a:xfrm>
            <a:prstGeom prst="roundRect">
              <a:avLst/>
            </a:prstGeom>
            <a:solidFill>
              <a:srgbClr val="EFC2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sage takeaway text" descr="WILSON is already returning capacity to the team, but final review remains required before any document is released.">
              <a:extLst>
                <a:ext uri="{FF2B5EF4-FFF2-40B4-BE49-F238E27FC236}">
                  <a16:creationId xmlns:a16="http://schemas.microsoft.com/office/drawing/2014/main" id="{84632B34-F6AE-FA11-09B5-0CAD067D9148}"/>
                </a:ext>
              </a:extLst>
            </p:cNvPr>
            <p:cNvSpPr txBox="1"/>
            <p:nvPr/>
          </p:nvSpPr>
          <p:spPr>
            <a:xfrm>
              <a:off x="859536" y="5215735"/>
              <a:ext cx="7424927" cy="504754"/>
            </a:xfrm>
            <a:prstGeom prst="rect">
              <a:avLst/>
            </a:prstGeom>
            <a:noFill/>
          </p:spPr>
          <p:txBody>
            <a:bodyPr wrap="square" lIns="18288" tIns="18288" rIns="18288" bIns="18288" anchor="ctr">
              <a:spAutoFit/>
            </a:bodyPr>
            <a:lstStyle/>
            <a:p>
              <a:pPr algn="ctr"/>
              <a:r>
                <a:rPr sz="1520" b="1" i="0" dirty="0">
                  <a:solidFill>
                    <a:schemeClr val="accent1"/>
                  </a:solidFill>
                  <a:latin typeface="Calibri"/>
                </a:rPr>
                <a:t>WILSON is already returning capacity to the team, but </a:t>
              </a:r>
              <a:r>
                <a:rPr lang="en-US" sz="1520" b="1" dirty="0">
                  <a:solidFill>
                    <a:schemeClr val="accent1"/>
                  </a:solidFill>
                  <a:latin typeface="Calibri"/>
                </a:rPr>
                <a:t>the author's final review is still required</a:t>
              </a:r>
              <a:r>
                <a:rPr sz="1520" b="1" i="0" dirty="0">
                  <a:solidFill>
                    <a:schemeClr val="accent1"/>
                  </a:solidFill>
                  <a:latin typeface="Calibri"/>
                </a:rPr>
                <a:t> before any document is released.</a:t>
              </a:r>
            </a:p>
          </p:txBody>
        </p:sp>
      </p:grpSp>
      <p:sp>
        <p:nvSpPr>
          <p:cNvPr id="6" name="Slide Number Placeholder 1">
            <a:extLst>
              <a:ext uri="{FF2B5EF4-FFF2-40B4-BE49-F238E27FC236}">
                <a16:creationId xmlns:a16="http://schemas.microsoft.com/office/drawing/2014/main" id="{98B6246F-33E9-EEFA-A45E-684EE4D89EC7}"/>
              </a:ext>
              <a:ext uri="{C183D7F6-B498-43B3-948B-1728B52AA6E4}">
                <adec:decorative xmlns:adec="http://schemas.microsoft.com/office/drawing/2017/decorative" val="1"/>
              </a:ext>
            </a:extLst>
          </p:cNvPr>
          <p:cNvSpPr>
            <a:spLocks noGrp="1"/>
          </p:cNvSpPr>
          <p:nvPr>
            <p:ph type="sldNum" sz="quarter" idx="10"/>
          </p:nvPr>
        </p:nvSpPr>
        <p:spPr>
          <a:xfrm>
            <a:off x="6553200" y="6356350"/>
            <a:ext cx="2133600" cy="365125"/>
          </a:xfrm>
        </p:spPr>
        <p:txBody>
          <a:bodyPr/>
          <a:lstStyle/>
          <a:p>
            <a:fld id="{7022FF3C-310F-4809-A5BE-BC5BA8AA108D}" type="slidenum">
              <a:rPr lang="en-US" smtClean="0"/>
              <a:t>11</a:t>
            </a:fld>
            <a:endParaRPr lang="en-US" dirty="0"/>
          </a:p>
        </p:txBody>
      </p:sp>
    </p:spTree>
    <p:extLst>
      <p:ext uri="{BB962C8B-B14F-4D97-AF65-F5344CB8AC3E}">
        <p14:creationId xmlns:p14="http://schemas.microsoft.com/office/powerpoint/2010/main" val="381929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Q&amp;A" title="Slide title"/>
          <p:cNvSpPr>
            <a:spLocks noGrp="1"/>
          </p:cNvSpPr>
          <p:nvPr>
            <p:ph type="title"/>
          </p:nvPr>
        </p:nvSpPr>
        <p:spPr/>
        <p:txBody>
          <a:bodyPr>
            <a:normAutofit/>
          </a:bodyPr>
          <a:lstStyle/>
          <a:p>
            <a:pPr algn="ctr"/>
            <a:r>
              <a:rPr lang="en-US" sz="2800" b="1" dirty="0">
                <a:solidFill>
                  <a:srgbClr val="FFFFFF"/>
                </a:solidFill>
                <a:latin typeface="Calibri"/>
              </a:rPr>
              <a:t>Q&amp;A</a:t>
            </a:r>
          </a:p>
        </p:txBody>
      </p:sp>
      <p:sp>
        <p:nvSpPr>
          <p:cNvPr id="9" name="Questions text" descr="Questions?" title="Questions text"/>
          <p:cNvSpPr txBox="1"/>
          <p:nvPr/>
        </p:nvSpPr>
        <p:spPr>
          <a:xfrm>
            <a:off x="658368" y="1920240"/>
            <a:ext cx="4663440" cy="685800"/>
          </a:xfrm>
          <a:prstGeom prst="rect">
            <a:avLst/>
          </a:prstGeom>
          <a:noFill/>
        </p:spPr>
        <p:txBody>
          <a:bodyPr wrap="square" lIns="54864" tIns="27432" rIns="54864" bIns="27432" anchor="t">
            <a:spAutoFit/>
          </a:bodyPr>
          <a:lstStyle/>
          <a:p>
            <a:pPr algn="l"/>
            <a:r>
              <a:rPr lang="en-US" sz="3400" b="1" dirty="0">
                <a:solidFill>
                  <a:srgbClr val="003763"/>
                </a:solidFill>
                <a:latin typeface="Calibri"/>
              </a:rPr>
              <a:t>Questions?</a:t>
            </a:r>
          </a:p>
        </p:txBody>
      </p:sp>
      <p:sp>
        <p:nvSpPr>
          <p:cNvPr id="10" name="Thank you text" descr="Thank you for helping make federal information accessible from the start." title="Thank you text"/>
          <p:cNvSpPr txBox="1"/>
          <p:nvPr/>
        </p:nvSpPr>
        <p:spPr>
          <a:xfrm>
            <a:off x="713232" y="2743200"/>
            <a:ext cx="4572000" cy="914400"/>
          </a:xfrm>
          <a:prstGeom prst="rect">
            <a:avLst/>
          </a:prstGeom>
          <a:noFill/>
        </p:spPr>
        <p:txBody>
          <a:bodyPr wrap="square" lIns="54864" tIns="27432" rIns="54864" bIns="27432" anchor="t">
            <a:spAutoFit/>
          </a:bodyPr>
          <a:lstStyle/>
          <a:p>
            <a:pPr algn="l"/>
            <a:r>
              <a:rPr lang="en-US" sz="1900" b="0" dirty="0">
                <a:solidFill>
                  <a:srgbClr val="1A1A1A"/>
                </a:solidFill>
                <a:latin typeface="Calibri"/>
              </a:rPr>
              <a:t>Thank you for helping make federal information accessible from the start.</a:t>
            </a:r>
          </a:p>
        </p:txBody>
      </p:sp>
      <p:pic>
        <p:nvPicPr>
          <p:cNvPr id="4" name="Picture 3" descr=" Q&amp;A icon">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835" y="1826302"/>
            <a:ext cx="3886200" cy="4048298"/>
          </a:xfrm>
          <a:prstGeom prst="rect">
            <a:avLst/>
          </a:prstGeom>
        </p:spPr>
      </p:pic>
      <p:sp>
        <p:nvSpPr>
          <p:cNvPr id="2" name="Slide Number Placeholder 1">
            <a:extLst>
              <a:ext uri="{FF2B5EF4-FFF2-40B4-BE49-F238E27FC236}">
                <a16:creationId xmlns:a16="http://schemas.microsoft.com/office/drawing/2014/main" id="{98F24252-FD76-F93B-C3C7-A52636589CA4}"/>
              </a:ext>
              <a:ext uri="{C183D7F6-B498-43B3-948B-1728B52AA6E4}">
                <adec:decorative xmlns:adec="http://schemas.microsoft.com/office/drawing/2017/decorative" val="1"/>
              </a:ext>
            </a:extLst>
          </p:cNvPr>
          <p:cNvSpPr>
            <a:spLocks noGrp="1"/>
          </p:cNvSpPr>
          <p:nvPr>
            <p:ph type="sldNum" sz="quarter" idx="10"/>
          </p:nvPr>
        </p:nvSpPr>
        <p:spPr>
          <a:xfrm>
            <a:off x="6553200" y="6344627"/>
            <a:ext cx="2133600" cy="365125"/>
          </a:xfrm>
        </p:spPr>
        <p:txBody>
          <a:bodyPr/>
          <a:lstStyle/>
          <a:p>
            <a:fld id="{7022FF3C-310F-4809-A5BE-BC5BA8AA108D}" type="slidenum">
              <a:rPr lang="en-US" smtClean="0"/>
              <a:t>12</a:t>
            </a:fld>
            <a:endParaRPr lang="en-US" dirty="0"/>
          </a:p>
        </p:txBody>
      </p:sp>
    </p:spTree>
    <p:extLst>
      <p:ext uri="{BB962C8B-B14F-4D97-AF65-F5344CB8AC3E}">
        <p14:creationId xmlns:p14="http://schemas.microsoft.com/office/powerpoint/2010/main" val="193651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358F0-6298-8F5A-E1FF-8A3C5BC09C1E}"/>
            </a:ext>
          </a:extLst>
        </p:cNvPr>
        <p:cNvGrpSpPr/>
        <p:nvPr/>
      </p:nvGrpSpPr>
      <p:grpSpPr>
        <a:xfrm>
          <a:off x="0" y="0"/>
          <a:ext cx="0" cy="0"/>
          <a:chOff x="0" y="0"/>
          <a:chExt cx="0" cy="0"/>
        </a:xfrm>
      </p:grpSpPr>
      <p:sp>
        <p:nvSpPr>
          <p:cNvPr id="3" name="Title 3" descr="The Problem" title="Slide title">
            <a:extLst>
              <a:ext uri="{FF2B5EF4-FFF2-40B4-BE49-F238E27FC236}">
                <a16:creationId xmlns:a16="http://schemas.microsoft.com/office/drawing/2014/main" id="{87861E70-8566-20BF-1678-A30CCDF915F7}"/>
              </a:ext>
            </a:extLst>
          </p:cNvPr>
          <p:cNvSpPr>
            <a:spLocks noGrp="1"/>
          </p:cNvSpPr>
          <p:nvPr>
            <p:ph type="title"/>
          </p:nvPr>
        </p:nvSpPr>
        <p:spPr>
          <a:xfrm>
            <a:off x="0" y="135467"/>
            <a:ext cx="9144000" cy="694267"/>
          </a:xfrm>
        </p:spPr>
        <p:txBody>
          <a:bodyPr/>
          <a:lstStyle/>
          <a:p>
            <a:pPr algn="ctr"/>
            <a:r>
              <a:rPr lang="en-US" sz="2800" b="1" dirty="0">
                <a:solidFill>
                  <a:srgbClr val="FFFFFF"/>
                </a:solidFill>
                <a:latin typeface="Calibri"/>
              </a:rPr>
              <a:t>The Problem</a:t>
            </a:r>
          </a:p>
        </p:txBody>
      </p:sp>
      <p:sp>
        <p:nvSpPr>
          <p:cNvPr id="4" name="Key message" descr="Many digital content, tools, and technologies are not 508 compliant. When barriers exist, people can’t access information, complete tasks, or participate fully. " title="Key message">
            <a:extLst>
              <a:ext uri="{FF2B5EF4-FFF2-40B4-BE49-F238E27FC236}">
                <a16:creationId xmlns:a16="http://schemas.microsoft.com/office/drawing/2014/main" id="{316135D7-5159-6A0B-F1D1-4B53F83DDB69}"/>
              </a:ext>
            </a:extLst>
          </p:cNvPr>
          <p:cNvSpPr txBox="1"/>
          <p:nvPr/>
        </p:nvSpPr>
        <p:spPr>
          <a:xfrm>
            <a:off x="384048" y="1069848"/>
            <a:ext cx="8302752" cy="978729"/>
          </a:xfrm>
          <a:prstGeom prst="rect">
            <a:avLst/>
          </a:prstGeom>
          <a:noFill/>
        </p:spPr>
        <p:txBody>
          <a:bodyPr wrap="square" lIns="54864" tIns="27432" rIns="54864" bIns="27432" anchor="t">
            <a:spAutoFit/>
          </a:bodyPr>
          <a:lstStyle/>
          <a:p>
            <a:pPr algn="l"/>
            <a:r>
              <a:rPr lang="en-US" sz="2000" b="1" dirty="0">
                <a:solidFill>
                  <a:srgbClr val="003763"/>
                </a:solidFill>
                <a:latin typeface="Calibri"/>
              </a:rPr>
              <a:t>Many digital content, tools, and technologies are not 508 compliant. When barriers exist, people can’t access information, complete tasks, or participate fully. </a:t>
            </a:r>
          </a:p>
        </p:txBody>
      </p:sp>
      <p:sp>
        <p:nvSpPr>
          <p:cNvPr id="5" name="Rounded Rectangle 5" descr="508 COMPLIANCE column header&#10;">
            <a:extLst>
              <a:ext uri="{FF2B5EF4-FFF2-40B4-BE49-F238E27FC236}">
                <a16:creationId xmlns:a16="http://schemas.microsoft.com/office/drawing/2014/main" id="{4250ED12-81CD-BCDB-50CE-B3268C1CA631}"/>
              </a:ext>
            </a:extLst>
          </p:cNvPr>
          <p:cNvSpPr/>
          <p:nvPr/>
        </p:nvSpPr>
        <p:spPr>
          <a:xfrm>
            <a:off x="163622" y="2144804"/>
            <a:ext cx="2857916" cy="273387"/>
          </a:xfrm>
          <a:prstGeom prst="roundRect">
            <a:avLst/>
          </a:prstGeom>
          <a:solidFill>
            <a:srgbClr val="015390"/>
          </a:solidFill>
          <a:ln>
            <a:solidFill>
              <a:srgbClr val="01539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sz="1400" b="1" dirty="0">
                <a:solidFill>
                  <a:srgbClr val="FFFFFF"/>
                </a:solidFill>
                <a:latin typeface="+mj-lt"/>
              </a:rPr>
              <a:t>508 COMPLIANCE</a:t>
            </a:r>
          </a:p>
        </p:txBody>
      </p:sp>
      <p:sp>
        <p:nvSpPr>
          <p:cNvPr id="12" name="TextBox 10" descr="Section 508 of the Rehabilitation Act requires federal agencies to make their electronic and information technology accessible to people with disabilities.&#10;">
            <a:extLst>
              <a:ext uri="{FF2B5EF4-FFF2-40B4-BE49-F238E27FC236}">
                <a16:creationId xmlns:a16="http://schemas.microsoft.com/office/drawing/2014/main" id="{5DEEEB4B-2311-6D84-419C-FA0D1F8ED3E5}"/>
              </a:ext>
            </a:extLst>
          </p:cNvPr>
          <p:cNvSpPr txBox="1"/>
          <p:nvPr/>
        </p:nvSpPr>
        <p:spPr>
          <a:xfrm>
            <a:off x="333175" y="2490246"/>
            <a:ext cx="2518809"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sz="1200" dirty="0">
                <a:latin typeface="+mj-lt"/>
              </a:rPr>
              <a:t>Section 508 of the Rehabilitation Act requires federal agencies to make their electronic and information technology accessible to people with disabilities.</a:t>
            </a:r>
          </a:p>
        </p:txBody>
      </p:sp>
      <p:grpSp>
        <p:nvGrpSpPr>
          <p:cNvPr id="6" name="Group 5">
            <a:extLst>
              <a:ext uri="{FF2B5EF4-FFF2-40B4-BE49-F238E27FC236}">
                <a16:creationId xmlns:a16="http://schemas.microsoft.com/office/drawing/2014/main" id="{587311B3-F490-62FB-6E87-1F6F7FE4B5CC}"/>
              </a:ext>
              <a:ext uri="{C183D7F6-B498-43B3-948B-1728B52AA6E4}">
                <adec:decorative xmlns:adec="http://schemas.microsoft.com/office/drawing/2017/decorative" val="1"/>
              </a:ext>
            </a:extLst>
          </p:cNvPr>
          <p:cNvGrpSpPr/>
          <p:nvPr/>
        </p:nvGrpSpPr>
        <p:grpSpPr>
          <a:xfrm>
            <a:off x="333175" y="3524539"/>
            <a:ext cx="1181707" cy="1181707"/>
            <a:chOff x="333175" y="3524539"/>
            <a:chExt cx="1181707" cy="1181707"/>
          </a:xfrm>
        </p:grpSpPr>
        <p:pic>
          <p:nvPicPr>
            <p:cNvPr id="31" name="Graphic 30" descr="Laptop with solid fill">
              <a:extLst>
                <a:ext uri="{FF2B5EF4-FFF2-40B4-BE49-F238E27FC236}">
                  <a16:creationId xmlns:a16="http://schemas.microsoft.com/office/drawing/2014/main" id="{7F38B8E2-1209-F0F9-D8ED-54082646BAB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3175" y="3524539"/>
              <a:ext cx="1181707" cy="1181707"/>
            </a:xfrm>
            <a:prstGeom prst="rect">
              <a:avLst/>
            </a:prstGeom>
          </p:spPr>
        </p:pic>
        <p:pic>
          <p:nvPicPr>
            <p:cNvPr id="50" name="Graphic 49" descr="User with solid fill">
              <a:extLst>
                <a:ext uri="{FF2B5EF4-FFF2-40B4-BE49-F238E27FC236}">
                  <a16:creationId xmlns:a16="http://schemas.microsoft.com/office/drawing/2014/main" id="{25E82E7C-85E3-460A-45C1-4B1BF55024C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791392" y="3938846"/>
              <a:ext cx="276999" cy="276999"/>
            </a:xfrm>
            <a:prstGeom prst="rect">
              <a:avLst/>
            </a:prstGeom>
          </p:spPr>
        </p:pic>
      </p:grpSp>
      <p:sp>
        <p:nvSpPr>
          <p:cNvPr id="29" name="TextBox 28" descr="✓ Perceivable&#10;✓ Operable&#10;✓ Understandable&#10;✓ Robust&#10;">
            <a:extLst>
              <a:ext uri="{FF2B5EF4-FFF2-40B4-BE49-F238E27FC236}">
                <a16:creationId xmlns:a16="http://schemas.microsoft.com/office/drawing/2014/main" id="{664A9BDF-C432-8130-A033-754EF169F297}"/>
              </a:ext>
            </a:extLst>
          </p:cNvPr>
          <p:cNvSpPr txBox="1"/>
          <p:nvPr/>
        </p:nvSpPr>
        <p:spPr>
          <a:xfrm>
            <a:off x="1478789" y="3687672"/>
            <a:ext cx="1331005" cy="830997"/>
          </a:xfrm>
          <a:prstGeom prst="rect">
            <a:avLst/>
          </a:prstGeom>
          <a:noFill/>
        </p:spPr>
        <p:txBody>
          <a:bodyPr wrap="none">
            <a:spAutoFit/>
          </a:bodyPr>
          <a:lstStyle/>
          <a:p>
            <a:r>
              <a:rPr sz="1200" dirty="0">
                <a:latin typeface="+mj-lt"/>
              </a:rPr>
              <a:t>✓ Perceivable</a:t>
            </a:r>
          </a:p>
          <a:p>
            <a:r>
              <a:rPr sz="1200" dirty="0">
                <a:latin typeface="+mj-lt"/>
              </a:rPr>
              <a:t>✓ Operable</a:t>
            </a:r>
          </a:p>
          <a:p>
            <a:r>
              <a:rPr sz="1200" dirty="0">
                <a:latin typeface="+mj-lt"/>
              </a:rPr>
              <a:t>✓ Understandable</a:t>
            </a:r>
          </a:p>
          <a:p>
            <a:r>
              <a:rPr sz="1200" dirty="0">
                <a:latin typeface="+mj-lt"/>
              </a:rPr>
              <a:t>✓ Robust</a:t>
            </a:r>
          </a:p>
        </p:txBody>
      </p:sp>
      <p:sp>
        <p:nvSpPr>
          <p:cNvPr id="14" name="TextBox 13" descr="508 compliance removes barriers and creates equal access for all.&#10;">
            <a:extLst>
              <a:ext uri="{FF2B5EF4-FFF2-40B4-BE49-F238E27FC236}">
                <a16:creationId xmlns:a16="http://schemas.microsoft.com/office/drawing/2014/main" id="{66803CC9-0168-31E6-EA41-741CC5FAA96B}"/>
              </a:ext>
            </a:extLst>
          </p:cNvPr>
          <p:cNvSpPr txBox="1"/>
          <p:nvPr/>
        </p:nvSpPr>
        <p:spPr>
          <a:xfrm>
            <a:off x="333175" y="4724876"/>
            <a:ext cx="2518808"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sz="1200" b="1" dirty="0">
                <a:solidFill>
                  <a:srgbClr val="015390"/>
                </a:solidFill>
                <a:latin typeface="+mj-lt"/>
              </a:rPr>
              <a:t>508 compliance removes barriers and creates equal access for all.</a:t>
            </a:r>
          </a:p>
        </p:txBody>
      </p:sp>
      <p:sp>
        <p:nvSpPr>
          <p:cNvPr id="9" name="Rounded Rectangle 5" descr="WHO IS AFFECTED? column header">
            <a:extLst>
              <a:ext uri="{FF2B5EF4-FFF2-40B4-BE49-F238E27FC236}">
                <a16:creationId xmlns:a16="http://schemas.microsoft.com/office/drawing/2014/main" id="{2ADBD16E-8F4F-B82C-322F-E4C8AA59B7E7}"/>
              </a:ext>
            </a:extLst>
          </p:cNvPr>
          <p:cNvSpPr/>
          <p:nvPr/>
        </p:nvSpPr>
        <p:spPr>
          <a:xfrm>
            <a:off x="3143042" y="2144803"/>
            <a:ext cx="2857916" cy="273387"/>
          </a:xfrm>
          <a:prstGeom prst="roundRect">
            <a:avLst/>
          </a:prstGeom>
          <a:solidFill>
            <a:srgbClr val="009AD0"/>
          </a:solidFill>
          <a:ln>
            <a:solidFill>
              <a:srgbClr val="009AD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sz="1400" b="1" dirty="0">
                <a:solidFill>
                  <a:srgbClr val="FFFFFF"/>
                </a:solidFill>
                <a:latin typeface="+mj-lt"/>
              </a:rPr>
              <a:t>WHO IS AFFECTED?</a:t>
            </a:r>
          </a:p>
        </p:txBody>
      </p:sp>
      <p:sp>
        <p:nvSpPr>
          <p:cNvPr id="15" name="TextBox 14" descr="People with disabilities temporary, situational, or permanent across all walks of life.&#10;">
            <a:extLst>
              <a:ext uri="{FF2B5EF4-FFF2-40B4-BE49-F238E27FC236}">
                <a16:creationId xmlns:a16="http://schemas.microsoft.com/office/drawing/2014/main" id="{9E805366-5E54-7BB7-1D28-4F08DCD8C17E}"/>
              </a:ext>
            </a:extLst>
          </p:cNvPr>
          <p:cNvSpPr txBox="1"/>
          <p:nvPr/>
        </p:nvSpPr>
        <p:spPr>
          <a:xfrm>
            <a:off x="3211158" y="2490246"/>
            <a:ext cx="2648531" cy="646331"/>
          </a:xfrm>
          <a:prstGeom prst="rect">
            <a:avLst/>
          </a:prstGeom>
          <a:noFill/>
        </p:spPr>
        <p:txBody>
          <a:bodyPr wrap="square">
            <a:spAutoFit/>
          </a:bodyPr>
          <a:lstStyle/>
          <a:p>
            <a:pPr algn="ctr"/>
            <a:r>
              <a:rPr sz="1200" dirty="0">
                <a:latin typeface="+mj-lt"/>
              </a:rPr>
              <a:t>People with disabilities temporary, situational, or permanent across all walks of life.</a:t>
            </a:r>
          </a:p>
        </p:txBody>
      </p:sp>
      <p:pic>
        <p:nvPicPr>
          <p:cNvPr id="52" name="Picture 51" descr="Infographic displaying a multicultural group of people all displaying a form of disability.">
            <a:extLst>
              <a:ext uri="{FF2B5EF4-FFF2-40B4-BE49-F238E27FC236}">
                <a16:creationId xmlns:a16="http://schemas.microsoft.com/office/drawing/2014/main" id="{3F44D7C6-EC00-4A16-F811-78FD7AB558B8}"/>
              </a:ext>
            </a:extLst>
          </p:cNvPr>
          <p:cNvPicPr>
            <a:picLocks noChangeAspect="1"/>
          </p:cNvPicPr>
          <p:nvPr/>
        </p:nvPicPr>
        <p:blipFill>
          <a:blip r:embed="rId5"/>
          <a:stretch>
            <a:fillRect/>
          </a:stretch>
        </p:blipFill>
        <p:spPr>
          <a:xfrm>
            <a:off x="3279356" y="3111852"/>
            <a:ext cx="2430251" cy="1380697"/>
          </a:xfrm>
          <a:prstGeom prst="rect">
            <a:avLst/>
          </a:prstGeom>
        </p:spPr>
      </p:pic>
      <p:pic>
        <p:nvPicPr>
          <p:cNvPr id="40" name="Graphic 39" descr="Person in wheelchair icon with solid fill representing mobility disability">
            <a:extLst>
              <a:ext uri="{FF2B5EF4-FFF2-40B4-BE49-F238E27FC236}">
                <a16:creationId xmlns:a16="http://schemas.microsoft.com/office/drawing/2014/main" id="{ABB889EF-771C-CBB1-4554-CCB5E7F6F7D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04025" y="4504713"/>
            <a:ext cx="378341" cy="378341"/>
          </a:xfrm>
          <a:prstGeom prst="rect">
            <a:avLst/>
          </a:prstGeom>
        </p:spPr>
      </p:pic>
      <p:sp>
        <p:nvSpPr>
          <p:cNvPr id="32" name="TextBox 31">
            <a:extLst>
              <a:ext uri="{FF2B5EF4-FFF2-40B4-BE49-F238E27FC236}">
                <a16:creationId xmlns:a16="http://schemas.microsoft.com/office/drawing/2014/main" id="{0DE2C41E-C9BF-8862-B469-F201FF0CF2AE}"/>
              </a:ext>
              <a:ext uri="{C183D7F6-B498-43B3-948B-1728B52AA6E4}">
                <adec:decorative xmlns:adec="http://schemas.microsoft.com/office/drawing/2017/decorative" val="1"/>
              </a:ext>
            </a:extLst>
          </p:cNvPr>
          <p:cNvSpPr txBox="1"/>
          <p:nvPr/>
        </p:nvSpPr>
        <p:spPr>
          <a:xfrm>
            <a:off x="2941978" y="4844755"/>
            <a:ext cx="726482" cy="276999"/>
          </a:xfrm>
          <a:prstGeom prst="rect">
            <a:avLst/>
          </a:prstGeom>
          <a:noFill/>
        </p:spPr>
        <p:txBody>
          <a:bodyPr wrap="none">
            <a:spAutoFit/>
          </a:bodyPr>
          <a:lstStyle/>
          <a:p>
            <a:pPr algn="ctr"/>
            <a:r>
              <a:rPr sz="1200" b="1" dirty="0">
                <a:latin typeface="+mj-lt"/>
              </a:rPr>
              <a:t>Mobility</a:t>
            </a:r>
          </a:p>
        </p:txBody>
      </p:sp>
      <p:pic>
        <p:nvPicPr>
          <p:cNvPr id="42" name="Graphic 41" descr="Low Vision icon with solid fill representing a vision disability">
            <a:extLst>
              <a:ext uri="{FF2B5EF4-FFF2-40B4-BE49-F238E27FC236}">
                <a16:creationId xmlns:a16="http://schemas.microsoft.com/office/drawing/2014/main" id="{B03D519C-4A80-5DB1-F2D2-BDAE5FA4342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674597" y="4523518"/>
            <a:ext cx="321237" cy="321237"/>
          </a:xfrm>
          <a:prstGeom prst="rect">
            <a:avLst/>
          </a:prstGeom>
        </p:spPr>
      </p:pic>
      <p:sp>
        <p:nvSpPr>
          <p:cNvPr id="33" name="TextBox 32">
            <a:extLst>
              <a:ext uri="{FF2B5EF4-FFF2-40B4-BE49-F238E27FC236}">
                <a16:creationId xmlns:a16="http://schemas.microsoft.com/office/drawing/2014/main" id="{C8D46B7B-7FC7-118A-4B39-9CDEFA157602}"/>
              </a:ext>
              <a:ext uri="{C183D7F6-B498-43B3-948B-1728B52AA6E4}">
                <adec:decorative xmlns:adec="http://schemas.microsoft.com/office/drawing/2017/decorative" val="1"/>
              </a:ext>
            </a:extLst>
          </p:cNvPr>
          <p:cNvSpPr txBox="1"/>
          <p:nvPr/>
        </p:nvSpPr>
        <p:spPr>
          <a:xfrm>
            <a:off x="3568346" y="4844756"/>
            <a:ext cx="580608" cy="276999"/>
          </a:xfrm>
          <a:prstGeom prst="rect">
            <a:avLst/>
          </a:prstGeom>
          <a:noFill/>
        </p:spPr>
        <p:txBody>
          <a:bodyPr wrap="none">
            <a:spAutoFit/>
          </a:bodyPr>
          <a:lstStyle/>
          <a:p>
            <a:pPr algn="ctr"/>
            <a:r>
              <a:rPr sz="1200" b="1" dirty="0">
                <a:latin typeface="+mj-lt"/>
              </a:rPr>
              <a:t>Vision</a:t>
            </a:r>
          </a:p>
        </p:txBody>
      </p:sp>
      <p:pic>
        <p:nvPicPr>
          <p:cNvPr id="44" name="Graphic 43" descr="Deaf icon with solid fill representing a hearing disability">
            <a:extLst>
              <a:ext uri="{FF2B5EF4-FFF2-40B4-BE49-F238E27FC236}">
                <a16:creationId xmlns:a16="http://schemas.microsoft.com/office/drawing/2014/main" id="{D7797820-460A-FB34-8657-A81661B19D9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200270" y="4510344"/>
            <a:ext cx="381339" cy="381339"/>
          </a:xfrm>
          <a:prstGeom prst="rect">
            <a:avLst/>
          </a:prstGeom>
        </p:spPr>
      </p:pic>
      <p:sp>
        <p:nvSpPr>
          <p:cNvPr id="34" name="TextBox 33">
            <a:extLst>
              <a:ext uri="{FF2B5EF4-FFF2-40B4-BE49-F238E27FC236}">
                <a16:creationId xmlns:a16="http://schemas.microsoft.com/office/drawing/2014/main" id="{1FE5252D-863C-6AF8-13AA-12B8A2A8F79E}"/>
              </a:ext>
              <a:ext uri="{C183D7F6-B498-43B3-948B-1728B52AA6E4}">
                <adec:decorative xmlns:adec="http://schemas.microsoft.com/office/drawing/2017/decorative" val="1"/>
              </a:ext>
            </a:extLst>
          </p:cNvPr>
          <p:cNvSpPr txBox="1"/>
          <p:nvPr/>
        </p:nvSpPr>
        <p:spPr>
          <a:xfrm>
            <a:off x="4042478" y="4844755"/>
            <a:ext cx="684803" cy="276999"/>
          </a:xfrm>
          <a:prstGeom prst="rect">
            <a:avLst/>
          </a:prstGeom>
          <a:noFill/>
        </p:spPr>
        <p:txBody>
          <a:bodyPr wrap="none">
            <a:spAutoFit/>
          </a:bodyPr>
          <a:lstStyle/>
          <a:p>
            <a:pPr algn="ctr"/>
            <a:r>
              <a:rPr sz="1200" b="1" dirty="0">
                <a:latin typeface="+mj-lt"/>
              </a:rPr>
              <a:t>Hearing</a:t>
            </a:r>
          </a:p>
        </p:txBody>
      </p:sp>
      <p:pic>
        <p:nvPicPr>
          <p:cNvPr id="46" name="Graphic 45" descr="Idea icon with solid fill representing cognitive disability">
            <a:extLst>
              <a:ext uri="{FF2B5EF4-FFF2-40B4-BE49-F238E27FC236}">
                <a16:creationId xmlns:a16="http://schemas.microsoft.com/office/drawing/2014/main" id="{E9BDB2AC-9769-6C95-FC27-C492EF732F9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828583" y="4504713"/>
            <a:ext cx="378341" cy="378341"/>
          </a:xfrm>
          <a:prstGeom prst="rect">
            <a:avLst/>
          </a:prstGeom>
        </p:spPr>
      </p:pic>
      <p:sp>
        <p:nvSpPr>
          <p:cNvPr id="35" name="TextBox 34">
            <a:extLst>
              <a:ext uri="{FF2B5EF4-FFF2-40B4-BE49-F238E27FC236}">
                <a16:creationId xmlns:a16="http://schemas.microsoft.com/office/drawing/2014/main" id="{018800AA-550A-C3DA-A4E7-1D9987EBA67E}"/>
              </a:ext>
              <a:ext uri="{C183D7F6-B498-43B3-948B-1728B52AA6E4}">
                <adec:decorative xmlns:adec="http://schemas.microsoft.com/office/drawing/2017/decorative" val="1"/>
              </a:ext>
            </a:extLst>
          </p:cNvPr>
          <p:cNvSpPr txBox="1"/>
          <p:nvPr/>
        </p:nvSpPr>
        <p:spPr>
          <a:xfrm>
            <a:off x="4610466" y="4848890"/>
            <a:ext cx="784382" cy="276999"/>
          </a:xfrm>
          <a:prstGeom prst="rect">
            <a:avLst/>
          </a:prstGeom>
          <a:noFill/>
        </p:spPr>
        <p:txBody>
          <a:bodyPr wrap="none">
            <a:spAutoFit/>
          </a:bodyPr>
          <a:lstStyle/>
          <a:p>
            <a:pPr algn="ctr"/>
            <a:r>
              <a:rPr sz="1200" b="1" dirty="0">
                <a:latin typeface="+mj-lt"/>
              </a:rPr>
              <a:t>Cognitive</a:t>
            </a:r>
          </a:p>
        </p:txBody>
      </p:sp>
      <p:pic>
        <p:nvPicPr>
          <p:cNvPr id="48" name="Graphic 47" descr="Brain icon with solid fill representing a neurological disability">
            <a:extLst>
              <a:ext uri="{FF2B5EF4-FFF2-40B4-BE49-F238E27FC236}">
                <a16:creationId xmlns:a16="http://schemas.microsoft.com/office/drawing/2014/main" id="{79BE86E3-770C-AF5E-A172-BDBB47E66FF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498111" y="4490921"/>
            <a:ext cx="447032" cy="447032"/>
          </a:xfrm>
          <a:prstGeom prst="rect">
            <a:avLst/>
          </a:prstGeom>
        </p:spPr>
      </p:pic>
      <p:sp>
        <p:nvSpPr>
          <p:cNvPr id="36" name="TextBox 35">
            <a:extLst>
              <a:ext uri="{FF2B5EF4-FFF2-40B4-BE49-F238E27FC236}">
                <a16:creationId xmlns:a16="http://schemas.microsoft.com/office/drawing/2014/main" id="{778292B6-48E8-0725-99D7-9A305B7E327D}"/>
              </a:ext>
              <a:ext uri="{C183D7F6-B498-43B3-948B-1728B52AA6E4}">
                <adec:decorative xmlns:adec="http://schemas.microsoft.com/office/drawing/2017/decorative" val="1"/>
              </a:ext>
            </a:extLst>
          </p:cNvPr>
          <p:cNvSpPr txBox="1"/>
          <p:nvPr/>
        </p:nvSpPr>
        <p:spPr>
          <a:xfrm>
            <a:off x="5275615" y="4844755"/>
            <a:ext cx="993029" cy="276999"/>
          </a:xfrm>
          <a:prstGeom prst="rect">
            <a:avLst/>
          </a:prstGeom>
          <a:noFill/>
        </p:spPr>
        <p:txBody>
          <a:bodyPr wrap="none">
            <a:spAutoFit/>
          </a:bodyPr>
          <a:lstStyle/>
          <a:p>
            <a:pPr algn="ctr"/>
            <a:r>
              <a:rPr sz="1200" b="1" dirty="0">
                <a:latin typeface="+mj-lt"/>
              </a:rPr>
              <a:t>Neurological</a:t>
            </a:r>
          </a:p>
        </p:txBody>
      </p:sp>
      <p:sp>
        <p:nvSpPr>
          <p:cNvPr id="17" name="TextBox 16" descr="Disabilities may be visible or invisible. Everyone benefits from accessible design.&#10;">
            <a:extLst>
              <a:ext uri="{FF2B5EF4-FFF2-40B4-BE49-F238E27FC236}">
                <a16:creationId xmlns:a16="http://schemas.microsoft.com/office/drawing/2014/main" id="{BF3C1663-D6D4-C9DC-E373-FC9555C9B2F5}"/>
              </a:ext>
            </a:extLst>
          </p:cNvPr>
          <p:cNvSpPr txBox="1"/>
          <p:nvPr/>
        </p:nvSpPr>
        <p:spPr>
          <a:xfrm>
            <a:off x="3143042" y="5109085"/>
            <a:ext cx="2857916" cy="461665"/>
          </a:xfrm>
          <a:prstGeom prst="rect">
            <a:avLst/>
          </a:prstGeom>
          <a:noFill/>
        </p:spPr>
        <p:txBody>
          <a:bodyPr wrap="square">
            <a:spAutoFit/>
          </a:bodyPr>
          <a:lstStyle/>
          <a:p>
            <a:pPr algn="ctr"/>
            <a:r>
              <a:rPr sz="1200" dirty="0">
                <a:latin typeface="+mj-lt"/>
              </a:rPr>
              <a:t>Disabilities may be visible or invisible. Everyone benefits from accessible design.</a:t>
            </a:r>
          </a:p>
        </p:txBody>
      </p:sp>
      <p:sp>
        <p:nvSpPr>
          <p:cNvPr id="10" name="Rounded Rectangle 5" descr="HOW ARE THEY AFFECTED column header">
            <a:extLst>
              <a:ext uri="{FF2B5EF4-FFF2-40B4-BE49-F238E27FC236}">
                <a16:creationId xmlns:a16="http://schemas.microsoft.com/office/drawing/2014/main" id="{5900499B-6E10-8371-C000-57A6EF667BD0}"/>
              </a:ext>
            </a:extLst>
          </p:cNvPr>
          <p:cNvSpPr/>
          <p:nvPr/>
        </p:nvSpPr>
        <p:spPr>
          <a:xfrm>
            <a:off x="6122462" y="2144802"/>
            <a:ext cx="2857916" cy="273387"/>
          </a:xfrm>
          <a:prstGeom prst="roundRect">
            <a:avLst/>
          </a:prstGeom>
          <a:solidFill>
            <a:srgbClr val="F3CE3B"/>
          </a:solidFill>
          <a:ln>
            <a:solidFill>
              <a:srgbClr val="F3CE3B"/>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rgbClr val="084A9C"/>
                </a:solidFill>
                <a:latin typeface="+mj-lt"/>
              </a:rPr>
              <a:t>HOW THEY ARE AFFECTED</a:t>
            </a:r>
            <a:endParaRPr sz="1400" b="1" dirty="0">
              <a:solidFill>
                <a:srgbClr val="084A9C"/>
              </a:solidFill>
              <a:latin typeface="+mj-lt"/>
            </a:endParaRPr>
          </a:p>
        </p:txBody>
      </p:sp>
      <p:sp>
        <p:nvSpPr>
          <p:cNvPr id="18" name="TextBox 17" descr="When digital content is not 508 compliant, people may experience barriers that can:&#10;">
            <a:extLst>
              <a:ext uri="{FF2B5EF4-FFF2-40B4-BE49-F238E27FC236}">
                <a16:creationId xmlns:a16="http://schemas.microsoft.com/office/drawing/2014/main" id="{65D3D7F0-C2EC-10B3-AEF8-827B107ECAF4}"/>
              </a:ext>
            </a:extLst>
          </p:cNvPr>
          <p:cNvSpPr txBox="1"/>
          <p:nvPr/>
        </p:nvSpPr>
        <p:spPr>
          <a:xfrm>
            <a:off x="6292015" y="2465522"/>
            <a:ext cx="2518809" cy="646331"/>
          </a:xfrm>
          <a:prstGeom prst="rect">
            <a:avLst/>
          </a:prstGeom>
          <a:noFill/>
        </p:spPr>
        <p:txBody>
          <a:bodyPr wrap="square">
            <a:spAutoFit/>
          </a:bodyPr>
          <a:lstStyle/>
          <a:p>
            <a:pPr algn="ctr"/>
            <a:r>
              <a:rPr sz="1200" dirty="0">
                <a:latin typeface="+mj-lt"/>
              </a:rPr>
              <a:t>When digital content is not 508 compliant, people may experience barriers that can:</a:t>
            </a:r>
          </a:p>
        </p:txBody>
      </p:sp>
      <p:pic>
        <p:nvPicPr>
          <p:cNvPr id="20" name="Graphic 19">
            <a:extLst>
              <a:ext uri="{FF2B5EF4-FFF2-40B4-BE49-F238E27FC236}">
                <a16:creationId xmlns:a16="http://schemas.microsoft.com/office/drawing/2014/main" id="{DCABA584-780E-C7C6-2397-E99B496F70F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224446" y="3178481"/>
            <a:ext cx="419474" cy="419474"/>
          </a:xfrm>
          <a:prstGeom prst="rect">
            <a:avLst/>
          </a:prstGeom>
        </p:spPr>
      </p:pic>
      <p:pic>
        <p:nvPicPr>
          <p:cNvPr id="22" name="Graphic 21">
            <a:extLst>
              <a:ext uri="{FF2B5EF4-FFF2-40B4-BE49-F238E27FC236}">
                <a16:creationId xmlns:a16="http://schemas.microsoft.com/office/drawing/2014/main" id="{240CDC89-5DF9-4D36-4BF4-F95B8BC8933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224446" y="3692636"/>
            <a:ext cx="381339" cy="381339"/>
          </a:xfrm>
          <a:prstGeom prst="rect">
            <a:avLst/>
          </a:prstGeom>
        </p:spPr>
      </p:pic>
      <p:pic>
        <p:nvPicPr>
          <p:cNvPr id="24" name="Graphic 23">
            <a:extLst>
              <a:ext uri="{FF2B5EF4-FFF2-40B4-BE49-F238E27FC236}">
                <a16:creationId xmlns:a16="http://schemas.microsoft.com/office/drawing/2014/main" id="{5CFDD85D-6A33-1B2A-72DA-8A5A0630F52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254169" y="5138688"/>
            <a:ext cx="346930" cy="346930"/>
          </a:xfrm>
          <a:prstGeom prst="rect">
            <a:avLst/>
          </a:prstGeom>
        </p:spPr>
      </p:pic>
      <p:pic>
        <p:nvPicPr>
          <p:cNvPr id="26" name="Graphic 25">
            <a:extLst>
              <a:ext uri="{FF2B5EF4-FFF2-40B4-BE49-F238E27FC236}">
                <a16:creationId xmlns:a16="http://schemas.microsoft.com/office/drawing/2014/main" id="{5869D813-4C44-EBD0-E76E-2EE11462F75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6241103" y="4633260"/>
            <a:ext cx="389122" cy="389122"/>
          </a:xfrm>
          <a:prstGeom prst="rect">
            <a:avLst/>
          </a:prstGeom>
        </p:spPr>
      </p:pic>
      <p:pic>
        <p:nvPicPr>
          <p:cNvPr id="28" name="Graphic 27">
            <a:extLst>
              <a:ext uri="{FF2B5EF4-FFF2-40B4-BE49-F238E27FC236}">
                <a16:creationId xmlns:a16="http://schemas.microsoft.com/office/drawing/2014/main" id="{EC4FB9A4-355F-0CCC-51B6-8C0B3EADF02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6256061" y="4168656"/>
            <a:ext cx="342900" cy="342900"/>
          </a:xfrm>
          <a:prstGeom prst="rect">
            <a:avLst/>
          </a:prstGeom>
        </p:spPr>
      </p:pic>
      <p:sp>
        <p:nvSpPr>
          <p:cNvPr id="16" name="TextBox 15" descr="508 compliance removes barriers and creates equal access for all.&#10;">
            <a:extLst>
              <a:ext uri="{FF2B5EF4-FFF2-40B4-BE49-F238E27FC236}">
                <a16:creationId xmlns:a16="http://schemas.microsoft.com/office/drawing/2014/main" id="{5A029459-B134-E2C7-501A-12477ED06CC5}"/>
              </a:ext>
            </a:extLst>
          </p:cNvPr>
          <p:cNvSpPr txBox="1"/>
          <p:nvPr/>
        </p:nvSpPr>
        <p:spPr>
          <a:xfrm>
            <a:off x="6561587" y="3136577"/>
            <a:ext cx="2743346" cy="2462213"/>
          </a:xfrm>
          <a:prstGeom prst="rect">
            <a:avLst/>
          </a:prstGeom>
          <a:noFill/>
        </p:spPr>
        <p:txBody>
          <a:bodyPr wrap="square">
            <a:spAutoFit/>
          </a:bodyPr>
          <a:lstStyle/>
          <a:p>
            <a:r>
              <a:rPr sz="1100" b="1" dirty="0">
                <a:latin typeface="+mj-lt"/>
              </a:rPr>
              <a:t>Prevent Access</a:t>
            </a:r>
          </a:p>
          <a:p>
            <a:r>
              <a:rPr sz="1100" dirty="0">
                <a:latin typeface="+mj-lt"/>
              </a:rPr>
              <a:t>Unable to access important information.</a:t>
            </a:r>
          </a:p>
          <a:p>
            <a:endParaRPr sz="1100" dirty="0">
              <a:latin typeface="+mj-lt"/>
            </a:endParaRPr>
          </a:p>
          <a:p>
            <a:r>
              <a:rPr sz="1100" b="1" dirty="0">
                <a:latin typeface="+mj-lt"/>
              </a:rPr>
              <a:t>Cause Delays</a:t>
            </a:r>
          </a:p>
          <a:p>
            <a:r>
              <a:rPr sz="1100" dirty="0">
                <a:latin typeface="+mj-lt"/>
              </a:rPr>
              <a:t>Tasks take longer.</a:t>
            </a:r>
          </a:p>
          <a:p>
            <a:endParaRPr sz="1100" dirty="0">
              <a:latin typeface="+mj-lt"/>
            </a:endParaRPr>
          </a:p>
          <a:p>
            <a:r>
              <a:rPr sz="1100" b="1" dirty="0">
                <a:latin typeface="+mj-lt"/>
              </a:rPr>
              <a:t>Create Frustration</a:t>
            </a:r>
          </a:p>
          <a:p>
            <a:r>
              <a:rPr sz="1100" dirty="0">
                <a:latin typeface="+mj-lt"/>
              </a:rPr>
              <a:t>Difficult to navigate or understand.</a:t>
            </a:r>
          </a:p>
          <a:p>
            <a:endParaRPr sz="1100" dirty="0">
              <a:latin typeface="+mj-lt"/>
            </a:endParaRPr>
          </a:p>
          <a:p>
            <a:r>
              <a:rPr sz="1100" b="1" dirty="0">
                <a:latin typeface="+mj-lt"/>
              </a:rPr>
              <a:t>Limit Participation</a:t>
            </a:r>
          </a:p>
          <a:p>
            <a:r>
              <a:rPr sz="1100" dirty="0">
                <a:latin typeface="+mj-lt"/>
              </a:rPr>
              <a:t>Exclusion from services and opportunities.</a:t>
            </a:r>
          </a:p>
          <a:p>
            <a:endParaRPr sz="1100" dirty="0">
              <a:latin typeface="+mj-lt"/>
            </a:endParaRPr>
          </a:p>
          <a:p>
            <a:r>
              <a:rPr sz="1100" b="1" dirty="0">
                <a:latin typeface="+mj-lt"/>
              </a:rPr>
              <a:t>Result in Inequity</a:t>
            </a:r>
          </a:p>
          <a:p>
            <a:r>
              <a:rPr sz="1100" dirty="0">
                <a:latin typeface="+mj-lt"/>
              </a:rPr>
              <a:t>Unequal access hinders independence.</a:t>
            </a:r>
          </a:p>
        </p:txBody>
      </p:sp>
      <p:sp>
        <p:nvSpPr>
          <p:cNvPr id="11" name="Rounded Rectangle 10" descr="Decorative Element - AutoShape">
            <a:extLst>
              <a:ext uri="{FF2B5EF4-FFF2-40B4-BE49-F238E27FC236}">
                <a16:creationId xmlns:a16="http://schemas.microsoft.com/office/drawing/2014/main" id="{197DF1AE-F516-35E4-7A34-80559E5DB975}"/>
              </a:ext>
              <a:ext uri="{C183D7F6-B498-43B3-948B-1728B52AA6E4}">
                <adec:decorative xmlns:adec="http://schemas.microsoft.com/office/drawing/2017/decorative" val="1"/>
              </a:ext>
            </a:extLst>
          </p:cNvPr>
          <p:cNvSpPr/>
          <p:nvPr/>
        </p:nvSpPr>
        <p:spPr>
          <a:xfrm>
            <a:off x="556846" y="5788152"/>
            <a:ext cx="8030307" cy="471972"/>
          </a:xfrm>
          <a:prstGeom prst="roundRect">
            <a:avLst/>
          </a:prstGeom>
          <a:solidFill>
            <a:srgbClr val="0037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roblem summary" descr="Document accessibility is required  but manual remediation is slow, repetitive, and difficult to sustain at scale." title="Problem summary">
            <a:extLst>
              <a:ext uri="{FF2B5EF4-FFF2-40B4-BE49-F238E27FC236}">
                <a16:creationId xmlns:a16="http://schemas.microsoft.com/office/drawing/2014/main" id="{9EBAD983-C419-EE6D-0D18-4072D9250EEB}"/>
              </a:ext>
            </a:extLst>
          </p:cNvPr>
          <p:cNvSpPr txBox="1"/>
          <p:nvPr/>
        </p:nvSpPr>
        <p:spPr>
          <a:xfrm>
            <a:off x="862229" y="5886534"/>
            <a:ext cx="7419535" cy="247760"/>
          </a:xfrm>
          <a:prstGeom prst="rect">
            <a:avLst/>
          </a:prstGeom>
          <a:noFill/>
        </p:spPr>
        <p:txBody>
          <a:bodyPr wrap="square" lIns="54864" tIns="27432" rIns="54864" bIns="27432" anchor="t">
            <a:spAutoFit/>
          </a:bodyPr>
          <a:lstStyle/>
          <a:p>
            <a:pPr algn="l"/>
            <a:r>
              <a:rPr lang="en-US" sz="1250" b="0" dirty="0">
                <a:solidFill>
                  <a:srgbClr val="FFFFFF"/>
                </a:solidFill>
                <a:latin typeface="Calibri"/>
              </a:rPr>
              <a:t>Document accessibility is required  but manual remediation is slow, repetitive, and difficult to sustain at scale.</a:t>
            </a:r>
          </a:p>
        </p:txBody>
      </p:sp>
      <p:sp>
        <p:nvSpPr>
          <p:cNvPr id="2" name="Slide Number Placeholder 1">
            <a:extLst>
              <a:ext uri="{FF2B5EF4-FFF2-40B4-BE49-F238E27FC236}">
                <a16:creationId xmlns:a16="http://schemas.microsoft.com/office/drawing/2014/main" id="{6AC669C2-A4C7-867A-F495-C0437F1DBB59}"/>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2</a:t>
            </a:fld>
            <a:endParaRPr lang="en-US"/>
          </a:p>
        </p:txBody>
      </p:sp>
    </p:spTree>
    <p:extLst>
      <p:ext uri="{BB962C8B-B14F-4D97-AF65-F5344CB8AC3E}">
        <p14:creationId xmlns:p14="http://schemas.microsoft.com/office/powerpoint/2010/main" val="414748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50F1-8BF6-80D2-6CE7-7FB9A06CF4B2}"/>
            </a:ext>
          </a:extLst>
        </p:cNvPr>
        <p:cNvGrpSpPr/>
        <p:nvPr/>
      </p:nvGrpSpPr>
      <p:grpSpPr>
        <a:xfrm>
          <a:off x="0" y="0"/>
          <a:ext cx="0" cy="0"/>
          <a:chOff x="0" y="0"/>
          <a:chExt cx="0" cy="0"/>
        </a:xfrm>
      </p:grpSpPr>
      <p:sp>
        <p:nvSpPr>
          <p:cNvPr id="4" name="Title 3" descr="Disability Affects All of Us" title="Slide title">
            <a:extLst>
              <a:ext uri="{FF2B5EF4-FFF2-40B4-BE49-F238E27FC236}">
                <a16:creationId xmlns:a16="http://schemas.microsoft.com/office/drawing/2014/main" id="{37F5AC55-8231-AE24-6839-5669CC06BBCF}"/>
              </a:ext>
            </a:extLst>
          </p:cNvPr>
          <p:cNvSpPr>
            <a:spLocks noGrp="1"/>
          </p:cNvSpPr>
          <p:nvPr>
            <p:ph type="title"/>
          </p:nvPr>
        </p:nvSpPr>
        <p:spPr/>
        <p:txBody>
          <a:bodyPr/>
          <a:lstStyle/>
          <a:p>
            <a:pPr algn="ctr"/>
            <a:r>
              <a:rPr lang="en-US" sz="2800" b="1" dirty="0">
                <a:solidFill>
                  <a:srgbClr val="FFFFFF"/>
                </a:solidFill>
                <a:latin typeface="Calibri"/>
              </a:rPr>
              <a:t>Disability Affects All of Us</a:t>
            </a:r>
          </a:p>
        </p:txBody>
      </p:sp>
      <p:sp>
        <p:nvSpPr>
          <p:cNvPr id="5" name="Key message" descr="Accessibility is not an edge case. It supports employees, partners, and the public across a broad range of access needs." title="Key message">
            <a:extLst>
              <a:ext uri="{FF2B5EF4-FFF2-40B4-BE49-F238E27FC236}">
                <a16:creationId xmlns:a16="http://schemas.microsoft.com/office/drawing/2014/main" id="{FC865751-7616-5F5C-87A3-E96B1D725692}"/>
              </a:ext>
            </a:extLst>
          </p:cNvPr>
          <p:cNvSpPr txBox="1"/>
          <p:nvPr/>
        </p:nvSpPr>
        <p:spPr>
          <a:xfrm>
            <a:off x="502920" y="1069848"/>
            <a:ext cx="8092440" cy="670953"/>
          </a:xfrm>
          <a:prstGeom prst="rect">
            <a:avLst/>
          </a:prstGeom>
          <a:noFill/>
        </p:spPr>
        <p:txBody>
          <a:bodyPr wrap="square" lIns="54864" tIns="27432" rIns="54864" bIns="27432" anchor="t">
            <a:spAutoFit/>
          </a:bodyPr>
          <a:lstStyle/>
          <a:p>
            <a:pPr algn="l"/>
            <a:r>
              <a:rPr lang="en-US" sz="2000" b="1" dirty="0">
                <a:solidFill>
                  <a:srgbClr val="003763"/>
                </a:solidFill>
                <a:latin typeface="Calibri"/>
              </a:rPr>
              <a:t>Accessibility is not an edge case. It supports employees, partners, and the public across a broad range of access needs.</a:t>
            </a:r>
          </a:p>
        </p:txBody>
      </p:sp>
      <p:sp>
        <p:nvSpPr>
          <p:cNvPr id="6" name="Rounded Rectangle 5" descr="70M+ U.S. adults reported having a disability" title="70M+ disability statistic">
            <a:extLst>
              <a:ext uri="{FF2B5EF4-FFF2-40B4-BE49-F238E27FC236}">
                <a16:creationId xmlns:a16="http://schemas.microsoft.com/office/drawing/2014/main" id="{E9680173-CF71-CBFE-AF76-0D2717EECB7A}"/>
              </a:ext>
            </a:extLst>
          </p:cNvPr>
          <p:cNvSpPr/>
          <p:nvPr/>
        </p:nvSpPr>
        <p:spPr>
          <a:xfrm>
            <a:off x="502920" y="2031018"/>
            <a:ext cx="2359152" cy="1320069"/>
          </a:xfrm>
          <a:prstGeom prst="roundRect">
            <a:avLst/>
          </a:prstGeom>
          <a:solidFill>
            <a:srgbClr val="EFC20D"/>
          </a:solidFill>
          <a:ln w="17780">
            <a:solidFill>
              <a:srgbClr val="003763"/>
            </a:solidFill>
          </a:ln>
        </p:spPr>
        <p:style>
          <a:lnRef idx="1">
            <a:schemeClr val="accent1"/>
          </a:lnRef>
          <a:fillRef idx="3">
            <a:schemeClr val="accent1"/>
          </a:fillRef>
          <a:effectRef idx="2">
            <a:schemeClr val="accent1"/>
          </a:effectRef>
          <a:fontRef idx="minor">
            <a:schemeClr val="lt1"/>
          </a:fontRef>
        </p:style>
        <p:txBody>
          <a:bodyPr wrap="square" lIns="109728" rIns="109728" rtlCol="0" anchor="ctr"/>
          <a:lstStyle/>
          <a:p>
            <a:pPr algn="ctr"/>
            <a:r>
              <a:rPr lang="en-US" sz="4400" b="1" dirty="0">
                <a:solidFill>
                  <a:srgbClr val="003763"/>
                </a:solidFill>
                <a:latin typeface="Calibri"/>
              </a:rPr>
              <a:t>70M+</a:t>
            </a:r>
          </a:p>
          <a:p>
            <a:pPr algn="ctr"/>
            <a:r>
              <a:rPr lang="en-US" sz="1400" dirty="0">
                <a:solidFill>
                  <a:srgbClr val="003763"/>
                </a:solidFill>
                <a:latin typeface="Calibri"/>
              </a:rPr>
              <a:t>U.S. adults reported having a disability</a:t>
            </a:r>
          </a:p>
        </p:txBody>
      </p:sp>
      <p:grpSp>
        <p:nvGrpSpPr>
          <p:cNvPr id="3" name="Group 2">
            <a:extLst>
              <a:ext uri="{FF2B5EF4-FFF2-40B4-BE49-F238E27FC236}">
                <a16:creationId xmlns:a16="http://schemas.microsoft.com/office/drawing/2014/main" id="{CDA79E10-7DB8-63FC-75D1-BA797A6606F1}"/>
              </a:ext>
              <a:ext uri="{C183D7F6-B498-43B3-948B-1728B52AA6E4}">
                <adec:decorative xmlns:adec="http://schemas.microsoft.com/office/drawing/2017/decorative" val="1"/>
              </a:ext>
            </a:extLst>
          </p:cNvPr>
          <p:cNvGrpSpPr/>
          <p:nvPr/>
        </p:nvGrpSpPr>
        <p:grpSpPr>
          <a:xfrm>
            <a:off x="2363943" y="1832107"/>
            <a:ext cx="612429" cy="612429"/>
            <a:chOff x="0" y="0"/>
            <a:chExt cx="812800" cy="812800"/>
          </a:xfrm>
        </p:grpSpPr>
        <p:sp>
          <p:nvSpPr>
            <p:cNvPr id="23" name="Freeform 22">
              <a:extLst>
                <a:ext uri="{FF2B5EF4-FFF2-40B4-BE49-F238E27FC236}">
                  <a16:creationId xmlns:a16="http://schemas.microsoft.com/office/drawing/2014/main" id="{246FF501-89E9-4D9C-5107-205E8EACA56D}"/>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4A9C"/>
            </a:solidFill>
          </p:spPr>
          <p:txBody>
            <a:bodyPr/>
            <a:ls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endParaRPr lang="en-US"/>
            </a:p>
          </p:txBody>
        </p:sp>
        <p:sp>
          <p:nvSpPr>
            <p:cNvPr id="24" name="TextBox 16">
              <a:extLst>
                <a:ext uri="{FF2B5EF4-FFF2-40B4-BE49-F238E27FC236}">
                  <a16:creationId xmlns:a16="http://schemas.microsoft.com/office/drawing/2014/main" id="{26F9094F-F3A8-B825-0BA3-058BBE7E7AAD}"/>
                </a:ext>
                <a:ext uri="{C183D7F6-B498-43B3-948B-1728B52AA6E4}">
                  <adec:decorative xmlns:adec="http://schemas.microsoft.com/office/drawing/2017/decorative" val="1"/>
                </a:ext>
              </a:extLst>
            </p:cNvPr>
            <p:cNvSpPr txBox="1"/>
            <p:nvPr/>
          </p:nvSpPr>
          <p:spPr>
            <a:xfrm>
              <a:off x="76200" y="19050"/>
              <a:ext cx="660400" cy="717550"/>
            </a:xfrm>
            <a:prstGeom prst="rect">
              <a:avLst/>
            </a:prstGeom>
          </p:spPr>
          <p:txBody>
            <a:bodyPr lIns="44935" tIns="44935" rIns="44935" bIns="44935" rtlCol="0" anchor="ctr"/>
            <a:ls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pPr algn="ctr">
                <a:lnSpc>
                  <a:spcPts val="2659"/>
                </a:lnSpc>
              </a:pPr>
              <a:endParaRPr lang="en-US"/>
            </a:p>
          </p:txBody>
        </p:sp>
      </p:grpSp>
      <p:sp>
        <p:nvSpPr>
          <p:cNvPr id="22" name="Freeform 21">
            <a:extLst>
              <a:ext uri="{FF2B5EF4-FFF2-40B4-BE49-F238E27FC236}">
                <a16:creationId xmlns:a16="http://schemas.microsoft.com/office/drawing/2014/main" id="{BAF5C00C-2060-91A7-EBD2-F55C615A40A8}"/>
              </a:ext>
              <a:ext uri="{C183D7F6-B498-43B3-948B-1728B52AA6E4}">
                <adec:decorative xmlns:adec="http://schemas.microsoft.com/office/drawing/2017/decorative" val="1"/>
              </a:ext>
            </a:extLst>
          </p:cNvPr>
          <p:cNvSpPr/>
          <p:nvPr/>
        </p:nvSpPr>
        <p:spPr>
          <a:xfrm>
            <a:off x="2464282" y="1932446"/>
            <a:ext cx="411751" cy="411751"/>
          </a:xfrm>
          <a:custGeom>
            <a:avLst/>
            <a:gdLst/>
            <a:ahLst/>
            <a:cxnLst/>
            <a:rect l="l" t="t" r="r" b="b"/>
            <a:pathLst>
              <a:path w="411751" h="411751">
                <a:moveTo>
                  <a:pt x="0" y="0"/>
                </a:moveTo>
                <a:lnTo>
                  <a:pt x="411751" y="0"/>
                </a:lnTo>
                <a:lnTo>
                  <a:pt x="411751" y="411751"/>
                </a:lnTo>
                <a:lnTo>
                  <a:pt x="0" y="41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endParaRPr lang="en-US"/>
          </a:p>
        </p:txBody>
      </p:sp>
      <p:pic>
        <p:nvPicPr>
          <p:cNvPr id="26" name="Picture 25" descr="Bar chart showing functional difficulty categories among U.S. adults: cognitive 13.9%, mobility 12.2%, independent living 7.7%, hearing 6.2%, vision 5.5%, and self-care 3.6%." title="Functional difficulty categories chart">
            <a:extLst>
              <a:ext uri="{FF2B5EF4-FFF2-40B4-BE49-F238E27FC236}">
                <a16:creationId xmlns:a16="http://schemas.microsoft.com/office/drawing/2014/main" id="{1312478F-E859-0205-28D4-32A3E8826DC1}"/>
              </a:ext>
            </a:extLst>
          </p:cNvPr>
          <p:cNvPicPr>
            <a:picLocks noChangeAspect="1"/>
          </p:cNvPicPr>
          <p:nvPr/>
        </p:nvPicPr>
        <p:blipFill>
          <a:blip r:embed="rId4"/>
          <a:stretch>
            <a:fillRect/>
          </a:stretch>
        </p:blipFill>
        <p:spPr>
          <a:xfrm>
            <a:off x="384048" y="3623415"/>
            <a:ext cx="2630450" cy="2084831"/>
          </a:xfrm>
          <a:prstGeom prst="rect">
            <a:avLst/>
          </a:prstGeom>
        </p:spPr>
      </p:pic>
      <p:pic>
        <p:nvPicPr>
          <p:cNvPr id="70" name="PERMANENT icon" descr="Wheelchair accessibility symbol representing permanent, long-term access needs.">
            <a:extLst>
              <a:ext uri="{FF2B5EF4-FFF2-40B4-BE49-F238E27FC236}">
                <a16:creationId xmlns:a16="http://schemas.microsoft.com/office/drawing/2014/main" id="{6A6543DA-1573-1C3F-999F-2E4123E32A51}"/>
              </a:ext>
            </a:extLst>
          </p:cNvPr>
          <p:cNvPicPr>
            <a:picLocks noChangeAspect="1"/>
          </p:cNvPicPr>
          <p:nvPr/>
        </p:nvPicPr>
        <p:blipFill>
          <a:blip r:embed="rId5"/>
          <a:stretch>
            <a:fillRect/>
          </a:stretch>
        </p:blipFill>
        <p:spPr>
          <a:xfrm>
            <a:off x="3550340" y="1980915"/>
            <a:ext cx="1136251" cy="1245837"/>
          </a:xfrm>
          <a:prstGeom prst="rect">
            <a:avLst/>
          </a:prstGeom>
        </p:spPr>
      </p:pic>
      <p:sp>
        <p:nvSpPr>
          <p:cNvPr id="71" name="PERMANENT category label" descr="Permanant">
            <a:extLst>
              <a:ext uri="{FF2B5EF4-FFF2-40B4-BE49-F238E27FC236}">
                <a16:creationId xmlns:a16="http://schemas.microsoft.com/office/drawing/2014/main" id="{928DAEDB-987D-43E9-18B2-92A08230286B}"/>
              </a:ext>
              <a:ext uri="{C183D7F6-B498-43B3-948B-1728B52AA6E4}">
                <adec:decorative xmlns:adec="http://schemas.microsoft.com/office/drawing/2017/decorative" val="0"/>
              </a:ext>
            </a:extLst>
          </p:cNvPr>
          <p:cNvSpPr/>
          <p:nvPr/>
        </p:nvSpPr>
        <p:spPr>
          <a:xfrm>
            <a:off x="3550340" y="3299665"/>
            <a:ext cx="1136251" cy="215797"/>
          </a:xfrm>
          <a:prstGeom prst="roundRect">
            <a:avLst/>
          </a:prstGeom>
          <a:solidFill>
            <a:srgbClr val="00689E"/>
          </a:solidFill>
          <a:ln>
            <a:solidFill>
              <a:srgbClr val="00689E">
                <a:alpha val="0"/>
              </a:srgbClr>
            </a:solidFill>
          </a:ln>
        </p:spPr>
        <p:txBody>
          <a:bodyPr wrap="square" lIns="0" tIns="0" rIns="0" bIns="0" rtlCol="0" anchor="ctr">
            <a:noAutofit/>
          </a:bodyPr>
          <a:lstStyle/>
          <a:p>
            <a:pPr marL="0" indent="0" algn="ctr">
              <a:buNone/>
            </a:pPr>
            <a:r>
              <a:rPr lang="en-US" sz="1000" b="1" kern="0" spc="80" dirty="0">
                <a:solidFill>
                  <a:srgbClr val="FFFFFF"/>
                </a:solidFill>
                <a:latin typeface="Aptos" pitchFamily="34" charset="0"/>
                <a:ea typeface="Aptos" pitchFamily="34" charset="-122"/>
                <a:cs typeface="Aptos" pitchFamily="34" charset="-120"/>
              </a:rPr>
              <a:t>PERMANENT</a:t>
            </a:r>
            <a:endParaRPr lang="en-US" sz="1000" dirty="0"/>
          </a:p>
        </p:txBody>
      </p:sp>
      <p:sp>
        <p:nvSpPr>
          <p:cNvPr id="72" name="LONG-TERM heading" descr="LONG-TERM&#10;">
            <a:extLst>
              <a:ext uri="{FF2B5EF4-FFF2-40B4-BE49-F238E27FC236}">
                <a16:creationId xmlns:a16="http://schemas.microsoft.com/office/drawing/2014/main" id="{25B2C973-0726-3868-F262-0A1E34822774}"/>
              </a:ext>
              <a:ext uri="{C183D7F6-B498-43B3-948B-1728B52AA6E4}">
                <adec:decorative xmlns:adec="http://schemas.microsoft.com/office/drawing/2017/decorative" val="0"/>
              </a:ext>
            </a:extLst>
          </p:cNvPr>
          <p:cNvSpPr/>
          <p:nvPr/>
        </p:nvSpPr>
        <p:spPr>
          <a:xfrm>
            <a:off x="3141045" y="3668823"/>
            <a:ext cx="1954840" cy="200941"/>
          </a:xfrm>
          <a:prstGeom prst="rect">
            <a:avLst/>
          </a:prstGeom>
          <a:noFill/>
          <a:ln/>
        </p:spPr>
        <p:txBody>
          <a:bodyPr wrap="square" lIns="0" tIns="0" rIns="0" bIns="0" rtlCol="0" anchor="ctr">
            <a:normAutofit fontScale="92500" lnSpcReduction="10000"/>
          </a:bodyPr>
          <a:lstStyle/>
          <a:p>
            <a:pPr marL="0" indent="0" algn="ctr">
              <a:buNone/>
            </a:pPr>
            <a:r>
              <a:rPr lang="en-US" sz="1550" b="1" kern="0" spc="220" dirty="0">
                <a:solidFill>
                  <a:srgbClr val="00689E"/>
                </a:solidFill>
                <a:latin typeface="Aptos" pitchFamily="34" charset="0"/>
                <a:ea typeface="Aptos" pitchFamily="34" charset="-122"/>
                <a:cs typeface="Aptos" pitchFamily="34" charset="-120"/>
              </a:rPr>
              <a:t>LONG-TERM</a:t>
            </a:r>
            <a:endParaRPr lang="en-US" sz="1550" dirty="0"/>
          </a:p>
        </p:txBody>
      </p:sp>
      <p:sp>
        <p:nvSpPr>
          <p:cNvPr id="73" name="PERMANENT explanatory text" descr="Lifelong access needs such as&#10;blindness, low vision, deafness,&#10;or mobility disabilities.&#10;">
            <a:extLst>
              <a:ext uri="{FF2B5EF4-FFF2-40B4-BE49-F238E27FC236}">
                <a16:creationId xmlns:a16="http://schemas.microsoft.com/office/drawing/2014/main" id="{DF85051A-D339-1CA3-A509-BB338959CE18}"/>
              </a:ext>
            </a:extLst>
          </p:cNvPr>
          <p:cNvSpPr/>
          <p:nvPr/>
        </p:nvSpPr>
        <p:spPr>
          <a:xfrm>
            <a:off x="3250327" y="3950139"/>
            <a:ext cx="1754159" cy="802431"/>
          </a:xfrm>
          <a:prstGeom prst="rect">
            <a:avLst/>
          </a:prstGeom>
          <a:noFill/>
          <a:ln/>
        </p:spPr>
        <p:txBody>
          <a:bodyPr wrap="square" lIns="0" tIns="0" rIns="0" bIns="0" rtlCol="0" anchor="t">
            <a:noAutofit/>
          </a:bodyPr>
          <a:lstStyle/>
          <a:p>
            <a:pPr marL="0" indent="0" algn="ctr">
              <a:lnSpc>
                <a:spcPct val="108000"/>
              </a:lnSpc>
              <a:buNone/>
            </a:pPr>
            <a:r>
              <a:rPr lang="en-US" sz="1200" dirty="0">
                <a:solidFill>
                  <a:srgbClr val="323232"/>
                </a:solidFill>
                <a:latin typeface="+mj-lt"/>
                <a:ea typeface="Aptos" pitchFamily="34" charset="-122"/>
                <a:cs typeface="Aptos" pitchFamily="34" charset="-120"/>
              </a:rPr>
              <a:t>Lifelong access needs such as blindness, low vision, deafness, or mobility disabilities.</a:t>
            </a:r>
            <a:endParaRPr lang="en-US" sz="1200" dirty="0">
              <a:latin typeface="+mj-lt"/>
            </a:endParaRPr>
          </a:p>
        </p:txBody>
      </p:sp>
      <p:pic>
        <p:nvPicPr>
          <p:cNvPr id="74" name="TEMPORARY icon" descr="Medical cross symbol representing temporary, short-term access needs.">
            <a:extLst>
              <a:ext uri="{FF2B5EF4-FFF2-40B4-BE49-F238E27FC236}">
                <a16:creationId xmlns:a16="http://schemas.microsoft.com/office/drawing/2014/main" id="{F230AAE0-B6AD-BFBA-A73C-DB052F6F146B}"/>
              </a:ext>
            </a:extLst>
          </p:cNvPr>
          <p:cNvPicPr>
            <a:picLocks noChangeAspect="1"/>
          </p:cNvPicPr>
          <p:nvPr/>
        </p:nvPicPr>
        <p:blipFill>
          <a:blip r:embed="rId6"/>
          <a:stretch>
            <a:fillRect/>
          </a:stretch>
        </p:blipFill>
        <p:spPr>
          <a:xfrm>
            <a:off x="5505179" y="1980915"/>
            <a:ext cx="1136251" cy="1245837"/>
          </a:xfrm>
          <a:prstGeom prst="rect">
            <a:avLst/>
          </a:prstGeom>
        </p:spPr>
      </p:pic>
      <p:sp>
        <p:nvSpPr>
          <p:cNvPr id="75" name="TEMPORARY category label" descr="Temporary">
            <a:extLst>
              <a:ext uri="{FF2B5EF4-FFF2-40B4-BE49-F238E27FC236}">
                <a16:creationId xmlns:a16="http://schemas.microsoft.com/office/drawing/2014/main" id="{C0C12742-D1DF-767F-3962-2748747D337F}"/>
              </a:ext>
              <a:ext uri="{C183D7F6-B498-43B3-948B-1728B52AA6E4}">
                <adec:decorative xmlns:adec="http://schemas.microsoft.com/office/drawing/2017/decorative" val="0"/>
              </a:ext>
            </a:extLst>
          </p:cNvPr>
          <p:cNvSpPr/>
          <p:nvPr/>
        </p:nvSpPr>
        <p:spPr>
          <a:xfrm>
            <a:off x="5505180" y="3299665"/>
            <a:ext cx="1136250" cy="215797"/>
          </a:xfrm>
          <a:prstGeom prst="roundRect">
            <a:avLst/>
          </a:prstGeom>
          <a:solidFill>
            <a:srgbClr val="B8261C"/>
          </a:solidFill>
          <a:ln>
            <a:solidFill>
              <a:srgbClr val="B8261C">
                <a:alpha val="0"/>
              </a:srgbClr>
            </a:solidFill>
          </a:ln>
        </p:spPr>
        <p:txBody>
          <a:bodyPr wrap="square" lIns="0" tIns="0" rIns="0" bIns="0" rtlCol="0" anchor="ctr">
            <a:normAutofit/>
          </a:bodyPr>
          <a:lstStyle/>
          <a:p>
            <a:pPr marL="0" indent="0" algn="ctr">
              <a:buNone/>
            </a:pPr>
            <a:r>
              <a:rPr lang="en-US" sz="1000" b="1" kern="0" spc="80" dirty="0">
                <a:solidFill>
                  <a:srgbClr val="FFFFFF"/>
                </a:solidFill>
                <a:latin typeface="Aptos" pitchFamily="34" charset="0"/>
                <a:ea typeface="Aptos" pitchFamily="34" charset="-122"/>
                <a:cs typeface="Aptos" pitchFamily="34" charset="-120"/>
              </a:rPr>
              <a:t>TEMPORARY</a:t>
            </a:r>
            <a:endParaRPr lang="en-US" sz="1000" dirty="0"/>
          </a:p>
        </p:txBody>
      </p:sp>
      <p:sp>
        <p:nvSpPr>
          <p:cNvPr id="76" name="SHORT-TERM heading" descr="SHORT-TERM&#10;">
            <a:extLst>
              <a:ext uri="{FF2B5EF4-FFF2-40B4-BE49-F238E27FC236}">
                <a16:creationId xmlns:a16="http://schemas.microsoft.com/office/drawing/2014/main" id="{82A07340-B102-A611-3F1B-825EF939CE7B}"/>
              </a:ext>
              <a:ext uri="{C183D7F6-B498-43B3-948B-1728B52AA6E4}">
                <adec:decorative xmlns:adec="http://schemas.microsoft.com/office/drawing/2017/decorative" val="0"/>
              </a:ext>
            </a:extLst>
          </p:cNvPr>
          <p:cNvSpPr/>
          <p:nvPr/>
        </p:nvSpPr>
        <p:spPr>
          <a:xfrm>
            <a:off x="5095885" y="3668823"/>
            <a:ext cx="1954840" cy="200941"/>
          </a:xfrm>
          <a:prstGeom prst="rect">
            <a:avLst/>
          </a:prstGeom>
          <a:noFill/>
          <a:ln/>
        </p:spPr>
        <p:txBody>
          <a:bodyPr wrap="square" lIns="0" tIns="0" rIns="0" bIns="0" rtlCol="0" anchor="ctr">
            <a:normAutofit fontScale="92500" lnSpcReduction="10000"/>
          </a:bodyPr>
          <a:lstStyle/>
          <a:p>
            <a:pPr marL="0" indent="0" algn="ctr">
              <a:buNone/>
            </a:pPr>
            <a:r>
              <a:rPr lang="en-US" sz="1550" b="1" kern="0" spc="220" dirty="0">
                <a:solidFill>
                  <a:srgbClr val="B8261C"/>
                </a:solidFill>
                <a:latin typeface="Aptos" pitchFamily="34" charset="0"/>
                <a:ea typeface="Aptos" pitchFamily="34" charset="-122"/>
                <a:cs typeface="Aptos" pitchFamily="34" charset="-120"/>
              </a:rPr>
              <a:t>SHORT-TERM</a:t>
            </a:r>
            <a:endParaRPr lang="en-US" sz="1550" dirty="0"/>
          </a:p>
        </p:txBody>
      </p:sp>
      <p:sp>
        <p:nvSpPr>
          <p:cNvPr id="77" name="TEMPORARY explanatory text" descr="Injury, illness, recovery, or&#10;medication side effects limiting&#10;access for a period of time.&#10;">
            <a:extLst>
              <a:ext uri="{FF2B5EF4-FFF2-40B4-BE49-F238E27FC236}">
                <a16:creationId xmlns:a16="http://schemas.microsoft.com/office/drawing/2014/main" id="{A99ED4E6-A35C-80A5-D954-E22183575218}"/>
              </a:ext>
            </a:extLst>
          </p:cNvPr>
          <p:cNvSpPr/>
          <p:nvPr/>
        </p:nvSpPr>
        <p:spPr>
          <a:xfrm>
            <a:off x="5222431" y="3950140"/>
            <a:ext cx="1734423" cy="802430"/>
          </a:xfrm>
          <a:prstGeom prst="rect">
            <a:avLst/>
          </a:prstGeom>
          <a:noFill/>
          <a:ln/>
        </p:spPr>
        <p:txBody>
          <a:bodyPr wrap="square" lIns="0" tIns="0" rIns="0" bIns="0" rtlCol="0" anchor="t">
            <a:normAutofit/>
          </a:bodyPr>
          <a:lstStyle/>
          <a:p>
            <a:pPr marL="0" indent="0" algn="ctr">
              <a:lnSpc>
                <a:spcPct val="108000"/>
              </a:lnSpc>
              <a:buNone/>
            </a:pPr>
            <a:r>
              <a:rPr lang="en-US" sz="1200" dirty="0">
                <a:solidFill>
                  <a:srgbClr val="323232"/>
                </a:solidFill>
                <a:latin typeface="+mj-lt"/>
                <a:ea typeface="Aptos" pitchFamily="34" charset="-122"/>
                <a:cs typeface="Aptos" pitchFamily="34" charset="-120"/>
              </a:rPr>
              <a:t>Injury, illness, recovery, or</a:t>
            </a:r>
            <a:r>
              <a:rPr lang="en-US" sz="1200" dirty="0">
                <a:latin typeface="+mj-lt"/>
              </a:rPr>
              <a:t> </a:t>
            </a:r>
            <a:r>
              <a:rPr lang="en-US" sz="1200" dirty="0">
                <a:solidFill>
                  <a:srgbClr val="323232"/>
                </a:solidFill>
                <a:latin typeface="+mj-lt"/>
                <a:ea typeface="Aptos" pitchFamily="34" charset="-122"/>
                <a:cs typeface="Aptos" pitchFamily="34" charset="-120"/>
              </a:rPr>
              <a:t>medication side effects limiting access for a period of time.</a:t>
            </a:r>
            <a:endParaRPr lang="en-US" sz="1200" dirty="0">
              <a:latin typeface="+mj-lt"/>
            </a:endParaRPr>
          </a:p>
        </p:txBody>
      </p:sp>
      <p:pic>
        <p:nvPicPr>
          <p:cNvPr id="78" name="SITUATIONAL icon" descr="Mobile device with signal bars representing situational or contextual access barriers.">
            <a:extLst>
              <a:ext uri="{FF2B5EF4-FFF2-40B4-BE49-F238E27FC236}">
                <a16:creationId xmlns:a16="http://schemas.microsoft.com/office/drawing/2014/main" id="{20C0735E-C6D6-05FE-2F49-A8E0A7837A58}"/>
              </a:ext>
            </a:extLst>
          </p:cNvPr>
          <p:cNvPicPr>
            <a:picLocks noChangeAspect="1"/>
          </p:cNvPicPr>
          <p:nvPr/>
        </p:nvPicPr>
        <p:blipFill>
          <a:blip r:embed="rId7"/>
          <a:stretch>
            <a:fillRect/>
          </a:stretch>
        </p:blipFill>
        <p:spPr>
          <a:xfrm>
            <a:off x="7459613" y="1980915"/>
            <a:ext cx="1136251" cy="1245837"/>
          </a:xfrm>
          <a:prstGeom prst="rect">
            <a:avLst/>
          </a:prstGeom>
        </p:spPr>
      </p:pic>
      <p:sp>
        <p:nvSpPr>
          <p:cNvPr id="79" name="SITUATIONAL category label" descr="Situational">
            <a:extLst>
              <a:ext uri="{FF2B5EF4-FFF2-40B4-BE49-F238E27FC236}">
                <a16:creationId xmlns:a16="http://schemas.microsoft.com/office/drawing/2014/main" id="{D22012E3-35CF-7DE8-885A-E8458B480A7C}"/>
              </a:ext>
              <a:ext uri="{C183D7F6-B498-43B3-948B-1728B52AA6E4}">
                <adec:decorative xmlns:adec="http://schemas.microsoft.com/office/drawing/2017/decorative" val="0"/>
              </a:ext>
            </a:extLst>
          </p:cNvPr>
          <p:cNvSpPr/>
          <p:nvPr/>
        </p:nvSpPr>
        <p:spPr>
          <a:xfrm>
            <a:off x="7459614" y="3264703"/>
            <a:ext cx="1135746" cy="250760"/>
          </a:xfrm>
          <a:prstGeom prst="roundRect">
            <a:avLst/>
          </a:prstGeom>
          <a:solidFill>
            <a:srgbClr val="0E7340"/>
          </a:solidFill>
          <a:ln>
            <a:solidFill>
              <a:srgbClr val="0E7340">
                <a:alpha val="0"/>
              </a:srgbClr>
            </a:solidFill>
          </a:ln>
        </p:spPr>
        <p:txBody>
          <a:bodyPr wrap="square" lIns="0" tIns="0" rIns="0" bIns="0" rtlCol="0" anchor="ctr">
            <a:noAutofit/>
          </a:bodyPr>
          <a:lstStyle/>
          <a:p>
            <a:pPr marL="0" indent="0" algn="ctr">
              <a:buNone/>
            </a:pPr>
            <a:r>
              <a:rPr lang="en-US" sz="1000" b="1" kern="0" spc="80" dirty="0">
                <a:solidFill>
                  <a:srgbClr val="FFFFFF"/>
                </a:solidFill>
                <a:latin typeface="Aptos" pitchFamily="34" charset="0"/>
                <a:ea typeface="Aptos" pitchFamily="34" charset="-122"/>
                <a:cs typeface="Aptos" pitchFamily="34" charset="-120"/>
              </a:rPr>
              <a:t>SITUATIONAL</a:t>
            </a:r>
            <a:endParaRPr lang="en-US" sz="1000" dirty="0"/>
          </a:p>
        </p:txBody>
      </p:sp>
      <p:sp>
        <p:nvSpPr>
          <p:cNvPr id="80" name="CONTEXTUAL heading" descr="CONTEXTUAL&#10;">
            <a:extLst>
              <a:ext uri="{FF2B5EF4-FFF2-40B4-BE49-F238E27FC236}">
                <a16:creationId xmlns:a16="http://schemas.microsoft.com/office/drawing/2014/main" id="{2AE74197-4542-FCCF-46D2-91F72A8792D6}"/>
              </a:ext>
              <a:ext uri="{C183D7F6-B498-43B3-948B-1728B52AA6E4}">
                <adec:decorative xmlns:adec="http://schemas.microsoft.com/office/drawing/2017/decorative" val="0"/>
              </a:ext>
            </a:extLst>
          </p:cNvPr>
          <p:cNvSpPr/>
          <p:nvPr/>
        </p:nvSpPr>
        <p:spPr>
          <a:xfrm>
            <a:off x="7050318" y="3668823"/>
            <a:ext cx="1954840" cy="200941"/>
          </a:xfrm>
          <a:prstGeom prst="rect">
            <a:avLst/>
          </a:prstGeom>
          <a:noFill/>
          <a:ln/>
        </p:spPr>
        <p:txBody>
          <a:bodyPr wrap="square" lIns="0" tIns="0" rIns="0" bIns="0" rtlCol="0" anchor="ctr">
            <a:normAutofit fontScale="92500" lnSpcReduction="10000"/>
          </a:bodyPr>
          <a:lstStyle/>
          <a:p>
            <a:pPr marL="0" indent="0" algn="ctr">
              <a:buNone/>
            </a:pPr>
            <a:r>
              <a:rPr lang="en-US" sz="1550" b="1" kern="0" spc="220" dirty="0">
                <a:solidFill>
                  <a:srgbClr val="0E7340"/>
                </a:solidFill>
                <a:latin typeface="Aptos" pitchFamily="34" charset="0"/>
                <a:ea typeface="Aptos" pitchFamily="34" charset="-122"/>
                <a:cs typeface="Aptos" pitchFamily="34" charset="-120"/>
              </a:rPr>
              <a:t>CONTEXTUAL</a:t>
            </a:r>
            <a:endParaRPr lang="en-US" sz="1550" dirty="0"/>
          </a:p>
        </p:txBody>
      </p:sp>
      <p:sp>
        <p:nvSpPr>
          <p:cNvPr id="81" name="SITUATIONAL explanatory text" descr="Glare, noise, low bandwidth, or&#10;using a mobile device create&#10;temporary access barriers.&#10;">
            <a:extLst>
              <a:ext uri="{FF2B5EF4-FFF2-40B4-BE49-F238E27FC236}">
                <a16:creationId xmlns:a16="http://schemas.microsoft.com/office/drawing/2014/main" id="{E88E5A01-A8A3-1A3C-8037-A03A4A61C79A}"/>
              </a:ext>
            </a:extLst>
          </p:cNvPr>
          <p:cNvSpPr/>
          <p:nvPr/>
        </p:nvSpPr>
        <p:spPr>
          <a:xfrm>
            <a:off x="7174798" y="3950140"/>
            <a:ext cx="1734423" cy="775882"/>
          </a:xfrm>
          <a:prstGeom prst="rect">
            <a:avLst/>
          </a:prstGeom>
          <a:noFill/>
          <a:ln/>
        </p:spPr>
        <p:txBody>
          <a:bodyPr wrap="square" lIns="0" tIns="0" rIns="0" bIns="0" rtlCol="0" anchor="t">
            <a:noAutofit/>
          </a:bodyPr>
          <a:lstStyle/>
          <a:p>
            <a:pPr marL="0" indent="0" algn="ctr">
              <a:lnSpc>
                <a:spcPct val="108000"/>
              </a:lnSpc>
              <a:buNone/>
            </a:pPr>
            <a:r>
              <a:rPr lang="en-US" sz="1200" dirty="0">
                <a:solidFill>
                  <a:srgbClr val="323232"/>
                </a:solidFill>
                <a:latin typeface="+mj-lt"/>
                <a:ea typeface="Aptos" pitchFamily="34" charset="-122"/>
                <a:cs typeface="Aptos" pitchFamily="34" charset="-120"/>
              </a:rPr>
              <a:t>Glare, noise, low bandwidth, or using a mobile device create temporary access barriers.</a:t>
            </a:r>
            <a:endParaRPr lang="en-US" sz="1200" dirty="0">
              <a:latin typeface="+mj-lt"/>
            </a:endParaRPr>
          </a:p>
        </p:txBody>
      </p:sp>
      <p:sp>
        <p:nvSpPr>
          <p:cNvPr id="19" name="Rounded Rectangle 18">
            <a:extLst>
              <a:ext uri="{FF2B5EF4-FFF2-40B4-BE49-F238E27FC236}">
                <a16:creationId xmlns:a16="http://schemas.microsoft.com/office/drawing/2014/main" id="{35CB1555-C7F7-DF3B-A5B5-7BB4D7CC437C}"/>
              </a:ext>
              <a:ext uri="{C183D7F6-B498-43B3-948B-1728B52AA6E4}">
                <adec:decorative xmlns:adec="http://schemas.microsoft.com/office/drawing/2017/decorative" val="1"/>
              </a:ext>
            </a:extLst>
          </p:cNvPr>
          <p:cNvSpPr/>
          <p:nvPr/>
        </p:nvSpPr>
        <p:spPr>
          <a:xfrm>
            <a:off x="3264408" y="5233701"/>
            <a:ext cx="5593743" cy="775882"/>
          </a:xfrm>
          <a:prstGeom prst="roundRect">
            <a:avLst/>
          </a:prstGeom>
          <a:solidFill>
            <a:srgbClr val="E6F2FB"/>
          </a:solidFill>
          <a:ln w="15240">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nclusive design callout" descr="Designing accessibly from the start reduces barriers for everyone — not just people who disclose a disability." title="Inclusive design callout">
            <a:extLst>
              <a:ext uri="{FF2B5EF4-FFF2-40B4-BE49-F238E27FC236}">
                <a16:creationId xmlns:a16="http://schemas.microsoft.com/office/drawing/2014/main" id="{66B8AB41-44A8-5295-B5BA-B5D8E4194C3A}"/>
              </a:ext>
            </a:extLst>
          </p:cNvPr>
          <p:cNvSpPr txBox="1"/>
          <p:nvPr/>
        </p:nvSpPr>
        <p:spPr>
          <a:xfrm>
            <a:off x="3250327" y="5316943"/>
            <a:ext cx="5445617" cy="547842"/>
          </a:xfrm>
          <a:prstGeom prst="rect">
            <a:avLst/>
          </a:prstGeom>
          <a:noFill/>
        </p:spPr>
        <p:txBody>
          <a:bodyPr wrap="square" lIns="54864" tIns="27432" rIns="54864" bIns="27432" anchor="t">
            <a:spAutoFit/>
          </a:bodyPr>
          <a:lstStyle/>
          <a:p>
            <a:pPr algn="ctr"/>
            <a:r>
              <a:rPr lang="en-US" sz="1600" b="1" dirty="0">
                <a:solidFill>
                  <a:srgbClr val="003763"/>
                </a:solidFill>
                <a:latin typeface="Calibri"/>
              </a:rPr>
              <a:t>Designing accessibly from the start reduces barriers for everyone, not just people who disclose a disability.</a:t>
            </a:r>
          </a:p>
        </p:txBody>
      </p:sp>
      <p:sp>
        <p:nvSpPr>
          <p:cNvPr id="21" name="Source note" descr="Source: CDC DHDS/BRFSS 2022 update; FY 2025 Governmentwide Section 508 Assessment." title="Source note">
            <a:extLst>
              <a:ext uri="{FF2B5EF4-FFF2-40B4-BE49-F238E27FC236}">
                <a16:creationId xmlns:a16="http://schemas.microsoft.com/office/drawing/2014/main" id="{03A46003-1059-4757-64E4-3FE8B481DD9F}"/>
              </a:ext>
            </a:extLst>
          </p:cNvPr>
          <p:cNvSpPr txBox="1"/>
          <p:nvPr/>
        </p:nvSpPr>
        <p:spPr>
          <a:xfrm>
            <a:off x="384048" y="6144768"/>
            <a:ext cx="7315200" cy="201168"/>
          </a:xfrm>
          <a:prstGeom prst="rect">
            <a:avLst/>
          </a:prstGeom>
          <a:noFill/>
        </p:spPr>
        <p:txBody>
          <a:bodyPr wrap="square" lIns="54864" tIns="27432" rIns="54864" bIns="27432" anchor="t">
            <a:spAutoFit/>
          </a:bodyPr>
          <a:lstStyle/>
          <a:p>
            <a:pPr algn="l"/>
            <a:r>
              <a:rPr lang="en-US" sz="850" b="0" dirty="0">
                <a:solidFill>
                  <a:srgbClr val="4A4A4A"/>
                </a:solidFill>
                <a:latin typeface="Calibri"/>
              </a:rPr>
              <a:t>Source: CDC DHDS/BRFSS 2022 update; FY 2025 Governmentwide Section 508 Assessment.</a:t>
            </a:r>
          </a:p>
        </p:txBody>
      </p:sp>
      <p:sp>
        <p:nvSpPr>
          <p:cNvPr id="2" name="Slide Number Placeholder 1">
            <a:extLst>
              <a:ext uri="{FF2B5EF4-FFF2-40B4-BE49-F238E27FC236}">
                <a16:creationId xmlns:a16="http://schemas.microsoft.com/office/drawing/2014/main" id="{11CED4F6-2A18-CA08-431F-00C549A017B8}"/>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3</a:t>
            </a:fld>
            <a:endParaRPr lang="en-US"/>
          </a:p>
        </p:txBody>
      </p:sp>
    </p:spTree>
    <p:extLst>
      <p:ext uri="{BB962C8B-B14F-4D97-AF65-F5344CB8AC3E}">
        <p14:creationId xmlns:p14="http://schemas.microsoft.com/office/powerpoint/2010/main" val="92789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56126-CCEE-03B2-33BC-7CA765C0D289}"/>
            </a:ext>
          </a:extLst>
        </p:cNvPr>
        <p:cNvGrpSpPr/>
        <p:nvPr/>
      </p:nvGrpSpPr>
      <p:grpSpPr>
        <a:xfrm>
          <a:off x="0" y="0"/>
          <a:ext cx="0" cy="0"/>
          <a:chOff x="0" y="0"/>
          <a:chExt cx="0" cy="0"/>
        </a:xfrm>
      </p:grpSpPr>
      <p:sp>
        <p:nvSpPr>
          <p:cNvPr id="4" name="Title 3" descr="Accessibility Is Required" title="Slide title">
            <a:extLst>
              <a:ext uri="{FF2B5EF4-FFF2-40B4-BE49-F238E27FC236}">
                <a16:creationId xmlns:a16="http://schemas.microsoft.com/office/drawing/2014/main" id="{DCF751C1-D015-B601-6A72-FAEB464FDCBF}"/>
              </a:ext>
            </a:extLst>
          </p:cNvPr>
          <p:cNvSpPr>
            <a:spLocks noGrp="1"/>
          </p:cNvSpPr>
          <p:nvPr>
            <p:ph type="title"/>
          </p:nvPr>
        </p:nvSpPr>
        <p:spPr>
          <a:xfrm>
            <a:off x="0" y="232263"/>
            <a:ext cx="9144000" cy="519388"/>
          </a:xfrm>
        </p:spPr>
        <p:txBody>
          <a:bodyPr/>
          <a:lstStyle/>
          <a:p>
            <a:pPr algn="ctr"/>
            <a:r>
              <a:rPr lang="en-US" sz="2800" b="1" dirty="0">
                <a:solidFill>
                  <a:srgbClr val="FFFFFF"/>
                </a:solidFill>
                <a:latin typeface="Calibri"/>
              </a:rPr>
              <a:t>Accessibility Is Required</a:t>
            </a:r>
          </a:p>
        </p:txBody>
      </p:sp>
      <p:sp>
        <p:nvSpPr>
          <p:cNvPr id="5" name="Requirement summary" descr="Section 508 makes accessibility a federal requirement, not a best-effort activity." title="Requirement summary">
            <a:extLst>
              <a:ext uri="{FF2B5EF4-FFF2-40B4-BE49-F238E27FC236}">
                <a16:creationId xmlns:a16="http://schemas.microsoft.com/office/drawing/2014/main" id="{A2CE178D-F1A1-CC7D-BE5B-CEABA1B32655}"/>
              </a:ext>
            </a:extLst>
          </p:cNvPr>
          <p:cNvSpPr txBox="1"/>
          <p:nvPr/>
        </p:nvSpPr>
        <p:spPr>
          <a:xfrm>
            <a:off x="269631" y="1110300"/>
            <a:ext cx="8604738" cy="363176"/>
          </a:xfrm>
          <a:prstGeom prst="rect">
            <a:avLst/>
          </a:prstGeom>
          <a:noFill/>
        </p:spPr>
        <p:txBody>
          <a:bodyPr wrap="square" lIns="54864" tIns="27432" rIns="54864" bIns="27432" anchor="t">
            <a:spAutoFit/>
          </a:bodyPr>
          <a:lstStyle/>
          <a:p>
            <a:pPr algn="ctr"/>
            <a:r>
              <a:rPr lang="en-US" sz="2000" b="1" dirty="0">
                <a:solidFill>
                  <a:srgbClr val="003763"/>
                </a:solidFill>
                <a:latin typeface="Calibri"/>
              </a:rPr>
              <a:t>Section 508 makes accessibility a federal requirement, not a best-effort activity.</a:t>
            </a:r>
          </a:p>
        </p:txBody>
      </p:sp>
      <p:sp>
        <p:nvSpPr>
          <p:cNvPr id="10" name="Oval 9">
            <a:extLst>
              <a:ext uri="{FF2B5EF4-FFF2-40B4-BE49-F238E27FC236}">
                <a16:creationId xmlns:a16="http://schemas.microsoft.com/office/drawing/2014/main" id="{1F656D1F-44CF-5327-7EF0-76606919EED2}"/>
              </a:ext>
              <a:ext uri="{C183D7F6-B498-43B3-948B-1728B52AA6E4}">
                <adec:decorative xmlns:adec="http://schemas.microsoft.com/office/drawing/2017/decorative" val="1"/>
              </a:ext>
            </a:extLst>
          </p:cNvPr>
          <p:cNvSpPr/>
          <p:nvPr/>
        </p:nvSpPr>
        <p:spPr>
          <a:xfrm>
            <a:off x="1051559" y="1837740"/>
            <a:ext cx="1568824" cy="1550073"/>
          </a:xfrm>
          <a:prstGeom prst="ellipse">
            <a:avLst/>
          </a:prstGeom>
          <a:solidFill>
            <a:srgbClr val="084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Gavel with solid fill">
            <a:extLst>
              <a:ext uri="{FF2B5EF4-FFF2-40B4-BE49-F238E27FC236}">
                <a16:creationId xmlns:a16="http://schemas.microsoft.com/office/drawing/2014/main" id="{4CE12F44-5DBF-B6FC-B5DD-B230AE75E3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78771" y="2155576"/>
            <a:ext cx="914400" cy="914400"/>
          </a:xfrm>
          <a:prstGeom prst="rect">
            <a:avLst/>
          </a:prstGeom>
        </p:spPr>
      </p:pic>
      <p:sp>
        <p:nvSpPr>
          <p:cNvPr id="19" name="Text 4" descr="FEDERAL MANDATE&#10;">
            <a:extLst>
              <a:ext uri="{FF2B5EF4-FFF2-40B4-BE49-F238E27FC236}">
                <a16:creationId xmlns:a16="http://schemas.microsoft.com/office/drawing/2014/main" id="{48F12A9D-5549-B03E-7D3E-DE18E993B7D5}"/>
              </a:ext>
            </a:extLst>
          </p:cNvPr>
          <p:cNvSpPr/>
          <p:nvPr/>
        </p:nvSpPr>
        <p:spPr>
          <a:xfrm>
            <a:off x="52890" y="3485395"/>
            <a:ext cx="3566160" cy="347472"/>
          </a:xfrm>
          <a:prstGeom prst="rect">
            <a:avLst/>
          </a:prstGeom>
          <a:noFill/>
          <a:ln/>
        </p:spPr>
        <p:txBody>
          <a:bodyPr wrap="square" lIns="0" tIns="0" rIns="0" bIns="0" rtlCol="0" anchor="ctr">
            <a:normAutofit/>
          </a:bodyPr>
          <a:lstStyle/>
          <a:p>
            <a:pPr marL="0" indent="0" algn="ctr">
              <a:buNone/>
            </a:pPr>
            <a:r>
              <a:rPr lang="en-US" sz="1320" b="1" kern="0" spc="180" dirty="0">
                <a:solidFill>
                  <a:srgbClr val="084A9C"/>
                </a:solidFill>
                <a:latin typeface="Aptos Display" pitchFamily="34" charset="0"/>
                <a:ea typeface="Aptos Display" pitchFamily="34" charset="-122"/>
                <a:cs typeface="Aptos Display" pitchFamily="34" charset="-120"/>
              </a:rPr>
              <a:t>FEDERAL MANDATE</a:t>
            </a:r>
            <a:endParaRPr lang="en-US" sz="1320" dirty="0">
              <a:solidFill>
                <a:srgbClr val="084A9C"/>
              </a:solidFill>
            </a:endParaRPr>
          </a:p>
        </p:txBody>
      </p:sp>
      <p:sp>
        <p:nvSpPr>
          <p:cNvPr id="29" name="Shape 2">
            <a:extLst>
              <a:ext uri="{FF2B5EF4-FFF2-40B4-BE49-F238E27FC236}">
                <a16:creationId xmlns:a16="http://schemas.microsoft.com/office/drawing/2014/main" id="{56B7AA43-B9D3-602E-C935-14DCB7A9BAF0}"/>
              </a:ext>
              <a:ext uri="{C183D7F6-B498-43B3-948B-1728B52AA6E4}">
                <adec:decorative xmlns:adec="http://schemas.microsoft.com/office/drawing/2017/decorative" val="1"/>
              </a:ext>
            </a:extLst>
          </p:cNvPr>
          <p:cNvSpPr/>
          <p:nvPr/>
        </p:nvSpPr>
        <p:spPr>
          <a:xfrm>
            <a:off x="1014436" y="3869441"/>
            <a:ext cx="1572768" cy="320040"/>
          </a:xfrm>
          <a:prstGeom prst="roundRect">
            <a:avLst>
              <a:gd name="adj" fmla="val 17143"/>
            </a:avLst>
          </a:prstGeom>
          <a:solidFill>
            <a:srgbClr val="084A9C"/>
          </a:solidFill>
          <a:ln w="12700">
            <a:solidFill>
              <a:srgbClr val="084A9C"/>
            </a:solidFill>
            <a:prstDash val="solid"/>
          </a:ln>
        </p:spPr>
        <p:txBody>
          <a:bodyPr/>
          <a:lstStyle/>
          <a:p>
            <a:endParaRPr lang="en-US"/>
          </a:p>
        </p:txBody>
      </p:sp>
      <p:sp>
        <p:nvSpPr>
          <p:cNvPr id="30" name="Text 3" descr="LEGAL REQUIREMENT&#10;">
            <a:extLst>
              <a:ext uri="{FF2B5EF4-FFF2-40B4-BE49-F238E27FC236}">
                <a16:creationId xmlns:a16="http://schemas.microsoft.com/office/drawing/2014/main" id="{A60F8944-AAFD-E058-04DF-1013A1A1F171}"/>
              </a:ext>
            </a:extLst>
          </p:cNvPr>
          <p:cNvSpPr/>
          <p:nvPr/>
        </p:nvSpPr>
        <p:spPr>
          <a:xfrm>
            <a:off x="1008532" y="3913937"/>
            <a:ext cx="1572768" cy="228600"/>
          </a:xfrm>
          <a:prstGeom prst="rect">
            <a:avLst/>
          </a:prstGeom>
          <a:noFill/>
          <a:ln/>
        </p:spPr>
        <p:txBody>
          <a:bodyPr wrap="square" lIns="0" tIns="0" rIns="0" bIns="0"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LEGAL REQUIREMENT</a:t>
            </a:r>
            <a:endParaRPr lang="en-US" sz="1000" dirty="0"/>
          </a:p>
        </p:txBody>
      </p:sp>
      <p:sp>
        <p:nvSpPr>
          <p:cNvPr id="20" name="Text 5" descr="Federal agencies must develop,&#10;procure, maintain, and use&#10;accessible information and&#10;communication technology.&#10;">
            <a:extLst>
              <a:ext uri="{FF2B5EF4-FFF2-40B4-BE49-F238E27FC236}">
                <a16:creationId xmlns:a16="http://schemas.microsoft.com/office/drawing/2014/main" id="{12E6F386-A9D1-B48D-9A04-AAAE9AE77474}"/>
              </a:ext>
            </a:extLst>
          </p:cNvPr>
          <p:cNvSpPr/>
          <p:nvPr/>
        </p:nvSpPr>
        <p:spPr>
          <a:xfrm>
            <a:off x="774772" y="4407998"/>
            <a:ext cx="2122395" cy="1280160"/>
          </a:xfrm>
          <a:prstGeom prst="rect">
            <a:avLst/>
          </a:prstGeom>
          <a:noFill/>
          <a:ln/>
        </p:spPr>
        <p:txBody>
          <a:bodyPr wrap="square" lIns="0" tIns="0" rIns="0" bIns="0" rtlCol="0" anchor="t">
            <a:normAutofit/>
          </a:bodyPr>
          <a:lstStyle/>
          <a:p>
            <a:pPr marL="0" indent="0" algn="ctr">
              <a:buNone/>
            </a:pPr>
            <a:r>
              <a:rPr lang="en-US" sz="1200" dirty="0">
                <a:solidFill>
                  <a:srgbClr val="1B1B1B"/>
                </a:solidFill>
                <a:latin typeface="+mj-lt"/>
                <a:ea typeface="Aptos" pitchFamily="34" charset="-122"/>
                <a:cs typeface="Poppins" panose="00000500000000000000" pitchFamily="2" charset="0"/>
              </a:rPr>
              <a:t>Federal agencies must develop,</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procure, maintain, and use</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accessible information and</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communication technology.</a:t>
            </a:r>
            <a:endParaRPr lang="en-US" sz="1200" dirty="0">
              <a:latin typeface="+mj-lt"/>
              <a:cs typeface="Poppins" panose="00000500000000000000" pitchFamily="2" charset="0"/>
            </a:endParaRPr>
          </a:p>
        </p:txBody>
      </p:sp>
      <p:sp>
        <p:nvSpPr>
          <p:cNvPr id="11" name="Oval 10">
            <a:extLst>
              <a:ext uri="{FF2B5EF4-FFF2-40B4-BE49-F238E27FC236}">
                <a16:creationId xmlns:a16="http://schemas.microsoft.com/office/drawing/2014/main" id="{13436BE9-970D-D724-0A5B-6F4D8150AC74}"/>
              </a:ext>
              <a:ext uri="{C183D7F6-B498-43B3-948B-1728B52AA6E4}">
                <adec:decorative xmlns:adec="http://schemas.microsoft.com/office/drawing/2017/decorative" val="1"/>
              </a:ext>
            </a:extLst>
          </p:cNvPr>
          <p:cNvSpPr/>
          <p:nvPr/>
        </p:nvSpPr>
        <p:spPr>
          <a:xfrm>
            <a:off x="3787586" y="1853076"/>
            <a:ext cx="1568824" cy="1550073"/>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Warning with solid fill">
            <a:extLst>
              <a:ext uri="{FF2B5EF4-FFF2-40B4-BE49-F238E27FC236}">
                <a16:creationId xmlns:a16="http://schemas.microsoft.com/office/drawing/2014/main" id="{A533B3E9-2BAA-672C-E38B-07714D6D7A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4798" y="2113511"/>
            <a:ext cx="914400" cy="914400"/>
          </a:xfrm>
          <a:prstGeom prst="rect">
            <a:avLst/>
          </a:prstGeom>
        </p:spPr>
      </p:pic>
      <p:sp>
        <p:nvSpPr>
          <p:cNvPr id="25" name="Text 10" descr="REWORK &amp; DELAY&#10;">
            <a:extLst>
              <a:ext uri="{FF2B5EF4-FFF2-40B4-BE49-F238E27FC236}">
                <a16:creationId xmlns:a16="http://schemas.microsoft.com/office/drawing/2014/main" id="{6F3A65A9-E0D1-61B7-8DBB-A3064848FDDC}"/>
              </a:ext>
            </a:extLst>
          </p:cNvPr>
          <p:cNvSpPr/>
          <p:nvPr/>
        </p:nvSpPr>
        <p:spPr>
          <a:xfrm>
            <a:off x="2788918" y="3495919"/>
            <a:ext cx="3566160" cy="347472"/>
          </a:xfrm>
          <a:prstGeom prst="rect">
            <a:avLst/>
          </a:prstGeom>
          <a:noFill/>
          <a:ln/>
        </p:spPr>
        <p:txBody>
          <a:bodyPr wrap="square" lIns="0" tIns="0" rIns="0" bIns="0" rtlCol="0" anchor="ctr">
            <a:normAutofit/>
          </a:bodyPr>
          <a:lstStyle/>
          <a:p>
            <a:pPr marL="0" indent="0" algn="ctr">
              <a:buNone/>
            </a:pPr>
            <a:r>
              <a:rPr lang="en-US" sz="1320" b="1" kern="0" spc="180" dirty="0">
                <a:solidFill>
                  <a:srgbClr val="7030A0"/>
                </a:solidFill>
                <a:latin typeface="Aptos Display" pitchFamily="34" charset="0"/>
                <a:ea typeface="Aptos Display" pitchFamily="34" charset="-122"/>
                <a:cs typeface="Aptos Display" pitchFamily="34" charset="-120"/>
              </a:rPr>
              <a:t>REWORK &amp; DELAY</a:t>
            </a:r>
            <a:endParaRPr lang="en-US" sz="1320" dirty="0">
              <a:solidFill>
                <a:srgbClr val="7030A0"/>
              </a:solidFill>
            </a:endParaRPr>
          </a:p>
        </p:txBody>
      </p:sp>
      <p:sp>
        <p:nvSpPr>
          <p:cNvPr id="31" name="Shape 8">
            <a:extLst>
              <a:ext uri="{FF2B5EF4-FFF2-40B4-BE49-F238E27FC236}">
                <a16:creationId xmlns:a16="http://schemas.microsoft.com/office/drawing/2014/main" id="{C057FBF4-5218-8A77-B68F-8F9EFF38E393}"/>
              </a:ext>
              <a:ext uri="{C183D7F6-B498-43B3-948B-1728B52AA6E4}">
                <adec:decorative xmlns:adec="http://schemas.microsoft.com/office/drawing/2017/decorative" val="1"/>
              </a:ext>
            </a:extLst>
          </p:cNvPr>
          <p:cNvSpPr/>
          <p:nvPr/>
        </p:nvSpPr>
        <p:spPr>
          <a:xfrm>
            <a:off x="3775207" y="3851313"/>
            <a:ext cx="1755648" cy="320040"/>
          </a:xfrm>
          <a:prstGeom prst="roundRect">
            <a:avLst>
              <a:gd name="adj" fmla="val 17143"/>
            </a:avLst>
          </a:prstGeom>
          <a:solidFill>
            <a:srgbClr val="7030A0"/>
          </a:solidFill>
          <a:ln w="12700">
            <a:solidFill>
              <a:srgbClr val="7030A0"/>
            </a:solidFill>
            <a:prstDash val="solid"/>
          </a:ln>
        </p:spPr>
        <p:txBody>
          <a:bodyPr/>
          <a:lstStyle/>
          <a:p>
            <a:endParaRPr lang="en-US"/>
          </a:p>
        </p:txBody>
      </p:sp>
      <p:sp>
        <p:nvSpPr>
          <p:cNvPr id="32" name="Text 9" descr="OPERATIONAL RISK&#10;">
            <a:extLst>
              <a:ext uri="{FF2B5EF4-FFF2-40B4-BE49-F238E27FC236}">
                <a16:creationId xmlns:a16="http://schemas.microsoft.com/office/drawing/2014/main" id="{657477F4-44B5-864B-79AE-F20AC1433544}"/>
              </a:ext>
            </a:extLst>
          </p:cNvPr>
          <p:cNvSpPr/>
          <p:nvPr/>
        </p:nvSpPr>
        <p:spPr>
          <a:xfrm>
            <a:off x="3769303" y="3902553"/>
            <a:ext cx="1755648" cy="228600"/>
          </a:xfrm>
          <a:prstGeom prst="rect">
            <a:avLst/>
          </a:prstGeom>
          <a:noFill/>
          <a:ln/>
        </p:spPr>
        <p:txBody>
          <a:bodyPr wrap="square" lIns="0" tIns="0" rIns="0" bIns="0"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OPERATIONAL RISK</a:t>
            </a:r>
            <a:endParaRPr lang="en-US" sz="1000" dirty="0"/>
          </a:p>
        </p:txBody>
      </p:sp>
      <p:sp>
        <p:nvSpPr>
          <p:cNvPr id="26" name="Text 11" descr="Inaccessible documents create&#10;rework, delay distribution, and&#10;require remediation before use.&#10;">
            <a:extLst>
              <a:ext uri="{FF2B5EF4-FFF2-40B4-BE49-F238E27FC236}">
                <a16:creationId xmlns:a16="http://schemas.microsoft.com/office/drawing/2014/main" id="{35ED5659-AABA-5A7E-E17A-198BDAC57A4B}"/>
              </a:ext>
            </a:extLst>
          </p:cNvPr>
          <p:cNvSpPr/>
          <p:nvPr/>
        </p:nvSpPr>
        <p:spPr>
          <a:xfrm>
            <a:off x="3526987" y="4407998"/>
            <a:ext cx="2240280" cy="1280160"/>
          </a:xfrm>
          <a:prstGeom prst="rect">
            <a:avLst/>
          </a:prstGeom>
          <a:noFill/>
          <a:ln/>
        </p:spPr>
        <p:txBody>
          <a:bodyPr wrap="square" lIns="0" tIns="0" rIns="0" bIns="0" rtlCol="0" anchor="t">
            <a:normAutofit/>
          </a:bodyPr>
          <a:lstStyle/>
          <a:p>
            <a:pPr marL="0" indent="0" algn="ctr">
              <a:buNone/>
            </a:pPr>
            <a:r>
              <a:rPr lang="en-US" sz="1200" dirty="0">
                <a:solidFill>
                  <a:srgbClr val="1B1B1B"/>
                </a:solidFill>
                <a:latin typeface="+mj-lt"/>
                <a:ea typeface="Aptos" pitchFamily="34" charset="-122"/>
                <a:cs typeface="Poppins" panose="00000500000000000000" pitchFamily="2" charset="0"/>
              </a:rPr>
              <a:t>Inaccessible documents create</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rework, delay distribution, and</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require remediation before use.</a:t>
            </a:r>
            <a:endParaRPr lang="en-US" sz="1200" dirty="0">
              <a:latin typeface="+mj-lt"/>
              <a:cs typeface="Poppins" panose="00000500000000000000" pitchFamily="2" charset="0"/>
            </a:endParaRPr>
          </a:p>
        </p:txBody>
      </p:sp>
      <p:sp>
        <p:nvSpPr>
          <p:cNvPr id="12" name="Oval 11">
            <a:extLst>
              <a:ext uri="{FF2B5EF4-FFF2-40B4-BE49-F238E27FC236}">
                <a16:creationId xmlns:a16="http://schemas.microsoft.com/office/drawing/2014/main" id="{B4F4D704-919A-BAC5-12AF-2F1FA0056DDC}"/>
              </a:ext>
              <a:ext uri="{C183D7F6-B498-43B3-948B-1728B52AA6E4}">
                <adec:decorative xmlns:adec="http://schemas.microsoft.com/office/drawing/2017/decorative" val="1"/>
              </a:ext>
            </a:extLst>
          </p:cNvPr>
          <p:cNvSpPr/>
          <p:nvPr/>
        </p:nvSpPr>
        <p:spPr>
          <a:xfrm>
            <a:off x="6523614" y="1896190"/>
            <a:ext cx="1568824" cy="1550073"/>
          </a:xfrm>
          <a:prstGeom prst="ellipse">
            <a:avLst/>
          </a:prstGeom>
          <a:solidFill>
            <a:srgbClr val="337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Equal Access and inclusivity symbol">
            <a:extLst>
              <a:ext uri="{FF2B5EF4-FFF2-40B4-BE49-F238E27FC236}">
                <a16:creationId xmlns:a16="http://schemas.microsoft.com/office/drawing/2014/main" id="{15786391-5FE5-11D4-A986-4E1BD30F3E89}"/>
              </a:ext>
            </a:extLst>
          </p:cNvPr>
          <p:cNvPicPr>
            <a:picLocks noChangeAspect="1"/>
          </p:cNvPicPr>
          <p:nvPr/>
        </p:nvPicPr>
        <p:blipFill>
          <a:blip r:embed="rId5"/>
          <a:stretch>
            <a:fillRect/>
          </a:stretch>
        </p:blipFill>
        <p:spPr>
          <a:xfrm>
            <a:off x="6630911" y="2031178"/>
            <a:ext cx="1354230" cy="1354230"/>
          </a:xfrm>
          <a:prstGeom prst="rect">
            <a:avLst/>
          </a:prstGeom>
        </p:spPr>
      </p:pic>
      <p:sp>
        <p:nvSpPr>
          <p:cNvPr id="27" name="Text 16" descr="EQUAL ACCESS&#10;">
            <a:extLst>
              <a:ext uri="{FF2B5EF4-FFF2-40B4-BE49-F238E27FC236}">
                <a16:creationId xmlns:a16="http://schemas.microsoft.com/office/drawing/2014/main" id="{9DE9872E-4FDC-E4C7-AD75-8271292FC9CA}"/>
              </a:ext>
            </a:extLst>
          </p:cNvPr>
          <p:cNvSpPr/>
          <p:nvPr/>
        </p:nvSpPr>
        <p:spPr>
          <a:xfrm>
            <a:off x="5524951" y="3503354"/>
            <a:ext cx="3566160" cy="347472"/>
          </a:xfrm>
          <a:prstGeom prst="rect">
            <a:avLst/>
          </a:prstGeom>
          <a:noFill/>
          <a:ln/>
        </p:spPr>
        <p:txBody>
          <a:bodyPr wrap="square" lIns="0" tIns="0" rIns="0" bIns="0" rtlCol="0" anchor="ctr">
            <a:normAutofit/>
          </a:bodyPr>
          <a:lstStyle/>
          <a:p>
            <a:pPr marL="0" indent="0" algn="ctr">
              <a:buNone/>
            </a:pPr>
            <a:r>
              <a:rPr lang="en-US" sz="1320" b="1" kern="0" spc="180" dirty="0">
                <a:solidFill>
                  <a:srgbClr val="33793A"/>
                </a:solidFill>
                <a:latin typeface="Aptos Display" pitchFamily="34" charset="0"/>
                <a:ea typeface="Aptos Display" pitchFamily="34" charset="-122"/>
                <a:cs typeface="Aptos Display" pitchFamily="34" charset="-120"/>
              </a:rPr>
              <a:t>EQUAL ACCESS</a:t>
            </a:r>
            <a:endParaRPr lang="en-US" sz="1320" dirty="0">
              <a:solidFill>
                <a:srgbClr val="33793A"/>
              </a:solidFill>
            </a:endParaRPr>
          </a:p>
        </p:txBody>
      </p:sp>
      <p:sp>
        <p:nvSpPr>
          <p:cNvPr id="33" name="Shape 14">
            <a:extLst>
              <a:ext uri="{FF2B5EF4-FFF2-40B4-BE49-F238E27FC236}">
                <a16:creationId xmlns:a16="http://schemas.microsoft.com/office/drawing/2014/main" id="{4556155B-A9D0-5FBA-3675-76CD85C77982}"/>
              </a:ext>
              <a:ext uri="{C183D7F6-B498-43B3-948B-1728B52AA6E4}">
                <adec:decorative xmlns:adec="http://schemas.microsoft.com/office/drawing/2017/decorative" val="1"/>
              </a:ext>
            </a:extLst>
          </p:cNvPr>
          <p:cNvSpPr/>
          <p:nvPr/>
        </p:nvSpPr>
        <p:spPr>
          <a:xfrm>
            <a:off x="6553200" y="3864243"/>
            <a:ext cx="1572768" cy="320040"/>
          </a:xfrm>
          <a:prstGeom prst="roundRect">
            <a:avLst>
              <a:gd name="adj" fmla="val 17143"/>
            </a:avLst>
          </a:prstGeom>
          <a:solidFill>
            <a:srgbClr val="33793A"/>
          </a:solidFill>
          <a:ln w="12700">
            <a:solidFill>
              <a:srgbClr val="33793A"/>
            </a:solidFill>
            <a:prstDash val="solid"/>
          </a:ln>
        </p:spPr>
        <p:txBody>
          <a:bodyPr/>
          <a:lstStyle/>
          <a:p>
            <a:endParaRPr lang="en-US"/>
          </a:p>
        </p:txBody>
      </p:sp>
      <p:sp>
        <p:nvSpPr>
          <p:cNvPr id="34" name="Text 15" descr="MISSION IMPACT&#10;">
            <a:extLst>
              <a:ext uri="{FF2B5EF4-FFF2-40B4-BE49-F238E27FC236}">
                <a16:creationId xmlns:a16="http://schemas.microsoft.com/office/drawing/2014/main" id="{9CD780E1-7271-8541-237C-F869ED90347F}"/>
              </a:ext>
            </a:extLst>
          </p:cNvPr>
          <p:cNvSpPr/>
          <p:nvPr/>
        </p:nvSpPr>
        <p:spPr>
          <a:xfrm>
            <a:off x="6553200" y="3907917"/>
            <a:ext cx="1572768" cy="228600"/>
          </a:xfrm>
          <a:prstGeom prst="rect">
            <a:avLst/>
          </a:prstGeom>
          <a:noFill/>
          <a:ln/>
        </p:spPr>
        <p:txBody>
          <a:bodyPr wrap="square" lIns="0" tIns="0" rIns="0" bIns="0"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MISSION IMPACT</a:t>
            </a:r>
            <a:endParaRPr lang="en-US" sz="1000" dirty="0"/>
          </a:p>
        </p:txBody>
      </p:sp>
      <p:sp>
        <p:nvSpPr>
          <p:cNvPr id="28" name="Text 17" descr="Accessible content helps&#10;employees and the public receive&#10;comparable access to&#10;information and services.&#10;">
            <a:extLst>
              <a:ext uri="{FF2B5EF4-FFF2-40B4-BE49-F238E27FC236}">
                <a16:creationId xmlns:a16="http://schemas.microsoft.com/office/drawing/2014/main" id="{36E80294-4C19-7C78-1C32-28AF3CF21AED}"/>
              </a:ext>
            </a:extLst>
          </p:cNvPr>
          <p:cNvSpPr/>
          <p:nvPr/>
        </p:nvSpPr>
        <p:spPr>
          <a:xfrm>
            <a:off x="5809058" y="4407998"/>
            <a:ext cx="2997936" cy="1280160"/>
          </a:xfrm>
          <a:prstGeom prst="rect">
            <a:avLst/>
          </a:prstGeom>
          <a:noFill/>
          <a:ln/>
        </p:spPr>
        <p:txBody>
          <a:bodyPr wrap="square" lIns="0" tIns="0" rIns="0" bIns="0" rtlCol="0" anchor="t">
            <a:normAutofit/>
          </a:bodyPr>
          <a:lstStyle/>
          <a:p>
            <a:pPr marL="0" indent="0" algn="ctr">
              <a:buNone/>
            </a:pPr>
            <a:r>
              <a:rPr lang="en-US" sz="1200" dirty="0">
                <a:solidFill>
                  <a:srgbClr val="1B1B1B"/>
                </a:solidFill>
                <a:latin typeface="+mj-lt"/>
                <a:ea typeface="Aptos" pitchFamily="34" charset="-122"/>
                <a:cs typeface="Poppins" panose="00000500000000000000" pitchFamily="2" charset="0"/>
              </a:rPr>
              <a:t>Accessible content helps</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employees and the public receive</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comparable access to</a:t>
            </a:r>
            <a:endParaRPr lang="en-US" sz="1200" dirty="0">
              <a:latin typeface="+mj-lt"/>
              <a:cs typeface="Poppins" panose="00000500000000000000" pitchFamily="2" charset="0"/>
            </a:endParaRPr>
          </a:p>
          <a:p>
            <a:pPr marL="0" indent="0" algn="ctr">
              <a:buNone/>
            </a:pPr>
            <a:r>
              <a:rPr lang="en-US" sz="1200" dirty="0">
                <a:solidFill>
                  <a:srgbClr val="1B1B1B"/>
                </a:solidFill>
                <a:latin typeface="+mj-lt"/>
                <a:ea typeface="Aptos" pitchFamily="34" charset="-122"/>
                <a:cs typeface="Poppins" panose="00000500000000000000" pitchFamily="2" charset="0"/>
              </a:rPr>
              <a:t>information and services.</a:t>
            </a:r>
            <a:endParaRPr lang="en-US" sz="1200" dirty="0">
              <a:latin typeface="+mj-lt"/>
              <a:cs typeface="Poppins" panose="00000500000000000000" pitchFamily="2" charset="0"/>
            </a:endParaRPr>
          </a:p>
        </p:txBody>
      </p:sp>
      <p:sp>
        <p:nvSpPr>
          <p:cNvPr id="21" name="Rounded Rectangle 20" descr="Decorative Element - AutoShape">
            <a:extLst>
              <a:ext uri="{FF2B5EF4-FFF2-40B4-BE49-F238E27FC236}">
                <a16:creationId xmlns:a16="http://schemas.microsoft.com/office/drawing/2014/main" id="{2B0441A6-E576-6C36-BFDA-B1B4B82E74F1}"/>
              </a:ext>
              <a:ext uri="{C183D7F6-B498-43B3-948B-1728B52AA6E4}">
                <adec:decorative xmlns:adec="http://schemas.microsoft.com/office/drawing/2017/decorative" val="1"/>
              </a:ext>
            </a:extLst>
          </p:cNvPr>
          <p:cNvSpPr/>
          <p:nvPr/>
        </p:nvSpPr>
        <p:spPr>
          <a:xfrm>
            <a:off x="1051558" y="5360079"/>
            <a:ext cx="7040880" cy="450593"/>
          </a:xfrm>
          <a:prstGeom prst="roundRect">
            <a:avLst/>
          </a:prstGeom>
          <a:solidFill>
            <a:srgbClr val="EFC2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rocess reminder" descr="Build accessibility into the process before content is posted, shared, or distributed." title="Process reminder">
            <a:extLst>
              <a:ext uri="{FF2B5EF4-FFF2-40B4-BE49-F238E27FC236}">
                <a16:creationId xmlns:a16="http://schemas.microsoft.com/office/drawing/2014/main" id="{07D0784F-D09B-3309-AD9E-389531F810DD}"/>
              </a:ext>
            </a:extLst>
          </p:cNvPr>
          <p:cNvSpPr txBox="1"/>
          <p:nvPr/>
        </p:nvSpPr>
        <p:spPr>
          <a:xfrm>
            <a:off x="1051558" y="5421123"/>
            <a:ext cx="7040879" cy="293927"/>
          </a:xfrm>
          <a:prstGeom prst="rect">
            <a:avLst/>
          </a:prstGeom>
          <a:noFill/>
        </p:spPr>
        <p:txBody>
          <a:bodyPr wrap="square" lIns="54864" tIns="27432" rIns="54864" bIns="27432" anchor="t">
            <a:spAutoFit/>
          </a:bodyPr>
          <a:lstStyle/>
          <a:p>
            <a:pPr algn="ctr"/>
            <a:r>
              <a:rPr lang="en-US" sz="1550" b="1" dirty="0">
                <a:solidFill>
                  <a:srgbClr val="003763"/>
                </a:solidFill>
                <a:latin typeface="Calibri"/>
              </a:rPr>
              <a:t>Build accessibility into the process before content is posted, shared, or distributed.</a:t>
            </a:r>
          </a:p>
        </p:txBody>
      </p:sp>
      <p:sp>
        <p:nvSpPr>
          <p:cNvPr id="23" name="Source note" descr="Sources: HHS Digital Accessibility FAQs; Section508.gov guidance." title="Source note">
            <a:extLst>
              <a:ext uri="{FF2B5EF4-FFF2-40B4-BE49-F238E27FC236}">
                <a16:creationId xmlns:a16="http://schemas.microsoft.com/office/drawing/2014/main" id="{8B5A8B67-5C87-DC6A-DDB6-B34029813C7B}"/>
              </a:ext>
            </a:extLst>
          </p:cNvPr>
          <p:cNvSpPr txBox="1"/>
          <p:nvPr/>
        </p:nvSpPr>
        <p:spPr>
          <a:xfrm>
            <a:off x="384048" y="6144768"/>
            <a:ext cx="7315200" cy="201168"/>
          </a:xfrm>
          <a:prstGeom prst="rect">
            <a:avLst/>
          </a:prstGeom>
          <a:noFill/>
        </p:spPr>
        <p:txBody>
          <a:bodyPr wrap="square" lIns="54864" tIns="27432" rIns="54864" bIns="27432" anchor="t">
            <a:spAutoFit/>
          </a:bodyPr>
          <a:lstStyle/>
          <a:p>
            <a:pPr algn="l"/>
            <a:r>
              <a:rPr lang="en-US" sz="850" b="0">
                <a:solidFill>
                  <a:srgbClr val="4A4A4A"/>
                </a:solidFill>
                <a:latin typeface="Calibri"/>
              </a:rPr>
              <a:t>Sources: HHS Digital Accessibility FAQs; Section508.gov guidance.</a:t>
            </a:r>
          </a:p>
        </p:txBody>
      </p:sp>
      <p:sp>
        <p:nvSpPr>
          <p:cNvPr id="2" name="Slide Number Placeholder 1">
            <a:extLst>
              <a:ext uri="{FF2B5EF4-FFF2-40B4-BE49-F238E27FC236}">
                <a16:creationId xmlns:a16="http://schemas.microsoft.com/office/drawing/2014/main" id="{35850582-7993-D95A-4870-B23047A98EBD}"/>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4</a:t>
            </a:fld>
            <a:endParaRPr lang="en-US"/>
          </a:p>
        </p:txBody>
      </p:sp>
    </p:spTree>
    <p:extLst>
      <p:ext uri="{BB962C8B-B14F-4D97-AF65-F5344CB8AC3E}">
        <p14:creationId xmlns:p14="http://schemas.microsoft.com/office/powerpoint/2010/main" val="35484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Violation Can Be Costly" title="Slide title"/>
          <p:cNvSpPr>
            <a:spLocks noGrp="1"/>
          </p:cNvSpPr>
          <p:nvPr>
            <p:ph type="title"/>
          </p:nvPr>
        </p:nvSpPr>
        <p:spPr>
          <a:xfrm>
            <a:off x="0" y="324095"/>
            <a:ext cx="9144000" cy="328085"/>
          </a:xfrm>
        </p:spPr>
        <p:txBody>
          <a:bodyPr/>
          <a:lstStyle/>
          <a:p>
            <a:r>
              <a:rPr lang="en-US" sz="2800" dirty="0"/>
              <a:t>Violation Can Be Costly</a:t>
            </a:r>
          </a:p>
        </p:txBody>
      </p:sp>
      <p:sp>
        <p:nvSpPr>
          <p:cNvPr id="3" name="Requirement summary" descr="Violations can lead to complaints and, ultimately, to litigation against agencies found to be in non-compliance." title="Requirement summary">
            <a:extLst>
              <a:ext uri="{FF2B5EF4-FFF2-40B4-BE49-F238E27FC236}">
                <a16:creationId xmlns:a16="http://schemas.microsoft.com/office/drawing/2014/main" id="{A48B4516-FD6C-EFE2-3681-A4B1DE45EF0A}"/>
              </a:ext>
            </a:extLst>
          </p:cNvPr>
          <p:cNvSpPr txBox="1"/>
          <p:nvPr/>
        </p:nvSpPr>
        <p:spPr>
          <a:xfrm>
            <a:off x="331346" y="1186405"/>
            <a:ext cx="8499387" cy="670953"/>
          </a:xfrm>
          <a:prstGeom prst="rect">
            <a:avLst/>
          </a:prstGeom>
          <a:noFill/>
        </p:spPr>
        <p:txBody>
          <a:bodyPr wrap="square" lIns="54864" tIns="27432" rIns="54864" bIns="27432" anchor="t">
            <a:spAutoFit/>
          </a:bodyPr>
          <a:lstStyle/>
          <a:p>
            <a:r>
              <a:rPr lang="en-US" sz="2000" b="1" dirty="0">
                <a:solidFill>
                  <a:srgbClr val="003763"/>
                </a:solidFill>
                <a:latin typeface="Calibri"/>
              </a:rPr>
              <a:t>Violations can lead to complaints and, ultimately, to litigation against agencies found to be in non-compliance.</a:t>
            </a:r>
          </a:p>
        </p:txBody>
      </p:sp>
      <p:sp>
        <p:nvSpPr>
          <p:cNvPr id="66" name="Freeform 8">
            <a:extLst>
              <a:ext uri="{C183D7F6-B498-43B3-948B-1728B52AA6E4}">
                <adec:decorative xmlns:adec="http://schemas.microsoft.com/office/drawing/2017/decorative" val="1"/>
              </a:ext>
            </a:extLst>
          </p:cNvPr>
          <p:cNvSpPr/>
          <p:nvPr/>
        </p:nvSpPr>
        <p:spPr>
          <a:xfrm>
            <a:off x="79137" y="2213402"/>
            <a:ext cx="2841346" cy="1468885"/>
          </a:xfrm>
          <a:custGeom>
            <a:avLst/>
            <a:gdLst/>
            <a:ahLst/>
            <a:cxnLst/>
            <a:rect l="l" t="t" r="r" b="b"/>
            <a:pathLst>
              <a:path w="1515071" h="783244">
                <a:moveTo>
                  <a:pt x="0" y="0"/>
                </a:moveTo>
                <a:lnTo>
                  <a:pt x="1515071" y="0"/>
                </a:lnTo>
                <a:lnTo>
                  <a:pt x="1515071" y="783244"/>
                </a:lnTo>
                <a:lnTo>
                  <a:pt x="0" y="783244"/>
                </a:lnTo>
                <a:close/>
              </a:path>
            </a:pathLst>
          </a:custGeom>
          <a:blipFill>
            <a:blip r:embed="rId3"/>
            <a:stretch>
              <a:fillRect t="-1018" b="-1018"/>
            </a:stretch>
          </a:blipFill>
        </p:spPr>
        <p:txBody>
          <a:bodyPr/>
          <a:lstStyle/>
          <a:p>
            <a:endParaRPr lang="en-US" sz="1688"/>
          </a:p>
        </p:txBody>
      </p:sp>
      <p:sp>
        <p:nvSpPr>
          <p:cNvPr id="69" name="TextBox 11">
            <a:extLst>
              <a:ext uri="{C183D7F6-B498-43B3-948B-1728B52AA6E4}">
                <adec:decorative xmlns:adec="http://schemas.microsoft.com/office/drawing/2017/decorative" val="1"/>
              </a:ext>
            </a:extLst>
          </p:cNvPr>
          <p:cNvSpPr txBox="1"/>
          <p:nvPr/>
        </p:nvSpPr>
        <p:spPr>
          <a:xfrm>
            <a:off x="79137" y="3644836"/>
            <a:ext cx="2841344" cy="1506336"/>
          </a:xfrm>
          <a:prstGeom prst="rect">
            <a:avLst/>
          </a:prstGeom>
        </p:spPr>
        <p:txBody>
          <a:bodyPr lIns="30391" tIns="30391" rIns="30391" bIns="30391" rtlCol="0" anchor="ctr"/>
          <a:lstStyle/>
          <a:p>
            <a:pPr algn="ctr">
              <a:lnSpc>
                <a:spcPts val="1591"/>
              </a:lnSpc>
            </a:pPr>
            <a:endParaRPr lang="en-US" sz="1688"/>
          </a:p>
        </p:txBody>
      </p:sp>
      <p:sp>
        <p:nvSpPr>
          <p:cNvPr id="68" name="Freeform 10">
            <a:extLst>
              <a:ext uri="{C183D7F6-B498-43B3-948B-1728B52AA6E4}">
                <adec:decorative xmlns:adec="http://schemas.microsoft.com/office/drawing/2017/decorative" val="1"/>
              </a:ext>
            </a:extLst>
          </p:cNvPr>
          <p:cNvSpPr/>
          <p:nvPr/>
        </p:nvSpPr>
        <p:spPr>
          <a:xfrm>
            <a:off x="79137" y="3682287"/>
            <a:ext cx="2841344" cy="1468885"/>
          </a:xfrm>
          <a:custGeom>
            <a:avLst/>
            <a:gdLst/>
            <a:ahLst/>
            <a:cxnLst/>
            <a:rect l="l" t="t" r="r" b="b"/>
            <a:pathLst>
              <a:path w="1445309" h="747179">
                <a:moveTo>
                  <a:pt x="0" y="0"/>
                </a:moveTo>
                <a:lnTo>
                  <a:pt x="1445309" y="0"/>
                </a:lnTo>
                <a:lnTo>
                  <a:pt x="1445309" y="747179"/>
                </a:lnTo>
                <a:lnTo>
                  <a:pt x="0" y="747179"/>
                </a:lnTo>
                <a:close/>
              </a:path>
            </a:pathLst>
          </a:custGeom>
          <a:solidFill>
            <a:srgbClr val="084A9C"/>
          </a:solidFill>
        </p:spPr>
        <p:txBody>
          <a:bodyPr/>
          <a:lstStyle/>
          <a:p>
            <a:endParaRPr lang="en-US" sz="1688" dirty="0"/>
          </a:p>
        </p:txBody>
      </p:sp>
      <p:sp>
        <p:nvSpPr>
          <p:cNvPr id="81" name="TextBox 23">
            <a:extLst>
              <a:ext uri="{C183D7F6-B498-43B3-948B-1728B52AA6E4}">
                <adec:decorative xmlns:adec="http://schemas.microsoft.com/office/drawing/2017/decorative" val="0"/>
              </a:ext>
            </a:extLst>
          </p:cNvPr>
          <p:cNvSpPr txBox="1"/>
          <p:nvPr/>
        </p:nvSpPr>
        <p:spPr>
          <a:xfrm>
            <a:off x="237342" y="3987640"/>
            <a:ext cx="2524933" cy="1015406"/>
          </a:xfrm>
          <a:prstGeom prst="rect">
            <a:avLst/>
          </a:prstGeom>
        </p:spPr>
        <p:txBody>
          <a:bodyPr lIns="0" tIns="0" rIns="0" bIns="0" rtlCol="0" anchor="t">
            <a:spAutoFit/>
          </a:bodyPr>
          <a:lstStyle/>
          <a:p>
            <a:pPr>
              <a:lnSpc>
                <a:spcPts val="1590"/>
              </a:lnSpc>
              <a:spcBef>
                <a:spcPct val="0"/>
              </a:spcBef>
            </a:pPr>
            <a:r>
              <a:rPr lang="en-US" sz="1135" dirty="0">
                <a:solidFill>
                  <a:srgbClr val="FFFFFF"/>
                </a:solidFill>
                <a:latin typeface="Poppins"/>
                <a:ea typeface="Poppins"/>
                <a:cs typeface="Poppins"/>
                <a:sym typeface="Poppins"/>
              </a:rPr>
              <a:t>Section 508 requires federal agencies to make ICT accessible and provide comparable access to information and data.</a:t>
            </a:r>
          </a:p>
        </p:txBody>
      </p:sp>
      <p:sp>
        <p:nvSpPr>
          <p:cNvPr id="71" name="Freeform 13">
            <a:extLst>
              <a:ext uri="{C183D7F6-B498-43B3-948B-1728B52AA6E4}">
                <adec:decorative xmlns:adec="http://schemas.microsoft.com/office/drawing/2017/decorative" val="1"/>
              </a:ext>
            </a:extLst>
          </p:cNvPr>
          <p:cNvSpPr/>
          <p:nvPr/>
        </p:nvSpPr>
        <p:spPr>
          <a:xfrm>
            <a:off x="3151328" y="2213402"/>
            <a:ext cx="2841346" cy="1468885"/>
          </a:xfrm>
          <a:custGeom>
            <a:avLst/>
            <a:gdLst/>
            <a:ahLst/>
            <a:cxnLst/>
            <a:rect l="l" t="t" r="r" b="b"/>
            <a:pathLst>
              <a:path w="1515071" h="783244">
                <a:moveTo>
                  <a:pt x="0" y="0"/>
                </a:moveTo>
                <a:lnTo>
                  <a:pt x="1515071" y="0"/>
                </a:lnTo>
                <a:lnTo>
                  <a:pt x="1515071" y="783244"/>
                </a:lnTo>
                <a:lnTo>
                  <a:pt x="0" y="783244"/>
                </a:lnTo>
                <a:close/>
              </a:path>
            </a:pathLst>
          </a:custGeom>
          <a:blipFill>
            <a:blip r:embed="rId4"/>
            <a:stretch>
              <a:fillRect t="-14478" b="-14478"/>
            </a:stretch>
          </a:blipFill>
        </p:spPr>
        <p:txBody>
          <a:bodyPr/>
          <a:lstStyle/>
          <a:p>
            <a:endParaRPr lang="en-US" sz="1688"/>
          </a:p>
        </p:txBody>
      </p:sp>
      <p:sp>
        <p:nvSpPr>
          <p:cNvPr id="73" name="Freeform 15">
            <a:extLst>
              <a:ext uri="{C183D7F6-B498-43B3-948B-1728B52AA6E4}">
                <adec:decorative xmlns:adec="http://schemas.microsoft.com/office/drawing/2017/decorative" val="1"/>
              </a:ext>
            </a:extLst>
          </p:cNvPr>
          <p:cNvSpPr/>
          <p:nvPr/>
        </p:nvSpPr>
        <p:spPr>
          <a:xfrm>
            <a:off x="3151328" y="3682287"/>
            <a:ext cx="2841344" cy="1468885"/>
          </a:xfrm>
          <a:custGeom>
            <a:avLst/>
            <a:gdLst/>
            <a:ahLst/>
            <a:cxnLst/>
            <a:rect l="l" t="t" r="r" b="b"/>
            <a:pathLst>
              <a:path w="1445309" h="747179">
                <a:moveTo>
                  <a:pt x="0" y="0"/>
                </a:moveTo>
                <a:lnTo>
                  <a:pt x="1445309" y="0"/>
                </a:lnTo>
                <a:lnTo>
                  <a:pt x="1445309" y="747179"/>
                </a:lnTo>
                <a:lnTo>
                  <a:pt x="0" y="747179"/>
                </a:lnTo>
                <a:close/>
              </a:path>
            </a:pathLst>
          </a:custGeom>
          <a:solidFill>
            <a:srgbClr val="084A9C"/>
          </a:solidFill>
        </p:spPr>
        <p:txBody>
          <a:bodyPr/>
          <a:lstStyle/>
          <a:p>
            <a:endParaRPr lang="en-US" sz="1688"/>
          </a:p>
        </p:txBody>
      </p:sp>
      <p:sp>
        <p:nvSpPr>
          <p:cNvPr id="82" name="TextBox 24">
            <a:extLst>
              <a:ext uri="{C183D7F6-B498-43B3-948B-1728B52AA6E4}">
                <adec:decorative xmlns:adec="http://schemas.microsoft.com/office/drawing/2017/decorative" val="0"/>
              </a:ext>
            </a:extLst>
          </p:cNvPr>
          <p:cNvSpPr txBox="1"/>
          <p:nvPr/>
        </p:nvSpPr>
        <p:spPr>
          <a:xfrm>
            <a:off x="3309533" y="3987640"/>
            <a:ext cx="2524933" cy="1015406"/>
          </a:xfrm>
          <a:prstGeom prst="rect">
            <a:avLst/>
          </a:prstGeom>
        </p:spPr>
        <p:txBody>
          <a:bodyPr lIns="0" tIns="0" rIns="0" bIns="0" rtlCol="0" anchor="t">
            <a:spAutoFit/>
          </a:bodyPr>
          <a:lstStyle/>
          <a:p>
            <a:pPr>
              <a:lnSpc>
                <a:spcPts val="1590"/>
              </a:lnSpc>
              <a:spcBef>
                <a:spcPct val="0"/>
              </a:spcBef>
            </a:pPr>
            <a:r>
              <a:rPr lang="en-US" sz="1135" dirty="0">
                <a:solidFill>
                  <a:srgbClr val="FFFFFF"/>
                </a:solidFill>
                <a:latin typeface="Poppins"/>
                <a:ea typeface="Poppins"/>
                <a:cs typeface="Poppins"/>
                <a:sym typeface="Poppins"/>
              </a:rPr>
              <a:t>Individuals with disabilities may file administrative complaints alleging agency noncompliance with Section 508.</a:t>
            </a:r>
          </a:p>
          <a:p>
            <a:pPr>
              <a:lnSpc>
                <a:spcPts val="1590"/>
              </a:lnSpc>
              <a:spcBef>
                <a:spcPct val="0"/>
              </a:spcBef>
            </a:pPr>
            <a:endParaRPr lang="en-US" sz="1135" dirty="0">
              <a:solidFill>
                <a:srgbClr val="FFFFFF"/>
              </a:solidFill>
              <a:latin typeface="Poppins"/>
              <a:ea typeface="Poppins"/>
              <a:cs typeface="Poppins"/>
              <a:sym typeface="Poppins"/>
            </a:endParaRPr>
          </a:p>
        </p:txBody>
      </p:sp>
      <p:grpSp>
        <p:nvGrpSpPr>
          <p:cNvPr id="9" name="Group 8">
            <a:extLst>
              <a:ext uri="{FF2B5EF4-FFF2-40B4-BE49-F238E27FC236}">
                <a16:creationId xmlns:a16="http://schemas.microsoft.com/office/drawing/2014/main" id="{5219F2E1-72DF-9726-30ED-FD3B0C7F62C9}"/>
              </a:ext>
              <a:ext uri="{C183D7F6-B498-43B3-948B-1728B52AA6E4}">
                <adec:decorative xmlns:adec="http://schemas.microsoft.com/office/drawing/2017/decorative" val="1"/>
              </a:ext>
            </a:extLst>
          </p:cNvPr>
          <p:cNvGrpSpPr/>
          <p:nvPr/>
        </p:nvGrpSpPr>
        <p:grpSpPr>
          <a:xfrm>
            <a:off x="6223518" y="2213401"/>
            <a:ext cx="2841346" cy="1468886"/>
            <a:chOff x="6223518" y="2213401"/>
            <a:chExt cx="2841346" cy="1468886"/>
          </a:xfrm>
        </p:grpSpPr>
        <p:sp>
          <p:nvSpPr>
            <p:cNvPr id="76" name="Freeform 18">
              <a:extLst>
                <a:ext uri="{C183D7F6-B498-43B3-948B-1728B52AA6E4}">
                  <adec:decorative xmlns:adec="http://schemas.microsoft.com/office/drawing/2017/decorative" val="1"/>
                </a:ext>
              </a:extLst>
            </p:cNvPr>
            <p:cNvSpPr/>
            <p:nvPr/>
          </p:nvSpPr>
          <p:spPr>
            <a:xfrm>
              <a:off x="6223518" y="2213402"/>
              <a:ext cx="2841346" cy="1468885"/>
            </a:xfrm>
            <a:custGeom>
              <a:avLst/>
              <a:gdLst/>
              <a:ahLst/>
              <a:cxnLst/>
              <a:rect l="l" t="t" r="r" b="b"/>
              <a:pathLst>
                <a:path w="1515071" h="783244">
                  <a:moveTo>
                    <a:pt x="0" y="0"/>
                  </a:moveTo>
                  <a:lnTo>
                    <a:pt x="1515071" y="0"/>
                  </a:lnTo>
                  <a:lnTo>
                    <a:pt x="1515071" y="783244"/>
                  </a:lnTo>
                  <a:lnTo>
                    <a:pt x="0" y="783244"/>
                  </a:lnTo>
                  <a:close/>
                </a:path>
              </a:pathLst>
            </a:custGeom>
            <a:blipFill>
              <a:blip r:embed="rId5"/>
              <a:stretch>
                <a:fillRect t="-14559" b="-14559"/>
              </a:stretch>
            </a:blipFill>
          </p:spPr>
          <p:txBody>
            <a:bodyPr/>
            <a:lstStyle/>
            <a:p>
              <a:endParaRPr lang="en-US" sz="1688"/>
            </a:p>
          </p:txBody>
        </p:sp>
        <p:sp>
          <p:nvSpPr>
            <p:cNvPr id="80" name="Freeform 22">
              <a:extLst>
                <a:ext uri="{C183D7F6-B498-43B3-948B-1728B52AA6E4}">
                  <adec:decorative xmlns:adec="http://schemas.microsoft.com/office/drawing/2017/decorative" val="1"/>
                </a:ext>
              </a:extLst>
            </p:cNvPr>
            <p:cNvSpPr/>
            <p:nvPr/>
          </p:nvSpPr>
          <p:spPr>
            <a:xfrm>
              <a:off x="7221019" y="2213401"/>
              <a:ext cx="1409573" cy="1169946"/>
            </a:xfrm>
            <a:custGeom>
              <a:avLst/>
              <a:gdLst/>
              <a:ahLst/>
              <a:cxnLst/>
              <a:rect l="l" t="t" r="r" b="b"/>
              <a:pathLst>
                <a:path w="1503544" h="1247942">
                  <a:moveTo>
                    <a:pt x="0" y="0"/>
                  </a:moveTo>
                  <a:lnTo>
                    <a:pt x="1503544" y="0"/>
                  </a:lnTo>
                  <a:lnTo>
                    <a:pt x="1503544" y="1247942"/>
                  </a:lnTo>
                  <a:lnTo>
                    <a:pt x="0" y="1247942"/>
                  </a:lnTo>
                  <a:lnTo>
                    <a:pt x="0" y="0"/>
                  </a:lnTo>
                  <a:close/>
                </a:path>
              </a:pathLst>
            </a:custGeom>
            <a:blipFill>
              <a:blip r:embed="rId6"/>
              <a:stretch>
                <a:fillRect/>
              </a:stretch>
            </a:blipFill>
          </p:spPr>
          <p:txBody>
            <a:bodyPr/>
            <a:lstStyle/>
            <a:p>
              <a:endParaRPr lang="en-US" sz="1688"/>
            </a:p>
          </p:txBody>
        </p:sp>
      </p:grpSp>
      <p:sp>
        <p:nvSpPr>
          <p:cNvPr id="78" name="Freeform 20">
            <a:extLst>
              <a:ext uri="{C183D7F6-B498-43B3-948B-1728B52AA6E4}">
                <adec:decorative xmlns:adec="http://schemas.microsoft.com/office/drawing/2017/decorative" val="1"/>
              </a:ext>
            </a:extLst>
          </p:cNvPr>
          <p:cNvSpPr/>
          <p:nvPr/>
        </p:nvSpPr>
        <p:spPr>
          <a:xfrm>
            <a:off x="6223518" y="3682287"/>
            <a:ext cx="2841344" cy="1468885"/>
          </a:xfrm>
          <a:custGeom>
            <a:avLst/>
            <a:gdLst/>
            <a:ahLst/>
            <a:cxnLst/>
            <a:rect l="l" t="t" r="r" b="b"/>
            <a:pathLst>
              <a:path w="1445309" h="747179">
                <a:moveTo>
                  <a:pt x="0" y="0"/>
                </a:moveTo>
                <a:lnTo>
                  <a:pt x="1445309" y="0"/>
                </a:lnTo>
                <a:lnTo>
                  <a:pt x="1445309" y="747179"/>
                </a:lnTo>
                <a:lnTo>
                  <a:pt x="0" y="747179"/>
                </a:lnTo>
                <a:close/>
              </a:path>
            </a:pathLst>
          </a:custGeom>
          <a:solidFill>
            <a:srgbClr val="084A9C"/>
          </a:solidFill>
        </p:spPr>
        <p:txBody>
          <a:bodyPr/>
          <a:lstStyle/>
          <a:p>
            <a:endParaRPr lang="en-US" sz="1688"/>
          </a:p>
        </p:txBody>
      </p:sp>
      <p:sp>
        <p:nvSpPr>
          <p:cNvPr id="83" name="TextBox 25" descr="Complaints can lead to civil action remedies, legal exposure, rework, and delayed release." title="Section 508 consequence text"/>
          <p:cNvSpPr txBox="1"/>
          <p:nvPr/>
        </p:nvSpPr>
        <p:spPr>
          <a:xfrm>
            <a:off x="6385578" y="3987640"/>
            <a:ext cx="2524933" cy="399853"/>
          </a:xfrm>
          <a:prstGeom prst="rect">
            <a:avLst/>
          </a:prstGeom>
        </p:spPr>
        <p:txBody>
          <a:bodyPr lIns="0" tIns="0" rIns="0" bIns="0" rtlCol="0" anchor="t">
            <a:spAutoFit/>
          </a:bodyPr>
          <a:lstStyle/>
          <a:p>
            <a:pPr>
              <a:lnSpc>
                <a:spcPts val="1590"/>
              </a:lnSpc>
              <a:spcBef>
                <a:spcPct val="0"/>
              </a:spcBef>
            </a:pPr>
            <a:r>
              <a:rPr lang="en-US" sz="1135" dirty="0">
                <a:solidFill>
                  <a:srgbClr val="FFFFFF"/>
                </a:solidFill>
                <a:latin typeface="Poppins"/>
                <a:ea typeface="Poppins"/>
                <a:cs typeface="Poppins"/>
                <a:sym typeface="Poppins"/>
              </a:rPr>
              <a:t>Complaints can lead to civil action remedies, legal exposure, rework, and delayed release.</a:t>
            </a:r>
          </a:p>
        </p:txBody>
      </p:sp>
      <p:sp>
        <p:nvSpPr>
          <p:cNvPr id="5" name="Rounded Rectangle 4" descr="Compliance reduces complaint risk and supports comparable access for employees and the public." title="Compliance risk reduction callout">
            <a:extLst>
              <a:ext uri="{FF2B5EF4-FFF2-40B4-BE49-F238E27FC236}">
                <a16:creationId xmlns:a16="http://schemas.microsoft.com/office/drawing/2014/main" id="{9734D1AD-7600-C3F5-B0EB-A983EBA8EF28}"/>
              </a:ext>
            </a:extLst>
          </p:cNvPr>
          <p:cNvSpPr/>
          <p:nvPr/>
        </p:nvSpPr>
        <p:spPr>
          <a:xfrm>
            <a:off x="422949" y="5537271"/>
            <a:ext cx="8316179" cy="670953"/>
          </a:xfrm>
          <a:prstGeom prst="roundRect">
            <a:avLst/>
          </a:prstGeom>
          <a:solidFill>
            <a:srgbClr val="FFF6CF"/>
          </a:solidFill>
          <a:ln w="15240">
            <a:solidFill>
              <a:srgbClr val="EFC20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tx2"/>
                </a:solidFill>
                <a:latin typeface="+mj-lt"/>
              </a:rPr>
              <a:t>Compliance reduces complaint risk and supports comparable access for employees and the public.</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5</a:t>
            </a:fld>
            <a:endParaRPr lang="en-US"/>
          </a:p>
        </p:txBody>
      </p:sp>
    </p:spTree>
    <p:extLst>
      <p:ext uri="{BB962C8B-B14F-4D97-AF65-F5344CB8AC3E}">
        <p14:creationId xmlns:p14="http://schemas.microsoft.com/office/powerpoint/2010/main" val="304829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BFFA4-4FFD-63FF-1670-77D512982D27}"/>
            </a:ext>
          </a:extLst>
        </p:cNvPr>
        <p:cNvGrpSpPr/>
        <p:nvPr/>
      </p:nvGrpSpPr>
      <p:grpSpPr>
        <a:xfrm>
          <a:off x="0" y="0"/>
          <a:ext cx="0" cy="0"/>
          <a:chOff x="0" y="0"/>
          <a:chExt cx="0" cy="0"/>
        </a:xfrm>
      </p:grpSpPr>
      <p:sp>
        <p:nvSpPr>
          <p:cNvPr id="4" name="Title 3" descr="It’s the Law, and the Right Thing to Do" title="Slide title">
            <a:extLst>
              <a:ext uri="{FF2B5EF4-FFF2-40B4-BE49-F238E27FC236}">
                <a16:creationId xmlns:a16="http://schemas.microsoft.com/office/drawing/2014/main" id="{C2E47856-7409-B55D-F102-2D0079C55861}"/>
              </a:ext>
            </a:extLst>
          </p:cNvPr>
          <p:cNvSpPr>
            <a:spLocks noGrp="1"/>
          </p:cNvSpPr>
          <p:nvPr>
            <p:ph type="title"/>
          </p:nvPr>
        </p:nvSpPr>
        <p:spPr/>
        <p:txBody>
          <a:bodyPr/>
          <a:lstStyle/>
          <a:p>
            <a:pPr algn="ctr"/>
            <a:r>
              <a:rPr lang="en-US" sz="2800" b="1" dirty="0">
                <a:solidFill>
                  <a:srgbClr val="FFFFFF"/>
                </a:solidFill>
                <a:latin typeface="Calibri"/>
              </a:rPr>
              <a:t>It’s the Law, and the Right Thing to Do</a:t>
            </a:r>
          </a:p>
        </p:txBody>
      </p:sp>
      <p:sp>
        <p:nvSpPr>
          <p:cNvPr id="5" name="PDF summary" descr="Accessible source documents make accessible PDFs easier, faster, and less expensive to produce." title="PDF summary">
            <a:extLst>
              <a:ext uri="{FF2B5EF4-FFF2-40B4-BE49-F238E27FC236}">
                <a16:creationId xmlns:a16="http://schemas.microsoft.com/office/drawing/2014/main" id="{180A61EA-CF1C-CEEE-3AD1-EE96688DDA03}"/>
              </a:ext>
            </a:extLst>
          </p:cNvPr>
          <p:cNvSpPr txBox="1"/>
          <p:nvPr/>
        </p:nvSpPr>
        <p:spPr>
          <a:xfrm>
            <a:off x="548640" y="1024128"/>
            <a:ext cx="8046720" cy="670953"/>
          </a:xfrm>
          <a:prstGeom prst="rect">
            <a:avLst/>
          </a:prstGeom>
          <a:noFill/>
        </p:spPr>
        <p:txBody>
          <a:bodyPr wrap="square" lIns="54864" tIns="27432" rIns="54864" bIns="27432" anchor="t">
            <a:spAutoFit/>
          </a:bodyPr>
          <a:lstStyle/>
          <a:p>
            <a:pPr algn="ctr"/>
            <a:r>
              <a:rPr lang="en-US" sz="2000" b="1" dirty="0">
                <a:solidFill>
                  <a:srgbClr val="003763"/>
                </a:solidFill>
                <a:latin typeface="Calibri"/>
              </a:rPr>
              <a:t>Accessible source documents make accessible PDFs easier, faster, and less expensive to produce.</a:t>
            </a:r>
          </a:p>
        </p:txBody>
      </p:sp>
      <p:sp>
        <p:nvSpPr>
          <p:cNvPr id="6" name="Rounded Rectangle 5" descr="62%of tested electronic documents were not fully conformant" title="62% document conformance statistic">
            <a:extLst>
              <a:ext uri="{FF2B5EF4-FFF2-40B4-BE49-F238E27FC236}">
                <a16:creationId xmlns:a16="http://schemas.microsoft.com/office/drawing/2014/main" id="{AE743457-3412-3190-EB92-8A7B5159B4E7}"/>
              </a:ext>
            </a:extLst>
          </p:cNvPr>
          <p:cNvSpPr/>
          <p:nvPr/>
        </p:nvSpPr>
        <p:spPr>
          <a:xfrm>
            <a:off x="313851" y="1877120"/>
            <a:ext cx="2148840" cy="1783080"/>
          </a:xfrm>
          <a:prstGeom prst="roundRect">
            <a:avLst/>
          </a:prstGeom>
          <a:solidFill>
            <a:srgbClr val="EFC20D"/>
          </a:solidFill>
          <a:ln w="17780">
            <a:solidFill>
              <a:srgbClr val="003763"/>
            </a:solidFill>
          </a:ln>
        </p:spPr>
        <p:style>
          <a:lnRef idx="1">
            <a:schemeClr val="accent1"/>
          </a:lnRef>
          <a:fillRef idx="3">
            <a:schemeClr val="accent1"/>
          </a:fillRef>
          <a:effectRef idx="2">
            <a:schemeClr val="accent1"/>
          </a:effectRef>
          <a:fontRef idx="minor">
            <a:schemeClr val="lt1"/>
          </a:fontRef>
        </p:style>
        <p:txBody>
          <a:bodyPr wrap="square" lIns="109728" rIns="109728" rtlCol="0" anchor="ctr"/>
          <a:lstStyle/>
          <a:p>
            <a:pPr algn="ctr"/>
            <a:r>
              <a:rPr lang="en-US" sz="4400" b="1" dirty="0">
                <a:solidFill>
                  <a:srgbClr val="003763"/>
                </a:solidFill>
                <a:latin typeface="Calibri"/>
              </a:rPr>
              <a:t>62%</a:t>
            </a:r>
          </a:p>
          <a:p>
            <a:pPr algn="ctr"/>
            <a:r>
              <a:rPr lang="en-US" sz="1400" dirty="0">
                <a:solidFill>
                  <a:srgbClr val="003763"/>
                </a:solidFill>
                <a:latin typeface="Calibri"/>
              </a:rPr>
              <a:t>of tested electronic documents were not fully conformant</a:t>
            </a:r>
          </a:p>
        </p:txBody>
      </p:sp>
      <p:grpSp>
        <p:nvGrpSpPr>
          <p:cNvPr id="3" name="Group 2">
            <a:extLst>
              <a:ext uri="{FF2B5EF4-FFF2-40B4-BE49-F238E27FC236}">
                <a16:creationId xmlns:a16="http://schemas.microsoft.com/office/drawing/2014/main" id="{65DA588B-D49B-C6F2-C945-262933796125}"/>
              </a:ext>
              <a:ext uri="{C183D7F6-B498-43B3-948B-1728B52AA6E4}">
                <adec:decorative xmlns:adec="http://schemas.microsoft.com/office/drawing/2017/decorative" val="1"/>
              </a:ext>
            </a:extLst>
          </p:cNvPr>
          <p:cNvGrpSpPr/>
          <p:nvPr/>
        </p:nvGrpSpPr>
        <p:grpSpPr>
          <a:xfrm>
            <a:off x="2029017" y="1682726"/>
            <a:ext cx="570834" cy="570834"/>
            <a:chOff x="2029017" y="1682726"/>
            <a:chExt cx="570834" cy="570834"/>
          </a:xfrm>
        </p:grpSpPr>
        <p:grpSp>
          <p:nvGrpSpPr>
            <p:cNvPr id="24" name="Group 23" descr=" Accessible source documents make accessible PDFs easier, faster, and less expensive to produce. 1 2 3 EXPORT = REVIEW TO PDF &amp; CHECK STEP 1 STEP 2 STEP 3 CREATE CONVERT VALIDATE Use accessible headings, lists, Preserve document structure Check reading order, tags, tables, links, and alt text in the when exporting to PDF. contrast, metadata, and errors source file. before release. Remediation after publication costs more time. WILSON helps shift compliance left, earlier in the document lifecycle. 7">
              <a:extLst>
                <a:ext uri="{FF2B5EF4-FFF2-40B4-BE49-F238E27FC236}">
                  <a16:creationId xmlns:a16="http://schemas.microsoft.com/office/drawing/2014/main" id="{90AB2F21-1398-5B74-8F9E-F1F465EB376E}"/>
                </a:ext>
                <a:ext uri="{C183D7F6-B498-43B3-948B-1728B52AA6E4}">
                  <adec:decorative xmlns:adec="http://schemas.microsoft.com/office/drawing/2017/decorative" val="1"/>
                </a:ext>
              </a:extLst>
            </p:cNvPr>
            <p:cNvGrpSpPr/>
            <p:nvPr/>
          </p:nvGrpSpPr>
          <p:grpSpPr>
            <a:xfrm>
              <a:off x="2029017" y="1682726"/>
              <a:ext cx="570834" cy="570834"/>
              <a:chOff x="0" y="0"/>
              <a:chExt cx="812800" cy="812800"/>
            </a:xfrm>
          </p:grpSpPr>
          <p:sp>
            <p:nvSpPr>
              <p:cNvPr id="26" name="Freeform 25">
                <a:extLst>
                  <a:ext uri="{FF2B5EF4-FFF2-40B4-BE49-F238E27FC236}">
                    <a16:creationId xmlns:a16="http://schemas.microsoft.com/office/drawing/2014/main" id="{ECC778FB-0E94-1DD0-5B01-79C2EDF53678}"/>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4A9C"/>
              </a:solidFill>
            </p:spPr>
            <p:txBody>
              <a:bodyPr/>
              <a:ls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endParaRPr lang="en-US"/>
              </a:p>
            </p:txBody>
          </p:sp>
          <p:sp>
            <p:nvSpPr>
              <p:cNvPr id="27" name="TextBox 15">
                <a:extLst>
                  <a:ext uri="{FF2B5EF4-FFF2-40B4-BE49-F238E27FC236}">
                    <a16:creationId xmlns:a16="http://schemas.microsoft.com/office/drawing/2014/main" id="{A4E079D4-EF43-9045-7AD9-73B581A78111}"/>
                  </a:ext>
                  <a:ext uri="{C183D7F6-B498-43B3-948B-1728B52AA6E4}">
                    <adec:decorative xmlns:adec="http://schemas.microsoft.com/office/drawing/2017/decorative" val="1"/>
                  </a:ext>
                </a:extLst>
              </p:cNvPr>
              <p:cNvSpPr txBox="1"/>
              <p:nvPr/>
            </p:nvSpPr>
            <p:spPr>
              <a:xfrm>
                <a:off x="76200" y="19050"/>
                <a:ext cx="660400" cy="717550"/>
              </a:xfrm>
              <a:prstGeom prst="rect">
                <a:avLst/>
              </a:prstGeom>
            </p:spPr>
            <p:txBody>
              <a:bodyPr lIns="44935" tIns="44935" rIns="44935" bIns="44935" rtlCol="0" anchor="ctr"/>
              <a:ls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pPr algn="ctr">
                  <a:lnSpc>
                    <a:spcPts val="2659"/>
                  </a:lnSpc>
                </a:pPr>
                <a:endParaRPr lang="en-US"/>
              </a:p>
            </p:txBody>
          </p:sp>
        </p:grpSp>
        <p:sp>
          <p:nvSpPr>
            <p:cNvPr id="25" name="Freeform 24" descr="FreeForm Drawing">
              <a:extLst>
                <a:ext uri="{FF2B5EF4-FFF2-40B4-BE49-F238E27FC236}">
                  <a16:creationId xmlns:a16="http://schemas.microsoft.com/office/drawing/2014/main" id="{132E66C8-7B17-4A19-76A8-98AB6806D94C}"/>
                </a:ext>
                <a:ext uri="{C183D7F6-B498-43B3-948B-1728B52AA6E4}">
                  <adec:decorative xmlns:adec="http://schemas.microsoft.com/office/drawing/2017/decorative" val="1"/>
                </a:ext>
              </a:extLst>
            </p:cNvPr>
            <p:cNvSpPr/>
            <p:nvPr/>
          </p:nvSpPr>
          <p:spPr>
            <a:xfrm>
              <a:off x="2101331" y="1755040"/>
              <a:ext cx="426206" cy="426206"/>
            </a:xfrm>
            <a:custGeom>
              <a:avLst/>
              <a:gdLst/>
              <a:ahLst/>
              <a:cxnLst/>
              <a:rect l="l" t="t" r="r" b="b"/>
              <a:pathLst>
                <a:path w="426206" h="426206">
                  <a:moveTo>
                    <a:pt x="0" y="0"/>
                  </a:moveTo>
                  <a:lnTo>
                    <a:pt x="426206" y="0"/>
                  </a:lnTo>
                  <a:lnTo>
                    <a:pt x="426206" y="426206"/>
                  </a:lnTo>
                  <a:lnTo>
                    <a:pt x="0" y="4262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a:lstStyle>
            <a:p>
              <a:endParaRPr lang="en-US"/>
            </a:p>
          </p:txBody>
        </p:sp>
      </p:grpSp>
      <p:sp>
        <p:nvSpPr>
          <p:cNvPr id="7" name="Oval 6">
            <a:extLst>
              <a:ext uri="{FF2B5EF4-FFF2-40B4-BE49-F238E27FC236}">
                <a16:creationId xmlns:a16="http://schemas.microsoft.com/office/drawing/2014/main" id="{6600A785-2971-18BA-6502-E4F88093A7E0}"/>
              </a:ext>
              <a:ext uri="{C183D7F6-B498-43B3-948B-1728B52AA6E4}">
                <adec:decorative xmlns:adec="http://schemas.microsoft.com/office/drawing/2017/decorative" val="1"/>
              </a:ext>
            </a:extLst>
          </p:cNvPr>
          <p:cNvSpPr/>
          <p:nvPr/>
        </p:nvSpPr>
        <p:spPr>
          <a:xfrm>
            <a:off x="2922594" y="1829271"/>
            <a:ext cx="1255263" cy="1240263"/>
          </a:xfrm>
          <a:prstGeom prst="ellipse">
            <a:avLst/>
          </a:prstGeom>
          <a:solidFill>
            <a:srgbClr val="084A9C"/>
          </a:solidFill>
          <a:ln>
            <a:solidFill>
              <a:srgbClr val="084A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Document outline">
            <a:extLst>
              <a:ext uri="{FF2B5EF4-FFF2-40B4-BE49-F238E27FC236}">
                <a16:creationId xmlns:a16="http://schemas.microsoft.com/office/drawing/2014/main" id="{91C32DA3-CF92-C2FB-ACB2-DA00CFCBD3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00416" y="1980122"/>
            <a:ext cx="914400" cy="914400"/>
          </a:xfrm>
          <a:prstGeom prst="rect">
            <a:avLst/>
          </a:prstGeom>
        </p:spPr>
      </p:pic>
      <p:sp>
        <p:nvSpPr>
          <p:cNvPr id="11" name="Shape 2">
            <a:extLst>
              <a:ext uri="{FF2B5EF4-FFF2-40B4-BE49-F238E27FC236}">
                <a16:creationId xmlns:a16="http://schemas.microsoft.com/office/drawing/2014/main" id="{522A80A7-1A37-0CDB-AF80-DBC9AD2E240F}"/>
              </a:ext>
              <a:ext uri="{C183D7F6-B498-43B3-948B-1728B52AA6E4}">
                <adec:decorative xmlns:adec="http://schemas.microsoft.com/office/drawing/2017/decorative" val="1"/>
              </a:ext>
            </a:extLst>
          </p:cNvPr>
          <p:cNvSpPr/>
          <p:nvPr/>
        </p:nvSpPr>
        <p:spPr>
          <a:xfrm>
            <a:off x="3031521" y="3146444"/>
            <a:ext cx="1046911" cy="287818"/>
          </a:xfrm>
          <a:prstGeom prst="roundRect">
            <a:avLst>
              <a:gd name="adj" fmla="val 17143"/>
            </a:avLst>
          </a:prstGeom>
          <a:solidFill>
            <a:srgbClr val="084A9C"/>
          </a:solidFill>
          <a:ln w="12700">
            <a:solidFill>
              <a:srgbClr val="084A9C"/>
            </a:solidFill>
            <a:prstDash val="solid"/>
          </a:ln>
        </p:spPr>
        <p:txBody>
          <a:bodyPr/>
          <a:lstStyle/>
          <a:p>
            <a:endParaRPr lang="en-US"/>
          </a:p>
        </p:txBody>
      </p:sp>
      <p:sp>
        <p:nvSpPr>
          <p:cNvPr id="12" name="Text 3" descr="STEP 1&#10;">
            <a:extLst>
              <a:ext uri="{FF2B5EF4-FFF2-40B4-BE49-F238E27FC236}">
                <a16:creationId xmlns:a16="http://schemas.microsoft.com/office/drawing/2014/main" id="{56E5EEAD-977C-8D57-6989-8C43AA7A41B3}"/>
              </a:ext>
            </a:extLst>
          </p:cNvPr>
          <p:cNvSpPr/>
          <p:nvPr/>
        </p:nvSpPr>
        <p:spPr>
          <a:xfrm>
            <a:off x="3179306" y="3182961"/>
            <a:ext cx="741837" cy="205584"/>
          </a:xfrm>
          <a:prstGeom prst="rect">
            <a:avLst/>
          </a:prstGeom>
          <a:noFill/>
          <a:ln/>
        </p:spPr>
        <p:txBody>
          <a:bodyPr wrap="square" lIns="0" tIns="0" rIns="0" bIns="0" rtlCol="0" anchor="ctr">
            <a:normAutofit/>
          </a:bodyPr>
          <a:lstStyle/>
          <a:p>
            <a:pPr marL="0" indent="0" algn="ctr">
              <a:buNone/>
            </a:pPr>
            <a:r>
              <a:rPr lang="en-US" sz="1000" b="1" dirty="0">
                <a:solidFill>
                  <a:srgbClr val="FFFFFF"/>
                </a:solidFill>
                <a:latin typeface="Aptos" pitchFamily="34" charset="0"/>
              </a:rPr>
              <a:t>STEP 1</a:t>
            </a:r>
            <a:endParaRPr lang="en-US" sz="1000" dirty="0"/>
          </a:p>
        </p:txBody>
      </p:sp>
      <p:sp>
        <p:nvSpPr>
          <p:cNvPr id="17" name="Text 4" descr="CREATE&#10;">
            <a:extLst>
              <a:ext uri="{FF2B5EF4-FFF2-40B4-BE49-F238E27FC236}">
                <a16:creationId xmlns:a16="http://schemas.microsoft.com/office/drawing/2014/main" id="{3022C398-5956-4710-7E54-03C05B7EB875}"/>
              </a:ext>
            </a:extLst>
          </p:cNvPr>
          <p:cNvSpPr/>
          <p:nvPr/>
        </p:nvSpPr>
        <p:spPr>
          <a:xfrm>
            <a:off x="2922592" y="3486464"/>
            <a:ext cx="1255263" cy="347472"/>
          </a:xfrm>
          <a:prstGeom prst="rect">
            <a:avLst/>
          </a:prstGeom>
          <a:noFill/>
          <a:ln/>
        </p:spPr>
        <p:txBody>
          <a:bodyPr wrap="square" lIns="0" tIns="0" rIns="0" bIns="0" rtlCol="0" anchor="ctr">
            <a:normAutofit/>
          </a:bodyPr>
          <a:lstStyle/>
          <a:p>
            <a:pPr marL="0" indent="0" algn="ctr">
              <a:buNone/>
            </a:pPr>
            <a:r>
              <a:rPr lang="en-US" sz="1320" b="1" kern="0" spc="180" dirty="0">
                <a:solidFill>
                  <a:srgbClr val="233777"/>
                </a:solidFill>
                <a:latin typeface="Aptos Display" pitchFamily="34" charset="0"/>
                <a:ea typeface="Aptos Display" pitchFamily="34" charset="-122"/>
                <a:cs typeface="Aptos Display" pitchFamily="34" charset="-120"/>
              </a:rPr>
              <a:t>CREATE</a:t>
            </a:r>
            <a:endParaRPr lang="en-US" sz="1320" dirty="0"/>
          </a:p>
        </p:txBody>
      </p:sp>
      <p:sp>
        <p:nvSpPr>
          <p:cNvPr id="20" name="Text 5" descr="VALIDATE&#10;">
            <a:extLst>
              <a:ext uri="{FF2B5EF4-FFF2-40B4-BE49-F238E27FC236}">
                <a16:creationId xmlns:a16="http://schemas.microsoft.com/office/drawing/2014/main" id="{DECC40F9-3370-07BE-3F79-5717736567D4}"/>
              </a:ext>
            </a:extLst>
          </p:cNvPr>
          <p:cNvSpPr/>
          <p:nvPr/>
        </p:nvSpPr>
        <p:spPr>
          <a:xfrm>
            <a:off x="2792469" y="3852031"/>
            <a:ext cx="1515508" cy="803688"/>
          </a:xfrm>
          <a:prstGeom prst="rect">
            <a:avLst/>
          </a:prstGeom>
          <a:noFill/>
          <a:ln/>
        </p:spPr>
        <p:txBody>
          <a:bodyPr wrap="square" lIns="0" tIns="0" rIns="0" bIns="0" rtlCol="0" anchor="t">
            <a:noAutofit/>
          </a:bodyPr>
          <a:lstStyle/>
          <a:p>
            <a:pPr marL="0" indent="0" algn="ctr">
              <a:buNone/>
            </a:pPr>
            <a:r>
              <a:rPr lang="en-US" sz="1200" dirty="0">
                <a:solidFill>
                  <a:srgbClr val="1B1B1B"/>
                </a:solidFill>
                <a:latin typeface="+mj-lt"/>
                <a:ea typeface="Aptos" pitchFamily="34" charset="-122"/>
                <a:cs typeface="Aptos" pitchFamily="34" charset="-120"/>
              </a:rPr>
              <a:t>Use accessible headings, lists, tables, links, and alt text in the source file.</a:t>
            </a:r>
          </a:p>
        </p:txBody>
      </p:sp>
      <p:sp>
        <p:nvSpPr>
          <p:cNvPr id="34" name="Text 5" descr="EXPORTTO PDF&#10;">
            <a:extLst>
              <a:ext uri="{FF2B5EF4-FFF2-40B4-BE49-F238E27FC236}">
                <a16:creationId xmlns:a16="http://schemas.microsoft.com/office/drawing/2014/main" id="{3531FFCC-6B15-9B69-16EA-6C0B68D4D103}"/>
              </a:ext>
            </a:extLst>
          </p:cNvPr>
          <p:cNvSpPr/>
          <p:nvPr/>
        </p:nvSpPr>
        <p:spPr>
          <a:xfrm>
            <a:off x="3897734" y="2467836"/>
            <a:ext cx="1515508" cy="576072"/>
          </a:xfrm>
          <a:prstGeom prst="rect">
            <a:avLst/>
          </a:prstGeom>
          <a:noFill/>
          <a:ln/>
        </p:spPr>
        <p:txBody>
          <a:bodyPr wrap="square" lIns="0" tIns="0" rIns="0" bIns="0" rtlCol="0" anchor="t">
            <a:normAutofit/>
          </a:bodyPr>
          <a:lstStyle/>
          <a:p>
            <a:pPr marL="0" indent="0" algn="ctr">
              <a:buNone/>
            </a:pPr>
            <a:r>
              <a:rPr lang="en-US" sz="800" dirty="0">
                <a:solidFill>
                  <a:srgbClr val="1B1B1B"/>
                </a:solidFill>
                <a:latin typeface="Aptos" pitchFamily="34" charset="0"/>
                <a:ea typeface="Aptos" pitchFamily="34" charset="-122"/>
                <a:cs typeface="Aptos" pitchFamily="34" charset="-120"/>
              </a:rPr>
              <a:t>EXPORT</a:t>
            </a:r>
            <a:br>
              <a:rPr lang="en-US" sz="800" dirty="0">
                <a:solidFill>
                  <a:srgbClr val="1B1B1B"/>
                </a:solidFill>
                <a:latin typeface="Aptos" pitchFamily="34" charset="0"/>
                <a:ea typeface="Aptos" pitchFamily="34" charset="-122"/>
                <a:cs typeface="Aptos" pitchFamily="34" charset="-120"/>
              </a:rPr>
            </a:br>
            <a:r>
              <a:rPr lang="en-US" sz="800" dirty="0">
                <a:solidFill>
                  <a:srgbClr val="1B1B1B"/>
                </a:solidFill>
                <a:latin typeface="Aptos" pitchFamily="34" charset="0"/>
                <a:ea typeface="Aptos" pitchFamily="34" charset="-122"/>
                <a:cs typeface="Aptos" pitchFamily="34" charset="-120"/>
              </a:rPr>
              <a:t>TO PDF</a:t>
            </a:r>
          </a:p>
        </p:txBody>
      </p:sp>
      <p:pic>
        <p:nvPicPr>
          <p:cNvPr id="32" name="Graphic 31">
            <a:extLst>
              <a:ext uri="{FF2B5EF4-FFF2-40B4-BE49-F238E27FC236}">
                <a16:creationId xmlns:a16="http://schemas.microsoft.com/office/drawing/2014/main" id="{1B430E26-253F-8A87-0E2E-2F13A6C7239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22294" y="2379720"/>
            <a:ext cx="914400" cy="914400"/>
          </a:xfrm>
          <a:prstGeom prst="rect">
            <a:avLst/>
          </a:prstGeom>
        </p:spPr>
      </p:pic>
      <p:sp>
        <p:nvSpPr>
          <p:cNvPr id="8" name="Oval 7">
            <a:extLst>
              <a:ext uri="{FF2B5EF4-FFF2-40B4-BE49-F238E27FC236}">
                <a16:creationId xmlns:a16="http://schemas.microsoft.com/office/drawing/2014/main" id="{E211067F-3DF7-1AD7-6A02-431CF33A5FA2}"/>
              </a:ext>
              <a:ext uri="{C183D7F6-B498-43B3-948B-1728B52AA6E4}">
                <adec:decorative xmlns:adec="http://schemas.microsoft.com/office/drawing/2017/decorative" val="1"/>
              </a:ext>
            </a:extLst>
          </p:cNvPr>
          <p:cNvSpPr/>
          <p:nvPr/>
        </p:nvSpPr>
        <p:spPr>
          <a:xfrm>
            <a:off x="5206257" y="1832425"/>
            <a:ext cx="1255263" cy="124026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descr="Document converted to PDF icon">
            <a:extLst>
              <a:ext uri="{FF2B5EF4-FFF2-40B4-BE49-F238E27FC236}">
                <a16:creationId xmlns:a16="http://schemas.microsoft.com/office/drawing/2014/main" id="{C262794A-0D22-998A-D3DD-563D6BE7C83E}"/>
              </a:ext>
              <a:ext uri="{C183D7F6-B498-43B3-948B-1728B52AA6E4}">
                <adec:decorative xmlns:adec="http://schemas.microsoft.com/office/drawing/2017/decorative" val="0"/>
              </a:ext>
            </a:extLst>
          </p:cNvPr>
          <p:cNvGrpSpPr/>
          <p:nvPr/>
        </p:nvGrpSpPr>
        <p:grpSpPr>
          <a:xfrm>
            <a:off x="5307124" y="2144156"/>
            <a:ext cx="1047581" cy="618880"/>
            <a:chOff x="5307124" y="2144156"/>
            <a:chExt cx="1047581" cy="618880"/>
          </a:xfrm>
        </p:grpSpPr>
        <p:pic>
          <p:nvPicPr>
            <p:cNvPr id="43" name="Graphic 42" descr="Document outline">
              <a:extLst>
                <a:ext uri="{FF2B5EF4-FFF2-40B4-BE49-F238E27FC236}">
                  <a16:creationId xmlns:a16="http://schemas.microsoft.com/office/drawing/2014/main" id="{9975E986-AC0D-3EF7-FBB4-D0DEDF06698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07124" y="2144156"/>
              <a:ext cx="618880" cy="618880"/>
            </a:xfrm>
            <a:prstGeom prst="rect">
              <a:avLst/>
            </a:prstGeom>
          </p:spPr>
        </p:pic>
        <p:pic>
          <p:nvPicPr>
            <p:cNvPr id="47" name="Picture 46" descr="PDF Icon | Free SVG">
              <a:extLst>
                <a:ext uri="{FF2B5EF4-FFF2-40B4-BE49-F238E27FC236}">
                  <a16:creationId xmlns:a16="http://schemas.microsoft.com/office/drawing/2014/main" id="{043C28C9-428A-C86C-3D69-BC57E607DFDD}"/>
                </a:ext>
              </a:extLst>
            </p:cNvPr>
            <p:cNvPicPr>
              <a:picLocks noChangeAspect="1"/>
            </p:cNvPicPr>
            <p:nvPr/>
          </p:nvPicPr>
          <p:blipFill>
            <a:blip r:embed="rId7">
              <a:lum bright="70000" contrast="-70000"/>
            </a:blip>
            <a:stretch>
              <a:fillRect/>
            </a:stretch>
          </p:blipFill>
          <p:spPr>
            <a:xfrm>
              <a:off x="5813865" y="2181246"/>
              <a:ext cx="540840" cy="540840"/>
            </a:xfrm>
            <a:prstGeom prst="rect">
              <a:avLst/>
            </a:prstGeom>
          </p:spPr>
        </p:pic>
        <p:pic>
          <p:nvPicPr>
            <p:cNvPr id="46" name="Graphic 45" descr="Back with solid fill">
              <a:extLst>
                <a:ext uri="{FF2B5EF4-FFF2-40B4-BE49-F238E27FC236}">
                  <a16:creationId xmlns:a16="http://schemas.microsoft.com/office/drawing/2014/main" id="{76177CEA-86A2-F2D9-4D63-34500F1BEC3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50365" y="2336565"/>
              <a:ext cx="328628" cy="328628"/>
            </a:xfrm>
            <a:prstGeom prst="rect">
              <a:avLst/>
            </a:prstGeom>
          </p:spPr>
        </p:pic>
      </p:grpSp>
      <p:sp>
        <p:nvSpPr>
          <p:cNvPr id="13" name="Shape 2">
            <a:extLst>
              <a:ext uri="{FF2B5EF4-FFF2-40B4-BE49-F238E27FC236}">
                <a16:creationId xmlns:a16="http://schemas.microsoft.com/office/drawing/2014/main" id="{C6992C07-B477-515A-47AE-5DA8FF362EBC}"/>
              </a:ext>
              <a:ext uri="{C183D7F6-B498-43B3-948B-1728B52AA6E4}">
                <adec:decorative xmlns:adec="http://schemas.microsoft.com/office/drawing/2017/decorative" val="1"/>
              </a:ext>
            </a:extLst>
          </p:cNvPr>
          <p:cNvSpPr/>
          <p:nvPr/>
        </p:nvSpPr>
        <p:spPr>
          <a:xfrm>
            <a:off x="5293983" y="3170393"/>
            <a:ext cx="1046911" cy="287818"/>
          </a:xfrm>
          <a:prstGeom prst="roundRect">
            <a:avLst>
              <a:gd name="adj" fmla="val 17143"/>
            </a:avLst>
          </a:prstGeom>
          <a:solidFill>
            <a:srgbClr val="7030A0"/>
          </a:solidFill>
          <a:ln w="12700">
            <a:solidFill>
              <a:srgbClr val="7030A0"/>
            </a:solidFill>
            <a:prstDash val="solid"/>
          </a:ln>
        </p:spPr>
        <p:txBody>
          <a:bodyPr/>
          <a:lstStyle/>
          <a:p>
            <a:endParaRPr lang="en-US"/>
          </a:p>
        </p:txBody>
      </p:sp>
      <p:sp>
        <p:nvSpPr>
          <p:cNvPr id="14" name="Text 3" descr="STEP 2&#10;">
            <a:extLst>
              <a:ext uri="{FF2B5EF4-FFF2-40B4-BE49-F238E27FC236}">
                <a16:creationId xmlns:a16="http://schemas.microsoft.com/office/drawing/2014/main" id="{758661EF-0182-1DCD-1230-9AB71C1188BE}"/>
              </a:ext>
            </a:extLst>
          </p:cNvPr>
          <p:cNvSpPr/>
          <p:nvPr/>
        </p:nvSpPr>
        <p:spPr>
          <a:xfrm>
            <a:off x="5307794" y="3197293"/>
            <a:ext cx="1046911" cy="205584"/>
          </a:xfrm>
          <a:prstGeom prst="rect">
            <a:avLst/>
          </a:prstGeom>
          <a:noFill/>
          <a:ln/>
        </p:spPr>
        <p:txBody>
          <a:bodyPr wrap="square" lIns="0" tIns="0" rIns="0" bIns="0"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STEP 2</a:t>
            </a:r>
            <a:endParaRPr lang="en-US" sz="1000" dirty="0"/>
          </a:p>
        </p:txBody>
      </p:sp>
      <p:sp>
        <p:nvSpPr>
          <p:cNvPr id="18" name="Text 4" descr="CONVERT&#10;">
            <a:extLst>
              <a:ext uri="{FF2B5EF4-FFF2-40B4-BE49-F238E27FC236}">
                <a16:creationId xmlns:a16="http://schemas.microsoft.com/office/drawing/2014/main" id="{4E083BA4-EFA3-99D8-9B67-A51E0AFCFC9F}"/>
              </a:ext>
            </a:extLst>
          </p:cNvPr>
          <p:cNvSpPr/>
          <p:nvPr/>
        </p:nvSpPr>
        <p:spPr>
          <a:xfrm>
            <a:off x="5206257" y="3492493"/>
            <a:ext cx="1255263" cy="347472"/>
          </a:xfrm>
          <a:prstGeom prst="rect">
            <a:avLst/>
          </a:prstGeom>
          <a:noFill/>
          <a:ln/>
        </p:spPr>
        <p:txBody>
          <a:bodyPr wrap="square" lIns="0" tIns="0" rIns="0" bIns="0" rtlCol="0" anchor="ctr">
            <a:normAutofit/>
          </a:bodyPr>
          <a:lstStyle/>
          <a:p>
            <a:pPr marL="0" indent="0" algn="ctr">
              <a:buNone/>
            </a:pPr>
            <a:r>
              <a:rPr lang="en-US" sz="1320" b="1" kern="0" spc="180" dirty="0">
                <a:solidFill>
                  <a:srgbClr val="7030A0"/>
                </a:solidFill>
                <a:latin typeface="Aptos Display" pitchFamily="34" charset="0"/>
                <a:ea typeface="Aptos Display" pitchFamily="34" charset="-122"/>
                <a:cs typeface="Aptos Display" pitchFamily="34" charset="-120"/>
              </a:rPr>
              <a:t>CONVERT</a:t>
            </a:r>
            <a:endParaRPr lang="en-US" sz="1320" dirty="0">
              <a:solidFill>
                <a:srgbClr val="7030A0"/>
              </a:solidFill>
            </a:endParaRPr>
          </a:p>
        </p:txBody>
      </p:sp>
      <p:sp>
        <p:nvSpPr>
          <p:cNvPr id="29" name="Text 5" descr="Preserve document structure when exporting to PDF.&#10;">
            <a:extLst>
              <a:ext uri="{FF2B5EF4-FFF2-40B4-BE49-F238E27FC236}">
                <a16:creationId xmlns:a16="http://schemas.microsoft.com/office/drawing/2014/main" id="{D4429EB9-9B08-074E-E2AD-F86320E5C01B}"/>
              </a:ext>
            </a:extLst>
          </p:cNvPr>
          <p:cNvSpPr/>
          <p:nvPr/>
        </p:nvSpPr>
        <p:spPr>
          <a:xfrm>
            <a:off x="5059684" y="3823777"/>
            <a:ext cx="1515508" cy="671084"/>
          </a:xfrm>
          <a:prstGeom prst="rect">
            <a:avLst/>
          </a:prstGeom>
          <a:noFill/>
          <a:ln/>
        </p:spPr>
        <p:txBody>
          <a:bodyPr wrap="square" lIns="0" tIns="0" rIns="0" bIns="0" rtlCol="0" anchor="t">
            <a:normAutofit/>
          </a:bodyPr>
          <a:lstStyle/>
          <a:p>
            <a:pPr marL="0" indent="0" algn="ctr">
              <a:buNone/>
            </a:pPr>
            <a:r>
              <a:rPr lang="en-US" sz="1200" dirty="0">
                <a:solidFill>
                  <a:srgbClr val="1B1B1B"/>
                </a:solidFill>
                <a:latin typeface="+mj-lt"/>
                <a:ea typeface="Aptos" pitchFamily="34" charset="-122"/>
                <a:cs typeface="Aptos" pitchFamily="34" charset="-120"/>
              </a:rPr>
              <a:t>Preserve document structure when exporting to PDF.</a:t>
            </a:r>
          </a:p>
        </p:txBody>
      </p:sp>
      <p:sp>
        <p:nvSpPr>
          <p:cNvPr id="35" name="Text 5" descr="REVIEW &amp; &#10;CHECK&#10;">
            <a:extLst>
              <a:ext uri="{FF2B5EF4-FFF2-40B4-BE49-F238E27FC236}">
                <a16:creationId xmlns:a16="http://schemas.microsoft.com/office/drawing/2014/main" id="{DB2FA762-1101-066B-52FC-783EB12DF738}"/>
              </a:ext>
              <a:ext uri="{C183D7F6-B498-43B3-948B-1728B52AA6E4}">
                <adec:decorative xmlns:adec="http://schemas.microsoft.com/office/drawing/2017/decorative" val="0"/>
              </a:ext>
            </a:extLst>
          </p:cNvPr>
          <p:cNvSpPr/>
          <p:nvPr/>
        </p:nvSpPr>
        <p:spPr>
          <a:xfrm>
            <a:off x="6231619" y="2461214"/>
            <a:ext cx="1515508" cy="576072"/>
          </a:xfrm>
          <a:prstGeom prst="rect">
            <a:avLst/>
          </a:prstGeom>
          <a:noFill/>
          <a:ln/>
        </p:spPr>
        <p:txBody>
          <a:bodyPr wrap="square" lIns="0" tIns="0" rIns="0" bIns="0" rtlCol="0" anchor="t">
            <a:normAutofit/>
          </a:bodyPr>
          <a:lstStyle/>
          <a:p>
            <a:pPr marL="0" indent="0" algn="ctr">
              <a:buNone/>
            </a:pPr>
            <a:r>
              <a:rPr lang="en-US" sz="800" dirty="0">
                <a:solidFill>
                  <a:srgbClr val="1B1B1B"/>
                </a:solidFill>
                <a:latin typeface="Aptos" pitchFamily="34" charset="0"/>
                <a:ea typeface="Aptos" pitchFamily="34" charset="-122"/>
                <a:cs typeface="Aptos" pitchFamily="34" charset="-120"/>
              </a:rPr>
              <a:t>REVIEW &amp; </a:t>
            </a:r>
          </a:p>
          <a:p>
            <a:pPr marL="0" indent="0" algn="ctr">
              <a:buNone/>
            </a:pPr>
            <a:r>
              <a:rPr lang="en-US" sz="800" dirty="0">
                <a:solidFill>
                  <a:srgbClr val="1B1B1B"/>
                </a:solidFill>
                <a:latin typeface="Aptos" pitchFamily="34" charset="0"/>
                <a:ea typeface="Aptos" pitchFamily="34" charset="-122"/>
                <a:cs typeface="Aptos" pitchFamily="34" charset="-120"/>
              </a:rPr>
              <a:t>CHECK</a:t>
            </a:r>
          </a:p>
        </p:txBody>
      </p:sp>
      <p:pic>
        <p:nvPicPr>
          <p:cNvPr id="33" name="Graphic 32">
            <a:extLst>
              <a:ext uri="{FF2B5EF4-FFF2-40B4-BE49-F238E27FC236}">
                <a16:creationId xmlns:a16="http://schemas.microsoft.com/office/drawing/2014/main" id="{121A1853-C1CD-271A-8E0C-57292BCD29C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71737" y="2399115"/>
            <a:ext cx="914400" cy="914400"/>
          </a:xfrm>
          <a:prstGeom prst="rect">
            <a:avLst/>
          </a:prstGeom>
        </p:spPr>
      </p:pic>
      <p:sp>
        <p:nvSpPr>
          <p:cNvPr id="9" name="Oval 8">
            <a:extLst>
              <a:ext uri="{FF2B5EF4-FFF2-40B4-BE49-F238E27FC236}">
                <a16:creationId xmlns:a16="http://schemas.microsoft.com/office/drawing/2014/main" id="{4482264F-0F59-C9AB-256D-24260BFF4D58}"/>
              </a:ext>
              <a:ext uri="{C183D7F6-B498-43B3-948B-1728B52AA6E4}">
                <adec:decorative xmlns:adec="http://schemas.microsoft.com/office/drawing/2017/decorative" val="1"/>
              </a:ext>
            </a:extLst>
          </p:cNvPr>
          <p:cNvSpPr/>
          <p:nvPr/>
        </p:nvSpPr>
        <p:spPr>
          <a:xfrm>
            <a:off x="7556445" y="1841083"/>
            <a:ext cx="1255263" cy="1240263"/>
          </a:xfrm>
          <a:prstGeom prst="ellipse">
            <a:avLst/>
          </a:prstGeom>
          <a:solidFill>
            <a:srgbClr val="33793A"/>
          </a:solidFill>
          <a:ln>
            <a:solidFill>
              <a:srgbClr val="3379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Clipboard Checked outline">
            <a:extLst>
              <a:ext uri="{FF2B5EF4-FFF2-40B4-BE49-F238E27FC236}">
                <a16:creationId xmlns:a16="http://schemas.microsoft.com/office/drawing/2014/main" id="{FCB247B7-EA42-8FC9-F4B1-82DA631E586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726875" y="1968684"/>
            <a:ext cx="914400" cy="914400"/>
          </a:xfrm>
          <a:prstGeom prst="rect">
            <a:avLst/>
          </a:prstGeom>
        </p:spPr>
      </p:pic>
      <p:sp>
        <p:nvSpPr>
          <p:cNvPr id="15" name="Shape 2">
            <a:extLst>
              <a:ext uri="{FF2B5EF4-FFF2-40B4-BE49-F238E27FC236}">
                <a16:creationId xmlns:a16="http://schemas.microsoft.com/office/drawing/2014/main" id="{ABC81A93-C6B3-38E0-0A1B-88841ABE7F04}"/>
              </a:ext>
              <a:ext uri="{C183D7F6-B498-43B3-948B-1728B52AA6E4}">
                <adec:decorative xmlns:adec="http://schemas.microsoft.com/office/drawing/2017/decorative" val="1"/>
              </a:ext>
            </a:extLst>
          </p:cNvPr>
          <p:cNvSpPr/>
          <p:nvPr/>
        </p:nvSpPr>
        <p:spPr>
          <a:xfrm>
            <a:off x="7670649" y="3169720"/>
            <a:ext cx="1046911" cy="287818"/>
          </a:xfrm>
          <a:prstGeom prst="roundRect">
            <a:avLst>
              <a:gd name="adj" fmla="val 17143"/>
            </a:avLst>
          </a:prstGeom>
          <a:solidFill>
            <a:srgbClr val="33793A"/>
          </a:solidFill>
          <a:ln w="12700">
            <a:solidFill>
              <a:srgbClr val="33793A"/>
            </a:solidFill>
            <a:prstDash val="solid"/>
          </a:ln>
        </p:spPr>
        <p:txBody>
          <a:bodyPr/>
          <a:lstStyle/>
          <a:p>
            <a:endParaRPr lang="en-US"/>
          </a:p>
        </p:txBody>
      </p:sp>
      <p:sp>
        <p:nvSpPr>
          <p:cNvPr id="16" name="Text 3" descr="STEP 3&#10;">
            <a:extLst>
              <a:ext uri="{FF2B5EF4-FFF2-40B4-BE49-F238E27FC236}">
                <a16:creationId xmlns:a16="http://schemas.microsoft.com/office/drawing/2014/main" id="{3C8A965E-3FF5-395B-1166-6A0F2388BF25}"/>
              </a:ext>
            </a:extLst>
          </p:cNvPr>
          <p:cNvSpPr/>
          <p:nvPr/>
        </p:nvSpPr>
        <p:spPr>
          <a:xfrm>
            <a:off x="7660620" y="3199677"/>
            <a:ext cx="1046911" cy="205584"/>
          </a:xfrm>
          <a:prstGeom prst="rect">
            <a:avLst/>
          </a:prstGeom>
          <a:noFill/>
          <a:ln/>
        </p:spPr>
        <p:txBody>
          <a:bodyPr wrap="square" lIns="0" tIns="0" rIns="0" bIns="0"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STEP 3</a:t>
            </a:r>
            <a:endParaRPr lang="en-US" sz="1000" dirty="0"/>
          </a:p>
        </p:txBody>
      </p:sp>
      <p:sp>
        <p:nvSpPr>
          <p:cNvPr id="19" name="Text 4" descr="VALIDATE&#10;">
            <a:extLst>
              <a:ext uri="{FF2B5EF4-FFF2-40B4-BE49-F238E27FC236}">
                <a16:creationId xmlns:a16="http://schemas.microsoft.com/office/drawing/2014/main" id="{02E0F57A-625C-3F97-D9DB-738F5F20208D}"/>
              </a:ext>
            </a:extLst>
          </p:cNvPr>
          <p:cNvSpPr/>
          <p:nvPr/>
        </p:nvSpPr>
        <p:spPr>
          <a:xfrm>
            <a:off x="7566472" y="3493575"/>
            <a:ext cx="1255263" cy="347472"/>
          </a:xfrm>
          <a:prstGeom prst="rect">
            <a:avLst/>
          </a:prstGeom>
          <a:noFill/>
          <a:ln/>
        </p:spPr>
        <p:txBody>
          <a:bodyPr wrap="square" lIns="0" tIns="0" rIns="0" bIns="0" rtlCol="0" anchor="ctr">
            <a:normAutofit/>
          </a:bodyPr>
          <a:lstStyle/>
          <a:p>
            <a:pPr marL="0" indent="0" algn="ctr">
              <a:buNone/>
            </a:pPr>
            <a:r>
              <a:rPr lang="en-US" sz="1320" b="1" kern="0" spc="180" dirty="0">
                <a:solidFill>
                  <a:srgbClr val="33793A"/>
                </a:solidFill>
                <a:latin typeface="Aptos Display" pitchFamily="34" charset="0"/>
                <a:ea typeface="Aptos Display" pitchFamily="34" charset="-122"/>
                <a:cs typeface="Aptos Display" pitchFamily="34" charset="-120"/>
              </a:rPr>
              <a:t>VALIDATE</a:t>
            </a:r>
            <a:endParaRPr lang="en-US" sz="1320" dirty="0">
              <a:solidFill>
                <a:srgbClr val="33793A"/>
              </a:solidFill>
            </a:endParaRPr>
          </a:p>
        </p:txBody>
      </p:sp>
      <p:sp>
        <p:nvSpPr>
          <p:cNvPr id="30" name="Text 5" descr="Check reading order, tags, contrast, metadata, and errors before release.&#10;">
            <a:extLst>
              <a:ext uri="{FF2B5EF4-FFF2-40B4-BE49-F238E27FC236}">
                <a16:creationId xmlns:a16="http://schemas.microsoft.com/office/drawing/2014/main" id="{F9F95CEA-5B92-C30F-620D-486C05076F64}"/>
              </a:ext>
            </a:extLst>
          </p:cNvPr>
          <p:cNvSpPr/>
          <p:nvPr/>
        </p:nvSpPr>
        <p:spPr>
          <a:xfrm>
            <a:off x="7405673" y="3823776"/>
            <a:ext cx="1515508" cy="831943"/>
          </a:xfrm>
          <a:prstGeom prst="rect">
            <a:avLst/>
          </a:prstGeom>
          <a:noFill/>
          <a:ln/>
        </p:spPr>
        <p:txBody>
          <a:bodyPr wrap="square" lIns="0" tIns="0" rIns="0" bIns="0" rtlCol="0" anchor="t">
            <a:noAutofit/>
          </a:bodyPr>
          <a:lstStyle/>
          <a:p>
            <a:pPr marL="0" indent="0" algn="ctr">
              <a:buNone/>
            </a:pPr>
            <a:r>
              <a:rPr lang="en-US" sz="1200" dirty="0">
                <a:solidFill>
                  <a:srgbClr val="1B1B1B"/>
                </a:solidFill>
                <a:latin typeface="+mj-lt"/>
                <a:ea typeface="Aptos" pitchFamily="34" charset="-122"/>
                <a:cs typeface="Aptos" pitchFamily="34" charset="-120"/>
              </a:rPr>
              <a:t>Check reading order, tags, contrast, metadata, and errors before release.</a:t>
            </a:r>
          </a:p>
        </p:txBody>
      </p:sp>
      <p:sp>
        <p:nvSpPr>
          <p:cNvPr id="28" name="Rounded Rectangle 27" descr="Decorative Element - AutoShape">
            <a:extLst>
              <a:ext uri="{FF2B5EF4-FFF2-40B4-BE49-F238E27FC236}">
                <a16:creationId xmlns:a16="http://schemas.microsoft.com/office/drawing/2014/main" id="{A0074DB5-6FC6-2D9E-3F3C-A956A607137D}"/>
              </a:ext>
              <a:ext uri="{C183D7F6-B498-43B3-948B-1728B52AA6E4}">
                <adec:decorative xmlns:adec="http://schemas.microsoft.com/office/drawing/2017/decorative" val="1"/>
              </a:ext>
            </a:extLst>
          </p:cNvPr>
          <p:cNvSpPr/>
          <p:nvPr/>
        </p:nvSpPr>
        <p:spPr>
          <a:xfrm>
            <a:off x="897923" y="4931949"/>
            <a:ext cx="7348154" cy="694944"/>
          </a:xfrm>
          <a:prstGeom prst="roundRect">
            <a:avLst/>
          </a:prstGeom>
          <a:solidFill>
            <a:srgbClr val="E6F2FB"/>
          </a:solidFill>
          <a:ln w="13970">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hift-left message" descr="Remediation after publication costs more time. WILSON helps shift compliance left, earlier in the document lifecycle." title="Shift-left message">
            <a:extLst>
              <a:ext uri="{FF2B5EF4-FFF2-40B4-BE49-F238E27FC236}">
                <a16:creationId xmlns:a16="http://schemas.microsoft.com/office/drawing/2014/main" id="{EA8F3C91-914B-80C4-EBCD-F86C37134D09}"/>
              </a:ext>
            </a:extLst>
          </p:cNvPr>
          <p:cNvSpPr txBox="1"/>
          <p:nvPr/>
        </p:nvSpPr>
        <p:spPr>
          <a:xfrm>
            <a:off x="965067" y="4993604"/>
            <a:ext cx="7223760" cy="547842"/>
          </a:xfrm>
          <a:prstGeom prst="rect">
            <a:avLst/>
          </a:prstGeom>
          <a:noFill/>
        </p:spPr>
        <p:txBody>
          <a:bodyPr wrap="square" lIns="54864" tIns="27432" rIns="54864" bIns="27432" anchor="t">
            <a:spAutoFit/>
          </a:bodyPr>
          <a:lstStyle/>
          <a:p>
            <a:pPr algn="ctr"/>
            <a:r>
              <a:rPr lang="en-US" sz="1600" b="1" dirty="0">
                <a:solidFill>
                  <a:srgbClr val="003763"/>
                </a:solidFill>
                <a:latin typeface="Calibri"/>
              </a:rPr>
              <a:t>Remediation after publication costs more time. WILSON helps shift compliance left, earlier in the document lifecycle.</a:t>
            </a:r>
          </a:p>
        </p:txBody>
      </p:sp>
      <p:sp>
        <p:nvSpPr>
          <p:cNvPr id="23" name="Source note" descr="Source: FY 2025 Governmentwide Section 508 Assessment, Table 5 (38% fully conformant)." title="Source note">
            <a:extLst>
              <a:ext uri="{FF2B5EF4-FFF2-40B4-BE49-F238E27FC236}">
                <a16:creationId xmlns:a16="http://schemas.microsoft.com/office/drawing/2014/main" id="{D580D682-10C1-6E6F-60A4-182757E2A509}"/>
              </a:ext>
            </a:extLst>
          </p:cNvPr>
          <p:cNvSpPr txBox="1"/>
          <p:nvPr/>
        </p:nvSpPr>
        <p:spPr>
          <a:xfrm>
            <a:off x="384048" y="6144768"/>
            <a:ext cx="7315200" cy="201168"/>
          </a:xfrm>
          <a:prstGeom prst="rect">
            <a:avLst/>
          </a:prstGeom>
          <a:noFill/>
        </p:spPr>
        <p:txBody>
          <a:bodyPr wrap="square" lIns="54864" tIns="27432" rIns="54864" bIns="27432" anchor="t">
            <a:spAutoFit/>
          </a:bodyPr>
          <a:lstStyle/>
          <a:p>
            <a:pPr algn="l"/>
            <a:r>
              <a:rPr lang="en-US" sz="850" b="0">
                <a:solidFill>
                  <a:srgbClr val="4A4A4A"/>
                </a:solidFill>
                <a:latin typeface="Calibri"/>
              </a:rPr>
              <a:t>Source: FY 2025 Governmentwide Section 508 Assessment, Table 5 (38% fully conformant).</a:t>
            </a:r>
          </a:p>
        </p:txBody>
      </p:sp>
      <p:sp>
        <p:nvSpPr>
          <p:cNvPr id="2" name="Slide Number Placeholder 1">
            <a:extLst>
              <a:ext uri="{FF2B5EF4-FFF2-40B4-BE49-F238E27FC236}">
                <a16:creationId xmlns:a16="http://schemas.microsoft.com/office/drawing/2014/main" id="{C8993F8F-2601-1092-AE94-5001EBC7EE7F}"/>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6</a:t>
            </a:fld>
            <a:endParaRPr lang="en-US"/>
          </a:p>
        </p:txBody>
      </p:sp>
    </p:spTree>
    <p:extLst>
      <p:ext uri="{BB962C8B-B14F-4D97-AF65-F5344CB8AC3E}">
        <p14:creationId xmlns:p14="http://schemas.microsoft.com/office/powerpoint/2010/main" val="197985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C95F-EAFF-33ED-6030-8C33BAB2A0F5}"/>
            </a:ext>
          </a:extLst>
        </p:cNvPr>
        <p:cNvGrpSpPr/>
        <p:nvPr/>
      </p:nvGrpSpPr>
      <p:grpSpPr>
        <a:xfrm>
          <a:off x="0" y="0"/>
          <a:ext cx="0" cy="0"/>
          <a:chOff x="0" y="0"/>
          <a:chExt cx="0" cy="0"/>
        </a:xfrm>
      </p:grpSpPr>
      <p:sp>
        <p:nvSpPr>
          <p:cNvPr id="4" name="Title 3" descr="It’s Not a People Problem" title="Slide title">
            <a:extLst>
              <a:ext uri="{FF2B5EF4-FFF2-40B4-BE49-F238E27FC236}">
                <a16:creationId xmlns:a16="http://schemas.microsoft.com/office/drawing/2014/main" id="{E4E2557C-02E2-89F1-CD6A-7ECCB8EBF6DB}"/>
              </a:ext>
            </a:extLst>
          </p:cNvPr>
          <p:cNvSpPr>
            <a:spLocks noGrp="1"/>
          </p:cNvSpPr>
          <p:nvPr>
            <p:ph type="title"/>
          </p:nvPr>
        </p:nvSpPr>
        <p:spPr/>
        <p:txBody>
          <a:bodyPr/>
          <a:lstStyle/>
          <a:p>
            <a:pPr algn="ctr"/>
            <a:r>
              <a:rPr lang="en-US" sz="2800" b="1" dirty="0">
                <a:solidFill>
                  <a:srgbClr val="FFFFFF"/>
                </a:solidFill>
                <a:latin typeface="Calibri"/>
              </a:rPr>
              <a:t>It’s Not a People Problem</a:t>
            </a:r>
          </a:p>
        </p:txBody>
      </p:sp>
      <p:sp>
        <p:nvSpPr>
          <p:cNvPr id="5" name="Process gap summary" descr="Most accessibility gaps come from process gaps, not a lack of intent." title="Process gap summary">
            <a:extLst>
              <a:ext uri="{FF2B5EF4-FFF2-40B4-BE49-F238E27FC236}">
                <a16:creationId xmlns:a16="http://schemas.microsoft.com/office/drawing/2014/main" id="{EB21909B-4D05-8163-8649-A7467D4A4275}"/>
              </a:ext>
            </a:extLst>
          </p:cNvPr>
          <p:cNvSpPr txBox="1"/>
          <p:nvPr/>
        </p:nvSpPr>
        <p:spPr>
          <a:xfrm>
            <a:off x="533400" y="1123949"/>
            <a:ext cx="8077200" cy="393954"/>
          </a:xfrm>
          <a:prstGeom prst="rect">
            <a:avLst/>
          </a:prstGeom>
          <a:noFill/>
        </p:spPr>
        <p:txBody>
          <a:bodyPr wrap="square" lIns="54864" tIns="27432" rIns="54864" bIns="27432" anchor="t">
            <a:spAutoFit/>
          </a:bodyPr>
          <a:lstStyle/>
          <a:p>
            <a:pPr algn="ctr"/>
            <a:r>
              <a:rPr lang="en-US" sz="2200" b="1" dirty="0">
                <a:solidFill>
                  <a:srgbClr val="003763"/>
                </a:solidFill>
                <a:latin typeface="Calibri"/>
              </a:rPr>
              <a:t>Most accessibility gaps come from process gaps, not a lack of intent.</a:t>
            </a:r>
          </a:p>
        </p:txBody>
      </p:sp>
      <p:sp>
        <p:nvSpPr>
          <p:cNvPr id="7" name="Shape 0">
            <a:extLst>
              <a:ext uri="{FF2B5EF4-FFF2-40B4-BE49-F238E27FC236}">
                <a16:creationId xmlns:a16="http://schemas.microsoft.com/office/drawing/2014/main" id="{1B3EE605-69E0-474A-D68F-AB66BA672C99}"/>
              </a:ext>
              <a:ext uri="{C183D7F6-B498-43B3-948B-1728B52AA6E4}">
                <adec:decorative xmlns:adec="http://schemas.microsoft.com/office/drawing/2017/decorative" val="1"/>
              </a:ext>
            </a:extLst>
          </p:cNvPr>
          <p:cNvSpPr/>
          <p:nvPr/>
        </p:nvSpPr>
        <p:spPr>
          <a:xfrm>
            <a:off x="276124" y="1640392"/>
            <a:ext cx="1984336" cy="3738595"/>
          </a:xfrm>
          <a:prstGeom prst="roundRect">
            <a:avLst>
              <a:gd name="adj" fmla="val 6383"/>
            </a:avLst>
          </a:prstGeom>
          <a:solidFill>
            <a:srgbClr val="FFFFFF"/>
          </a:solidFill>
          <a:ln w="12700">
            <a:solidFill>
              <a:srgbClr val="D9E4F2"/>
            </a:solidFill>
            <a:prstDash val="solid"/>
          </a:ln>
          <a:effectLst>
            <a:outerShdw blurRad="12700" dist="50800" dir="2700000" algn="bl" rotWithShape="0">
              <a:srgbClr val="DCE7F5">
                <a:alpha val="25000"/>
              </a:srgbClr>
            </a:outerShdw>
          </a:effectLst>
        </p:spPr>
        <p:txBody>
          <a:bodyPr/>
          <a:lstStyle/>
          <a:p>
            <a:endParaRPr lang="en-US"/>
          </a:p>
        </p:txBody>
      </p:sp>
      <p:sp>
        <p:nvSpPr>
          <p:cNvPr id="8" name="Shape 1">
            <a:extLst>
              <a:ext uri="{FF2B5EF4-FFF2-40B4-BE49-F238E27FC236}">
                <a16:creationId xmlns:a16="http://schemas.microsoft.com/office/drawing/2014/main" id="{F87BFBD6-9B4C-A5CB-E281-E43BEB76261A}"/>
              </a:ext>
              <a:ext uri="{C183D7F6-B498-43B3-948B-1728B52AA6E4}">
                <adec:decorative xmlns:adec="http://schemas.microsoft.com/office/drawing/2017/decorative" val="1"/>
              </a:ext>
            </a:extLst>
          </p:cNvPr>
          <p:cNvSpPr/>
          <p:nvPr/>
        </p:nvSpPr>
        <p:spPr>
          <a:xfrm>
            <a:off x="360564" y="1734764"/>
            <a:ext cx="1815456" cy="65335"/>
          </a:xfrm>
          <a:prstGeom prst="rect">
            <a:avLst/>
          </a:prstGeom>
          <a:solidFill>
            <a:srgbClr val="243C8F"/>
          </a:solidFill>
          <a:ln w="12700">
            <a:solidFill>
              <a:srgbClr val="243C8F"/>
            </a:solidFill>
            <a:prstDash val="solid"/>
          </a:ln>
        </p:spPr>
        <p:txBody>
          <a:bodyPr/>
          <a:lstStyle/>
          <a:p>
            <a:endParaRPr lang="en-US"/>
          </a:p>
        </p:txBody>
      </p:sp>
      <p:sp>
        <p:nvSpPr>
          <p:cNvPr id="43" name="Decorative icon circle">
            <a:extLst>
              <a:ext uri="{FF2B5EF4-FFF2-40B4-BE49-F238E27FC236}">
                <a16:creationId xmlns:a16="http://schemas.microsoft.com/office/drawing/2014/main" id="{DD933EC6-E5B8-DB40-498B-C5A168DB1551}"/>
              </a:ext>
              <a:ext uri="{C183D7F6-B498-43B3-948B-1728B52AA6E4}">
                <adec:decorative xmlns:adec="http://schemas.microsoft.com/office/drawing/2017/decorative" val="1"/>
              </a:ext>
            </a:extLst>
          </p:cNvPr>
          <p:cNvSpPr/>
          <p:nvPr/>
        </p:nvSpPr>
        <p:spPr>
          <a:xfrm>
            <a:off x="893387" y="2112254"/>
            <a:ext cx="749808" cy="749808"/>
          </a:xfrm>
          <a:prstGeom prst="ellipse">
            <a:avLst/>
          </a:prstGeom>
          <a:solidFill>
            <a:srgbClr val="1E3A8A"/>
          </a:solidFill>
          <a:ln w="12700">
            <a:solidFill>
              <a:srgbClr val="1E3A8A">
                <a:alpha val="0"/>
              </a:srgbClr>
            </a:solidFill>
            <a:prstDash val="solid"/>
          </a:ln>
        </p:spPr>
        <p:txBody>
          <a:bodyPr/>
          <a:lstStyle/>
          <a:p>
            <a:r>
              <a:rPr lang="en-US" b="1" dirty="0">
                <a:solidFill>
                  <a:srgbClr val="FFFFFF"/>
                </a:solidFill>
                <a:latin typeface="Arial" pitchFamily="34" charset="0"/>
                <a:ea typeface="Arial" pitchFamily="34" charset="-122"/>
                <a:cs typeface="Arial" pitchFamily="34" charset="-120"/>
              </a:rPr>
              <a:t> ?</a:t>
            </a:r>
            <a:endParaRPr lang="en-US" dirty="0"/>
          </a:p>
          <a:p>
            <a:endParaRPr lang="en-US" dirty="0"/>
          </a:p>
        </p:txBody>
      </p:sp>
      <p:grpSp>
        <p:nvGrpSpPr>
          <p:cNvPr id="3" name="Group 2" descr="Training Gap Icon">
            <a:extLst>
              <a:ext uri="{FF2B5EF4-FFF2-40B4-BE49-F238E27FC236}">
                <a16:creationId xmlns:a16="http://schemas.microsoft.com/office/drawing/2014/main" id="{438CB122-2592-C403-54AC-B577D9F00A11}"/>
              </a:ext>
            </a:extLst>
          </p:cNvPr>
          <p:cNvGrpSpPr/>
          <p:nvPr/>
        </p:nvGrpSpPr>
        <p:grpSpPr>
          <a:xfrm>
            <a:off x="1091285" y="2266620"/>
            <a:ext cx="320040" cy="411480"/>
            <a:chOff x="1091285" y="2266620"/>
            <a:chExt cx="320040" cy="411480"/>
          </a:xfrm>
        </p:grpSpPr>
        <p:sp>
          <p:nvSpPr>
            <p:cNvPr id="44" name="Training icon document outline">
              <a:extLst>
                <a:ext uri="{FF2B5EF4-FFF2-40B4-BE49-F238E27FC236}">
                  <a16:creationId xmlns:a16="http://schemas.microsoft.com/office/drawing/2014/main" id="{CF741F18-5B47-AE93-3009-17D4D3424023}"/>
                </a:ext>
                <a:ext uri="{C183D7F6-B498-43B3-948B-1728B52AA6E4}">
                  <adec:decorative xmlns:adec="http://schemas.microsoft.com/office/drawing/2017/decorative" val="1"/>
                </a:ext>
              </a:extLst>
            </p:cNvPr>
            <p:cNvSpPr/>
            <p:nvPr/>
          </p:nvSpPr>
          <p:spPr>
            <a:xfrm>
              <a:off x="1091285" y="2266620"/>
              <a:ext cx="320040" cy="411480"/>
            </a:xfrm>
            <a:prstGeom prst="roundRect">
              <a:avLst/>
            </a:prstGeom>
            <a:solidFill>
              <a:srgbClr val="FFFFFF">
                <a:alpha val="0"/>
              </a:srgbClr>
            </a:solidFill>
            <a:ln w="15240">
              <a:solidFill>
                <a:srgbClr val="FFFFFF"/>
              </a:solidFill>
              <a:prstDash val="solid"/>
            </a:ln>
          </p:spPr>
          <p:txBody>
            <a:bodyPr/>
            <a:lstStyle/>
            <a:p>
              <a:r>
                <a:rPr lang="en-US" dirty="0"/>
                <a:t>  </a:t>
              </a:r>
            </a:p>
          </p:txBody>
        </p:sp>
        <p:sp>
          <p:nvSpPr>
            <p:cNvPr id="45" name="Training icon question mark" descr="Knowledge gap Icon">
              <a:extLst>
                <a:ext uri="{FF2B5EF4-FFF2-40B4-BE49-F238E27FC236}">
                  <a16:creationId xmlns:a16="http://schemas.microsoft.com/office/drawing/2014/main" id="{9AEFBE15-0677-AE8E-605D-5999A62E9950}"/>
                </a:ext>
                <a:ext uri="{C183D7F6-B498-43B3-948B-1728B52AA6E4}">
                  <adec:decorative xmlns:adec="http://schemas.microsoft.com/office/drawing/2017/decorative" val="0"/>
                </a:ext>
              </a:extLst>
            </p:cNvPr>
            <p:cNvSpPr/>
            <p:nvPr/>
          </p:nvSpPr>
          <p:spPr>
            <a:xfrm>
              <a:off x="1172279" y="2317994"/>
              <a:ext cx="182880" cy="219456"/>
            </a:xfrm>
            <a:prstGeom prst="rect">
              <a:avLst/>
            </a:prstGeom>
            <a:noFill/>
            <a:ln/>
          </p:spPr>
          <p:txBody>
            <a:bodyPr wrap="square" lIns="0" tIns="0" rIns="0" bIns="0" rtlCol="0" anchor="t">
              <a:normAutofit lnSpcReduction="10000"/>
            </a:bodyPr>
            <a:lstStyle/>
            <a:p>
              <a:pPr marL="0" indent="0" algn="ctr">
                <a:lnSpc>
                  <a:spcPct val="95000"/>
                </a:lnSpc>
                <a:buNone/>
              </a:pPr>
              <a:endParaRPr lang="en-US" sz="1600" dirty="0"/>
            </a:p>
          </p:txBody>
        </p:sp>
        <p:sp>
          <p:nvSpPr>
            <p:cNvPr id="46" name="Decorative line">
              <a:extLst>
                <a:ext uri="{FF2B5EF4-FFF2-40B4-BE49-F238E27FC236}">
                  <a16:creationId xmlns:a16="http://schemas.microsoft.com/office/drawing/2014/main" id="{1D237121-E5F9-28B2-DAC1-16B90B7E3C78}"/>
                </a:ext>
                <a:ext uri="{C183D7F6-B498-43B3-948B-1728B52AA6E4}">
                  <adec:decorative xmlns:adec="http://schemas.microsoft.com/office/drawing/2017/decorative" val="1"/>
                </a:ext>
              </a:extLst>
            </p:cNvPr>
            <p:cNvSpPr/>
            <p:nvPr/>
          </p:nvSpPr>
          <p:spPr>
            <a:xfrm>
              <a:off x="1143138" y="2537450"/>
              <a:ext cx="201168" cy="0"/>
            </a:xfrm>
            <a:prstGeom prst="line">
              <a:avLst/>
            </a:prstGeom>
            <a:noFill/>
            <a:ln w="12700">
              <a:solidFill>
                <a:srgbClr val="FFFFFF"/>
              </a:solidFill>
              <a:prstDash val="solid"/>
            </a:ln>
          </p:spPr>
          <p:txBody>
            <a:bodyPr/>
            <a:lstStyle/>
            <a:p>
              <a:endParaRPr lang="en-US"/>
            </a:p>
          </p:txBody>
        </p:sp>
        <p:sp>
          <p:nvSpPr>
            <p:cNvPr id="47" name="Decorative line">
              <a:extLst>
                <a:ext uri="{FF2B5EF4-FFF2-40B4-BE49-F238E27FC236}">
                  <a16:creationId xmlns:a16="http://schemas.microsoft.com/office/drawing/2014/main" id="{6C359456-1BC5-7EF6-D7B4-8684C69A6634}"/>
                </a:ext>
                <a:ext uri="{C183D7F6-B498-43B3-948B-1728B52AA6E4}">
                  <adec:decorative xmlns:adec="http://schemas.microsoft.com/office/drawing/2017/decorative" val="1"/>
                </a:ext>
              </a:extLst>
            </p:cNvPr>
            <p:cNvSpPr/>
            <p:nvPr/>
          </p:nvSpPr>
          <p:spPr>
            <a:xfrm>
              <a:off x="1165998" y="2601331"/>
              <a:ext cx="155448" cy="0"/>
            </a:xfrm>
            <a:prstGeom prst="line">
              <a:avLst/>
            </a:prstGeom>
            <a:noFill/>
            <a:ln w="12700">
              <a:solidFill>
                <a:srgbClr val="FFFFFF"/>
              </a:solidFill>
              <a:prstDash val="solid"/>
            </a:ln>
          </p:spPr>
          <p:txBody>
            <a:bodyPr/>
            <a:lstStyle/>
            <a:p>
              <a:endParaRPr lang="en-US"/>
            </a:p>
          </p:txBody>
        </p:sp>
      </p:grpSp>
      <p:sp>
        <p:nvSpPr>
          <p:cNvPr id="11" name="Shape 3">
            <a:extLst>
              <a:ext uri="{FF2B5EF4-FFF2-40B4-BE49-F238E27FC236}">
                <a16:creationId xmlns:a16="http://schemas.microsoft.com/office/drawing/2014/main" id="{11DFE645-C8B5-1F31-B2D6-EAE512E8314F}"/>
              </a:ext>
              <a:ext uri="{C183D7F6-B498-43B3-948B-1728B52AA6E4}">
                <adec:decorative xmlns:adec="http://schemas.microsoft.com/office/drawing/2017/decorative" val="1"/>
              </a:ext>
            </a:extLst>
          </p:cNvPr>
          <p:cNvSpPr/>
          <p:nvPr/>
        </p:nvSpPr>
        <p:spPr>
          <a:xfrm>
            <a:off x="670176" y="3106792"/>
            <a:ext cx="1196231" cy="181485"/>
          </a:xfrm>
          <a:prstGeom prst="roundRect">
            <a:avLst>
              <a:gd name="adj" fmla="val 32000"/>
            </a:avLst>
          </a:prstGeom>
          <a:solidFill>
            <a:srgbClr val="243C8F"/>
          </a:solidFill>
          <a:ln w="12700">
            <a:solidFill>
              <a:srgbClr val="243C8F"/>
            </a:solidFill>
            <a:prstDash val="solid"/>
          </a:ln>
        </p:spPr>
        <p:txBody>
          <a:bodyPr/>
          <a:lstStyle/>
          <a:p>
            <a:endParaRPr lang="en-US"/>
          </a:p>
        </p:txBody>
      </p:sp>
      <p:sp>
        <p:nvSpPr>
          <p:cNvPr id="12" name="Text 4" descr="TRAINING GAP&#10;">
            <a:extLst>
              <a:ext uri="{FF2B5EF4-FFF2-40B4-BE49-F238E27FC236}">
                <a16:creationId xmlns:a16="http://schemas.microsoft.com/office/drawing/2014/main" id="{5AB47EB2-C4B2-F907-7EF4-031D0921E76B}"/>
              </a:ext>
            </a:extLst>
          </p:cNvPr>
          <p:cNvSpPr/>
          <p:nvPr/>
        </p:nvSpPr>
        <p:spPr>
          <a:xfrm>
            <a:off x="698323" y="3135830"/>
            <a:ext cx="1139937" cy="108891"/>
          </a:xfrm>
          <a:prstGeom prst="rect">
            <a:avLst/>
          </a:prstGeom>
          <a:noFill/>
          <a:ln/>
        </p:spPr>
        <p:txBody>
          <a:bodyPr wrap="square" lIns="0" tIns="0" rIns="0" bIns="0" rtlCol="0" anchor="ctr"/>
          <a:lstStyle/>
          <a:p>
            <a:pPr marL="0" indent="0" algn="ctr">
              <a:buNone/>
            </a:pPr>
            <a:r>
              <a:rPr lang="en-US" sz="1000" b="1" dirty="0">
                <a:solidFill>
                  <a:srgbClr val="FFFFFF"/>
                </a:solidFill>
                <a:latin typeface="Aptos" pitchFamily="34" charset="0"/>
                <a:ea typeface="Aptos" pitchFamily="34" charset="-122"/>
                <a:cs typeface="Aptos" pitchFamily="34" charset="-120"/>
              </a:rPr>
              <a:t>TRAINING GAP</a:t>
            </a:r>
            <a:endParaRPr lang="en-US" sz="1000" dirty="0"/>
          </a:p>
        </p:txBody>
      </p:sp>
      <p:sp>
        <p:nvSpPr>
          <p:cNvPr id="13" name="Text 5" descr="KNOWLEDGE&#10;">
            <a:extLst>
              <a:ext uri="{FF2B5EF4-FFF2-40B4-BE49-F238E27FC236}">
                <a16:creationId xmlns:a16="http://schemas.microsoft.com/office/drawing/2014/main" id="{A4F02FDA-1149-7375-7101-C7211FF2CEFA}"/>
              </a:ext>
            </a:extLst>
          </p:cNvPr>
          <p:cNvSpPr/>
          <p:nvPr/>
        </p:nvSpPr>
        <p:spPr>
          <a:xfrm>
            <a:off x="452040" y="3549616"/>
            <a:ext cx="1632503" cy="254079"/>
          </a:xfrm>
          <a:prstGeom prst="rect">
            <a:avLst/>
          </a:prstGeom>
          <a:noFill/>
          <a:ln/>
        </p:spPr>
        <p:txBody>
          <a:bodyPr wrap="square" lIns="0" tIns="0" rIns="0" bIns="0" rtlCol="0" anchor="ctr"/>
          <a:lstStyle/>
          <a:p>
            <a:pPr marL="0" indent="0" algn="ctr">
              <a:buNone/>
            </a:pPr>
            <a:r>
              <a:rPr lang="en-US" sz="1650" b="1" dirty="0">
                <a:solidFill>
                  <a:srgbClr val="243C8F"/>
                </a:solidFill>
                <a:latin typeface="Aptos Display" pitchFamily="34" charset="0"/>
                <a:ea typeface="Aptos Display" pitchFamily="34" charset="-122"/>
                <a:cs typeface="Aptos Display" pitchFamily="34" charset="-120"/>
              </a:rPr>
              <a:t>KNOWLEDGE</a:t>
            </a:r>
            <a:endParaRPr lang="en-US" sz="1650" dirty="0"/>
          </a:p>
        </p:txBody>
      </p:sp>
      <p:sp>
        <p:nvSpPr>
          <p:cNvPr id="14" name="Text 6" descr="&quot;I was never trained.&quot;&#10;">
            <a:extLst>
              <a:ext uri="{FF2B5EF4-FFF2-40B4-BE49-F238E27FC236}">
                <a16:creationId xmlns:a16="http://schemas.microsoft.com/office/drawing/2014/main" id="{789E3C3D-8B1D-D87B-88CA-BA08A2D1499F}"/>
              </a:ext>
            </a:extLst>
          </p:cNvPr>
          <p:cNvSpPr/>
          <p:nvPr/>
        </p:nvSpPr>
        <p:spPr>
          <a:xfrm>
            <a:off x="508333" y="3912587"/>
            <a:ext cx="1519917" cy="471862"/>
          </a:xfrm>
          <a:prstGeom prst="rect">
            <a:avLst/>
          </a:prstGeom>
          <a:noFill/>
          <a:ln/>
        </p:spPr>
        <p:txBody>
          <a:bodyPr wrap="square" lIns="254" tIns="254" rIns="254" bIns="254" rtlCol="0" anchor="ctr">
            <a:normAutofit/>
          </a:bodyPr>
          <a:lstStyle/>
          <a:p>
            <a:pPr marL="0" indent="0" algn="ctr">
              <a:buNone/>
            </a:pPr>
            <a:r>
              <a:rPr lang="en-US" sz="1200" i="1" dirty="0">
                <a:solidFill>
                  <a:srgbClr val="1F2937"/>
                </a:solidFill>
                <a:latin typeface="+mj-lt"/>
                <a:ea typeface="Aptos" pitchFamily="34" charset="-122"/>
                <a:cs typeface="Aptos" pitchFamily="34" charset="-120"/>
              </a:rPr>
              <a:t>"I was never trained."</a:t>
            </a:r>
            <a:endParaRPr lang="en-US" sz="1200" dirty="0">
              <a:latin typeface="+mj-lt"/>
            </a:endParaRPr>
          </a:p>
        </p:txBody>
      </p:sp>
      <p:sp>
        <p:nvSpPr>
          <p:cNvPr id="15" name="Shape 7">
            <a:extLst>
              <a:ext uri="{FF2B5EF4-FFF2-40B4-BE49-F238E27FC236}">
                <a16:creationId xmlns:a16="http://schemas.microsoft.com/office/drawing/2014/main" id="{539BA79F-3F77-D309-7650-9145AA319711}"/>
              </a:ext>
              <a:ext uri="{C183D7F6-B498-43B3-948B-1728B52AA6E4}">
                <adec:decorative xmlns:adec="http://schemas.microsoft.com/office/drawing/2017/decorative" val="1"/>
              </a:ext>
            </a:extLst>
          </p:cNvPr>
          <p:cNvSpPr/>
          <p:nvPr/>
        </p:nvSpPr>
        <p:spPr>
          <a:xfrm>
            <a:off x="2478596" y="1640392"/>
            <a:ext cx="1984336" cy="3738595"/>
          </a:xfrm>
          <a:prstGeom prst="roundRect">
            <a:avLst>
              <a:gd name="adj" fmla="val 6383"/>
            </a:avLst>
          </a:prstGeom>
          <a:solidFill>
            <a:srgbClr val="FFFFFF"/>
          </a:solidFill>
          <a:ln w="12700">
            <a:solidFill>
              <a:srgbClr val="D9E4F2"/>
            </a:solidFill>
            <a:prstDash val="solid"/>
          </a:ln>
          <a:effectLst>
            <a:outerShdw blurRad="12700" dist="50800" dir="2700000" algn="bl" rotWithShape="0">
              <a:srgbClr val="DCE7F5">
                <a:alpha val="25000"/>
              </a:srgbClr>
            </a:outerShdw>
          </a:effectLst>
        </p:spPr>
        <p:txBody>
          <a:bodyPr/>
          <a:lstStyle/>
          <a:p>
            <a:endParaRPr lang="en-US"/>
          </a:p>
        </p:txBody>
      </p:sp>
      <p:sp>
        <p:nvSpPr>
          <p:cNvPr id="16" name="Shape 8">
            <a:extLst>
              <a:ext uri="{FF2B5EF4-FFF2-40B4-BE49-F238E27FC236}">
                <a16:creationId xmlns:a16="http://schemas.microsoft.com/office/drawing/2014/main" id="{2022D7B0-D598-6AB7-3F86-6B96DDDFE924}"/>
              </a:ext>
              <a:ext uri="{C183D7F6-B498-43B3-948B-1728B52AA6E4}">
                <adec:decorative xmlns:adec="http://schemas.microsoft.com/office/drawing/2017/decorative" val="1"/>
              </a:ext>
            </a:extLst>
          </p:cNvPr>
          <p:cNvSpPr/>
          <p:nvPr/>
        </p:nvSpPr>
        <p:spPr>
          <a:xfrm>
            <a:off x="2563036" y="1734764"/>
            <a:ext cx="1815456" cy="65335"/>
          </a:xfrm>
          <a:prstGeom prst="rect">
            <a:avLst/>
          </a:prstGeom>
          <a:solidFill>
            <a:srgbClr val="A90E35"/>
          </a:solidFill>
          <a:ln w="12700">
            <a:solidFill>
              <a:srgbClr val="A90E35"/>
            </a:solidFill>
            <a:prstDash val="solid"/>
          </a:ln>
        </p:spPr>
        <p:txBody>
          <a:bodyPr/>
          <a:lstStyle/>
          <a:p>
            <a:endParaRPr lang="en-US"/>
          </a:p>
        </p:txBody>
      </p:sp>
      <p:sp>
        <p:nvSpPr>
          <p:cNvPr id="17" name="Shape 9">
            <a:extLst>
              <a:ext uri="{FF2B5EF4-FFF2-40B4-BE49-F238E27FC236}">
                <a16:creationId xmlns:a16="http://schemas.microsoft.com/office/drawing/2014/main" id="{A9A7DD70-82A5-18CE-F632-DB84CA27EB12}"/>
              </a:ext>
              <a:ext uri="{C183D7F6-B498-43B3-948B-1728B52AA6E4}">
                <adec:decorative xmlns:adec="http://schemas.microsoft.com/office/drawing/2017/decorative" val="1"/>
              </a:ext>
            </a:extLst>
          </p:cNvPr>
          <p:cNvSpPr/>
          <p:nvPr/>
        </p:nvSpPr>
        <p:spPr>
          <a:xfrm>
            <a:off x="3140041" y="2148551"/>
            <a:ext cx="661445" cy="682384"/>
          </a:xfrm>
          <a:prstGeom prst="ellipse">
            <a:avLst/>
          </a:prstGeom>
          <a:solidFill>
            <a:srgbClr val="A90E35"/>
          </a:solidFill>
          <a:ln w="12700">
            <a:solidFill>
              <a:srgbClr val="A90E35"/>
            </a:solidFill>
            <a:prstDash val="solid"/>
          </a:ln>
        </p:spPr>
        <p:txBody>
          <a:bodyPr/>
          <a:lstStyle/>
          <a:p>
            <a:endParaRPr lang="en-US"/>
          </a:p>
        </p:txBody>
      </p:sp>
      <p:pic>
        <p:nvPicPr>
          <p:cNvPr id="18" name="Image 1" descr="Ownership gap icon">
            <a:extLst>
              <a:ext uri="{FF2B5EF4-FFF2-40B4-BE49-F238E27FC236}">
                <a16:creationId xmlns:a16="http://schemas.microsoft.com/office/drawing/2014/main" id="{DF1AE677-036B-0C58-DB71-DE68BA200A3C}"/>
              </a:ext>
            </a:extLst>
          </p:cNvPr>
          <p:cNvPicPr>
            <a:picLocks noChangeAspect="1"/>
          </p:cNvPicPr>
          <p:nvPr/>
        </p:nvPicPr>
        <p:blipFill>
          <a:blip r:embed="rId3"/>
          <a:stretch>
            <a:fillRect/>
          </a:stretch>
        </p:blipFill>
        <p:spPr>
          <a:xfrm>
            <a:off x="3284292" y="2297368"/>
            <a:ext cx="372943" cy="384749"/>
          </a:xfrm>
          <a:prstGeom prst="rect">
            <a:avLst/>
          </a:prstGeom>
        </p:spPr>
      </p:pic>
      <p:sp>
        <p:nvSpPr>
          <p:cNvPr id="20" name="Shape 10">
            <a:extLst>
              <a:ext uri="{FF2B5EF4-FFF2-40B4-BE49-F238E27FC236}">
                <a16:creationId xmlns:a16="http://schemas.microsoft.com/office/drawing/2014/main" id="{C8FF0210-A60E-6DE6-A82F-E228AC3BB7D4}"/>
              </a:ext>
              <a:ext uri="{C183D7F6-B498-43B3-948B-1728B52AA6E4}">
                <adec:decorative xmlns:adec="http://schemas.microsoft.com/office/drawing/2017/decorative" val="1"/>
              </a:ext>
            </a:extLst>
          </p:cNvPr>
          <p:cNvSpPr/>
          <p:nvPr/>
        </p:nvSpPr>
        <p:spPr>
          <a:xfrm>
            <a:off x="2872648" y="3106792"/>
            <a:ext cx="1196231" cy="181485"/>
          </a:xfrm>
          <a:prstGeom prst="roundRect">
            <a:avLst>
              <a:gd name="adj" fmla="val 32000"/>
            </a:avLst>
          </a:prstGeom>
          <a:solidFill>
            <a:srgbClr val="A90E35"/>
          </a:solidFill>
          <a:ln w="12700">
            <a:solidFill>
              <a:srgbClr val="A90E35"/>
            </a:solidFill>
            <a:prstDash val="solid"/>
          </a:ln>
        </p:spPr>
        <p:txBody>
          <a:bodyPr/>
          <a:lstStyle/>
          <a:p>
            <a:endParaRPr lang="en-US"/>
          </a:p>
        </p:txBody>
      </p:sp>
      <p:sp>
        <p:nvSpPr>
          <p:cNvPr id="21" name="Text 11" descr="OWNERSHIP GAP&#10;">
            <a:extLst>
              <a:ext uri="{FF2B5EF4-FFF2-40B4-BE49-F238E27FC236}">
                <a16:creationId xmlns:a16="http://schemas.microsoft.com/office/drawing/2014/main" id="{0B1FDD44-1790-E1CE-6246-0A21BF107537}"/>
              </a:ext>
            </a:extLst>
          </p:cNvPr>
          <p:cNvSpPr/>
          <p:nvPr/>
        </p:nvSpPr>
        <p:spPr>
          <a:xfrm>
            <a:off x="2900795" y="3135830"/>
            <a:ext cx="1139937" cy="108891"/>
          </a:xfrm>
          <a:prstGeom prst="rect">
            <a:avLst/>
          </a:prstGeom>
          <a:noFill/>
          <a:ln/>
        </p:spPr>
        <p:txBody>
          <a:bodyPr wrap="square" lIns="0" tIns="0" rIns="0" bIns="0" rtlCol="0" anchor="ctr"/>
          <a:lstStyle/>
          <a:p>
            <a:pPr marL="0" indent="0" algn="ctr">
              <a:buNone/>
            </a:pPr>
            <a:r>
              <a:rPr lang="en-US" sz="1000" b="1" dirty="0">
                <a:solidFill>
                  <a:srgbClr val="FFFFFF"/>
                </a:solidFill>
                <a:latin typeface="Aptos" pitchFamily="34" charset="0"/>
                <a:ea typeface="Aptos" pitchFamily="34" charset="-122"/>
                <a:cs typeface="Aptos" pitchFamily="34" charset="-120"/>
              </a:rPr>
              <a:t>OWNERSHIP GAP</a:t>
            </a:r>
            <a:endParaRPr lang="en-US" sz="1000" dirty="0"/>
          </a:p>
        </p:txBody>
      </p:sp>
      <p:sp>
        <p:nvSpPr>
          <p:cNvPr id="22" name="Text 12" descr="ACCOUNTABILITY&#10;">
            <a:extLst>
              <a:ext uri="{FF2B5EF4-FFF2-40B4-BE49-F238E27FC236}">
                <a16:creationId xmlns:a16="http://schemas.microsoft.com/office/drawing/2014/main" id="{3ABC1AB8-64B9-EB61-FD7C-8C51B31E9198}"/>
              </a:ext>
            </a:extLst>
          </p:cNvPr>
          <p:cNvSpPr/>
          <p:nvPr/>
        </p:nvSpPr>
        <p:spPr>
          <a:xfrm>
            <a:off x="2654512" y="3549616"/>
            <a:ext cx="1632503" cy="254079"/>
          </a:xfrm>
          <a:prstGeom prst="rect">
            <a:avLst/>
          </a:prstGeom>
          <a:noFill/>
          <a:ln/>
        </p:spPr>
        <p:txBody>
          <a:bodyPr wrap="square" lIns="0" tIns="0" rIns="0" bIns="0" rtlCol="0" anchor="ctr"/>
          <a:lstStyle/>
          <a:p>
            <a:pPr marL="0" indent="0" algn="ctr">
              <a:buNone/>
            </a:pPr>
            <a:r>
              <a:rPr lang="en-US" sz="1650" b="1" dirty="0">
                <a:solidFill>
                  <a:srgbClr val="A90E35"/>
                </a:solidFill>
                <a:latin typeface="Aptos Display" pitchFamily="34" charset="0"/>
                <a:ea typeface="Aptos Display" pitchFamily="34" charset="-122"/>
                <a:cs typeface="Aptos Display" pitchFamily="34" charset="-120"/>
              </a:rPr>
              <a:t>ACCOUNTABILITY</a:t>
            </a:r>
            <a:endParaRPr lang="en-US" sz="1650" dirty="0"/>
          </a:p>
        </p:txBody>
      </p:sp>
      <p:sp>
        <p:nvSpPr>
          <p:cNvPr id="23" name="Text 13" descr="&quot;No one asked me to do it.&quot;&#10;">
            <a:extLst>
              <a:ext uri="{FF2B5EF4-FFF2-40B4-BE49-F238E27FC236}">
                <a16:creationId xmlns:a16="http://schemas.microsoft.com/office/drawing/2014/main" id="{945F645E-43EB-5A17-A56C-467EB460A3C4}"/>
              </a:ext>
            </a:extLst>
          </p:cNvPr>
          <p:cNvSpPr/>
          <p:nvPr/>
        </p:nvSpPr>
        <p:spPr>
          <a:xfrm>
            <a:off x="2563036" y="3912587"/>
            <a:ext cx="1815455" cy="471862"/>
          </a:xfrm>
          <a:prstGeom prst="rect">
            <a:avLst/>
          </a:prstGeom>
          <a:noFill/>
          <a:ln/>
        </p:spPr>
        <p:txBody>
          <a:bodyPr wrap="square" lIns="254" tIns="254" rIns="254" bIns="254" rtlCol="0" anchor="ctr">
            <a:normAutofit/>
          </a:bodyPr>
          <a:lstStyle/>
          <a:p>
            <a:pPr marL="0" indent="0" algn="ctr">
              <a:buNone/>
            </a:pPr>
            <a:r>
              <a:rPr lang="en-US" sz="1200" i="1" dirty="0">
                <a:solidFill>
                  <a:srgbClr val="1F2937"/>
                </a:solidFill>
                <a:latin typeface="+mj-lt"/>
                <a:ea typeface="Aptos" pitchFamily="34" charset="-122"/>
                <a:cs typeface="Aptos" pitchFamily="34" charset="-120"/>
              </a:rPr>
              <a:t>"No one asked me to do it."</a:t>
            </a:r>
            <a:endParaRPr lang="en-US" sz="1200" dirty="0">
              <a:latin typeface="+mj-lt"/>
            </a:endParaRPr>
          </a:p>
        </p:txBody>
      </p:sp>
      <p:sp>
        <p:nvSpPr>
          <p:cNvPr id="24" name="Shape 14">
            <a:extLst>
              <a:ext uri="{FF2B5EF4-FFF2-40B4-BE49-F238E27FC236}">
                <a16:creationId xmlns:a16="http://schemas.microsoft.com/office/drawing/2014/main" id="{7FBE0747-F7EB-DEB0-2FD5-DC2B2B84FA7C}"/>
              </a:ext>
              <a:ext uri="{C183D7F6-B498-43B3-948B-1728B52AA6E4}">
                <adec:decorative xmlns:adec="http://schemas.microsoft.com/office/drawing/2017/decorative" val="1"/>
              </a:ext>
            </a:extLst>
          </p:cNvPr>
          <p:cNvSpPr/>
          <p:nvPr/>
        </p:nvSpPr>
        <p:spPr>
          <a:xfrm>
            <a:off x="4681068" y="1640392"/>
            <a:ext cx="1984336" cy="3738595"/>
          </a:xfrm>
          <a:prstGeom prst="roundRect">
            <a:avLst>
              <a:gd name="adj" fmla="val 6383"/>
            </a:avLst>
          </a:prstGeom>
          <a:solidFill>
            <a:srgbClr val="FFFFFF"/>
          </a:solidFill>
          <a:ln w="12700">
            <a:solidFill>
              <a:srgbClr val="D9E4F2"/>
            </a:solidFill>
            <a:prstDash val="solid"/>
          </a:ln>
          <a:effectLst>
            <a:outerShdw blurRad="12700" dist="50800" dir="2700000" algn="bl" rotWithShape="0">
              <a:srgbClr val="DCE7F5">
                <a:alpha val="25000"/>
              </a:srgbClr>
            </a:outerShdw>
          </a:effectLst>
        </p:spPr>
        <p:txBody>
          <a:bodyPr/>
          <a:lstStyle/>
          <a:p>
            <a:endParaRPr lang="en-US"/>
          </a:p>
        </p:txBody>
      </p:sp>
      <p:sp>
        <p:nvSpPr>
          <p:cNvPr id="25" name="Shape 15">
            <a:extLst>
              <a:ext uri="{FF2B5EF4-FFF2-40B4-BE49-F238E27FC236}">
                <a16:creationId xmlns:a16="http://schemas.microsoft.com/office/drawing/2014/main" id="{AF89A48B-B08C-0778-9FE4-AB74AEB4158F}"/>
              </a:ext>
              <a:ext uri="{C183D7F6-B498-43B3-948B-1728B52AA6E4}">
                <adec:decorative xmlns:adec="http://schemas.microsoft.com/office/drawing/2017/decorative" val="1"/>
              </a:ext>
            </a:extLst>
          </p:cNvPr>
          <p:cNvSpPr/>
          <p:nvPr/>
        </p:nvSpPr>
        <p:spPr>
          <a:xfrm>
            <a:off x="4765507" y="1734764"/>
            <a:ext cx="1815456" cy="65335"/>
          </a:xfrm>
          <a:prstGeom prst="rect">
            <a:avLst/>
          </a:prstGeom>
          <a:solidFill>
            <a:srgbClr val="0F776A"/>
          </a:solidFill>
          <a:ln w="12700">
            <a:solidFill>
              <a:srgbClr val="0F776A"/>
            </a:solidFill>
            <a:prstDash val="solid"/>
          </a:ln>
        </p:spPr>
        <p:txBody>
          <a:bodyPr/>
          <a:lstStyle/>
          <a:p>
            <a:endParaRPr lang="en-US"/>
          </a:p>
        </p:txBody>
      </p:sp>
      <p:sp>
        <p:nvSpPr>
          <p:cNvPr id="26" name="Shape 16">
            <a:extLst>
              <a:ext uri="{FF2B5EF4-FFF2-40B4-BE49-F238E27FC236}">
                <a16:creationId xmlns:a16="http://schemas.microsoft.com/office/drawing/2014/main" id="{E9DEAA73-8BDA-E49A-6FD5-F99C0FE6F273}"/>
              </a:ext>
              <a:ext uri="{C183D7F6-B498-43B3-948B-1728B52AA6E4}">
                <adec:decorative xmlns:adec="http://schemas.microsoft.com/office/drawing/2017/decorative" val="1"/>
              </a:ext>
            </a:extLst>
          </p:cNvPr>
          <p:cNvSpPr/>
          <p:nvPr/>
        </p:nvSpPr>
        <p:spPr>
          <a:xfrm>
            <a:off x="5342513" y="2148551"/>
            <a:ext cx="661445" cy="682384"/>
          </a:xfrm>
          <a:prstGeom prst="ellipse">
            <a:avLst/>
          </a:prstGeom>
          <a:solidFill>
            <a:srgbClr val="0F776A"/>
          </a:solidFill>
          <a:ln w="12700">
            <a:solidFill>
              <a:srgbClr val="0F776A"/>
            </a:solidFill>
            <a:prstDash val="solid"/>
          </a:ln>
        </p:spPr>
        <p:txBody>
          <a:bodyPr/>
          <a:lstStyle/>
          <a:p>
            <a:endParaRPr lang="en-US"/>
          </a:p>
        </p:txBody>
      </p:sp>
      <p:pic>
        <p:nvPicPr>
          <p:cNvPr id="27" name="Image 2" descr="Capacity gap icon">
            <a:extLst>
              <a:ext uri="{FF2B5EF4-FFF2-40B4-BE49-F238E27FC236}">
                <a16:creationId xmlns:a16="http://schemas.microsoft.com/office/drawing/2014/main" id="{30609604-E28E-FB62-FD8E-8E974FD58B00}"/>
              </a:ext>
            </a:extLst>
          </p:cNvPr>
          <p:cNvPicPr>
            <a:picLocks noChangeAspect="1"/>
          </p:cNvPicPr>
          <p:nvPr/>
        </p:nvPicPr>
        <p:blipFill>
          <a:blip r:embed="rId4"/>
          <a:stretch>
            <a:fillRect/>
          </a:stretch>
        </p:blipFill>
        <p:spPr>
          <a:xfrm>
            <a:off x="5486764" y="2297368"/>
            <a:ext cx="372943" cy="384749"/>
          </a:xfrm>
          <a:prstGeom prst="rect">
            <a:avLst/>
          </a:prstGeom>
        </p:spPr>
      </p:pic>
      <p:sp>
        <p:nvSpPr>
          <p:cNvPr id="29" name="Shape 17">
            <a:extLst>
              <a:ext uri="{FF2B5EF4-FFF2-40B4-BE49-F238E27FC236}">
                <a16:creationId xmlns:a16="http://schemas.microsoft.com/office/drawing/2014/main" id="{DD698176-B5CF-9B60-1365-E7926E742B5E}"/>
              </a:ext>
              <a:ext uri="{C183D7F6-B498-43B3-948B-1728B52AA6E4}">
                <adec:decorative xmlns:adec="http://schemas.microsoft.com/office/drawing/2017/decorative" val="1"/>
              </a:ext>
            </a:extLst>
          </p:cNvPr>
          <p:cNvSpPr/>
          <p:nvPr/>
        </p:nvSpPr>
        <p:spPr>
          <a:xfrm>
            <a:off x="5075120" y="3106792"/>
            <a:ext cx="1196231" cy="181485"/>
          </a:xfrm>
          <a:prstGeom prst="roundRect">
            <a:avLst>
              <a:gd name="adj" fmla="val 32000"/>
            </a:avLst>
          </a:prstGeom>
          <a:solidFill>
            <a:srgbClr val="0F776A"/>
          </a:solidFill>
          <a:ln w="12700">
            <a:solidFill>
              <a:srgbClr val="0F776A"/>
            </a:solidFill>
            <a:prstDash val="solid"/>
          </a:ln>
        </p:spPr>
        <p:txBody>
          <a:bodyPr/>
          <a:lstStyle/>
          <a:p>
            <a:endParaRPr lang="en-US"/>
          </a:p>
        </p:txBody>
      </p:sp>
      <p:sp>
        <p:nvSpPr>
          <p:cNvPr id="30" name="Text 18" descr="CAPACITY GAP&#10;">
            <a:extLst>
              <a:ext uri="{FF2B5EF4-FFF2-40B4-BE49-F238E27FC236}">
                <a16:creationId xmlns:a16="http://schemas.microsoft.com/office/drawing/2014/main" id="{173A879C-D01C-5F66-9AB4-7F1B249E5FC4}"/>
              </a:ext>
            </a:extLst>
          </p:cNvPr>
          <p:cNvSpPr/>
          <p:nvPr/>
        </p:nvSpPr>
        <p:spPr>
          <a:xfrm>
            <a:off x="5103267" y="3135830"/>
            <a:ext cx="1139937" cy="108891"/>
          </a:xfrm>
          <a:prstGeom prst="rect">
            <a:avLst/>
          </a:prstGeom>
          <a:noFill/>
          <a:ln/>
        </p:spPr>
        <p:txBody>
          <a:bodyPr wrap="square" lIns="0" tIns="0" rIns="0" bIns="0" rtlCol="0" anchor="ctr"/>
          <a:lstStyle/>
          <a:p>
            <a:pPr marL="0" indent="0" algn="ctr">
              <a:buNone/>
            </a:pPr>
            <a:r>
              <a:rPr lang="en-US" sz="1000" b="1" dirty="0">
                <a:solidFill>
                  <a:srgbClr val="FFFFFF"/>
                </a:solidFill>
                <a:latin typeface="Aptos" pitchFamily="34" charset="0"/>
                <a:ea typeface="Aptos" pitchFamily="34" charset="-122"/>
                <a:cs typeface="Aptos" pitchFamily="34" charset="-120"/>
              </a:rPr>
              <a:t>CAPACITY GAP</a:t>
            </a:r>
            <a:endParaRPr lang="en-US" sz="1000" dirty="0"/>
          </a:p>
        </p:txBody>
      </p:sp>
      <p:sp>
        <p:nvSpPr>
          <p:cNvPr id="31" name="Text 19" descr="BANDWIDTH&#10;">
            <a:extLst>
              <a:ext uri="{FF2B5EF4-FFF2-40B4-BE49-F238E27FC236}">
                <a16:creationId xmlns:a16="http://schemas.microsoft.com/office/drawing/2014/main" id="{39C65847-7176-AB6E-1A1A-78A17B018023}"/>
              </a:ext>
            </a:extLst>
          </p:cNvPr>
          <p:cNvSpPr/>
          <p:nvPr/>
        </p:nvSpPr>
        <p:spPr>
          <a:xfrm>
            <a:off x="4856984" y="3549616"/>
            <a:ext cx="1632503" cy="254079"/>
          </a:xfrm>
          <a:prstGeom prst="rect">
            <a:avLst/>
          </a:prstGeom>
          <a:noFill/>
          <a:ln/>
        </p:spPr>
        <p:txBody>
          <a:bodyPr wrap="square" lIns="0" tIns="0" rIns="0" bIns="0" rtlCol="0" anchor="ctr"/>
          <a:lstStyle/>
          <a:p>
            <a:pPr marL="0" indent="0" algn="ctr">
              <a:buNone/>
            </a:pPr>
            <a:r>
              <a:rPr lang="en-US" sz="1650" b="1" dirty="0">
                <a:solidFill>
                  <a:srgbClr val="0F776A"/>
                </a:solidFill>
                <a:latin typeface="Aptos Display" pitchFamily="34" charset="0"/>
                <a:ea typeface="Aptos Display" pitchFamily="34" charset="-122"/>
                <a:cs typeface="Aptos Display" pitchFamily="34" charset="-120"/>
              </a:rPr>
              <a:t>BANDWIDTH</a:t>
            </a:r>
            <a:endParaRPr lang="en-US" sz="1650" dirty="0"/>
          </a:p>
        </p:txBody>
      </p:sp>
      <p:sp>
        <p:nvSpPr>
          <p:cNvPr id="32" name="Text 20" descr="&quot;It takes so much time.&quot;&#10;">
            <a:extLst>
              <a:ext uri="{FF2B5EF4-FFF2-40B4-BE49-F238E27FC236}">
                <a16:creationId xmlns:a16="http://schemas.microsoft.com/office/drawing/2014/main" id="{A6C0E92B-A578-5C1E-24D8-83630682BFFC}"/>
              </a:ext>
            </a:extLst>
          </p:cNvPr>
          <p:cNvSpPr/>
          <p:nvPr/>
        </p:nvSpPr>
        <p:spPr>
          <a:xfrm>
            <a:off x="4913277" y="3912587"/>
            <a:ext cx="1519917" cy="471862"/>
          </a:xfrm>
          <a:prstGeom prst="rect">
            <a:avLst/>
          </a:prstGeom>
          <a:noFill/>
          <a:ln/>
        </p:spPr>
        <p:txBody>
          <a:bodyPr wrap="square" lIns="254" tIns="254" rIns="254" bIns="254" rtlCol="0" anchor="ctr">
            <a:normAutofit/>
          </a:bodyPr>
          <a:lstStyle/>
          <a:p>
            <a:pPr marL="0" indent="0" algn="ctr">
              <a:buNone/>
            </a:pPr>
            <a:r>
              <a:rPr lang="en-US" sz="1200" i="1" dirty="0">
                <a:solidFill>
                  <a:srgbClr val="1F2937"/>
                </a:solidFill>
                <a:latin typeface="+mj-lt"/>
                <a:ea typeface="Aptos" pitchFamily="34" charset="-122"/>
                <a:cs typeface="Aptos" pitchFamily="34" charset="-120"/>
              </a:rPr>
              <a:t>"It takes so much time."</a:t>
            </a:r>
            <a:endParaRPr lang="en-US" sz="1200" dirty="0">
              <a:latin typeface="+mj-lt"/>
            </a:endParaRPr>
          </a:p>
        </p:txBody>
      </p:sp>
      <p:sp>
        <p:nvSpPr>
          <p:cNvPr id="33" name="Shape 21">
            <a:extLst>
              <a:ext uri="{FF2B5EF4-FFF2-40B4-BE49-F238E27FC236}">
                <a16:creationId xmlns:a16="http://schemas.microsoft.com/office/drawing/2014/main" id="{8F32F150-A28F-5CD9-6787-B045B1C8875B}"/>
              </a:ext>
              <a:ext uri="{C183D7F6-B498-43B3-948B-1728B52AA6E4}">
                <adec:decorative xmlns:adec="http://schemas.microsoft.com/office/drawing/2017/decorative" val="1"/>
              </a:ext>
            </a:extLst>
          </p:cNvPr>
          <p:cNvSpPr/>
          <p:nvPr/>
        </p:nvSpPr>
        <p:spPr>
          <a:xfrm>
            <a:off x="6883539" y="1640392"/>
            <a:ext cx="1984336" cy="3738595"/>
          </a:xfrm>
          <a:prstGeom prst="roundRect">
            <a:avLst>
              <a:gd name="adj" fmla="val 6383"/>
            </a:avLst>
          </a:prstGeom>
          <a:solidFill>
            <a:srgbClr val="FFFFFF"/>
          </a:solidFill>
          <a:ln w="12700">
            <a:solidFill>
              <a:srgbClr val="D9E4F2"/>
            </a:solidFill>
            <a:prstDash val="solid"/>
          </a:ln>
          <a:effectLst>
            <a:outerShdw blurRad="12700" dist="50800" dir="2700000" algn="bl" rotWithShape="0">
              <a:srgbClr val="DCE7F5">
                <a:alpha val="25000"/>
              </a:srgbClr>
            </a:outerShdw>
          </a:effectLst>
        </p:spPr>
        <p:txBody>
          <a:bodyPr/>
          <a:lstStyle/>
          <a:p>
            <a:endParaRPr lang="en-US"/>
          </a:p>
        </p:txBody>
      </p:sp>
      <p:sp>
        <p:nvSpPr>
          <p:cNvPr id="34" name="Shape 22">
            <a:extLst>
              <a:ext uri="{FF2B5EF4-FFF2-40B4-BE49-F238E27FC236}">
                <a16:creationId xmlns:a16="http://schemas.microsoft.com/office/drawing/2014/main" id="{DF13232A-4175-F459-6187-2E4493FCFFC1}"/>
              </a:ext>
              <a:ext uri="{C183D7F6-B498-43B3-948B-1728B52AA6E4}">
                <adec:decorative xmlns:adec="http://schemas.microsoft.com/office/drawing/2017/decorative" val="1"/>
              </a:ext>
            </a:extLst>
          </p:cNvPr>
          <p:cNvSpPr/>
          <p:nvPr/>
        </p:nvSpPr>
        <p:spPr>
          <a:xfrm>
            <a:off x="6967979" y="1734764"/>
            <a:ext cx="1815456" cy="65335"/>
          </a:xfrm>
          <a:prstGeom prst="rect">
            <a:avLst/>
          </a:prstGeom>
          <a:solidFill>
            <a:srgbClr val="5A22B5"/>
          </a:solidFill>
          <a:ln w="12700">
            <a:solidFill>
              <a:srgbClr val="5A22B5"/>
            </a:solidFill>
            <a:prstDash val="solid"/>
          </a:ln>
        </p:spPr>
        <p:txBody>
          <a:bodyPr/>
          <a:lstStyle/>
          <a:p>
            <a:endParaRPr lang="en-US"/>
          </a:p>
        </p:txBody>
      </p:sp>
      <p:sp>
        <p:nvSpPr>
          <p:cNvPr id="35" name="Shape 23">
            <a:extLst>
              <a:ext uri="{FF2B5EF4-FFF2-40B4-BE49-F238E27FC236}">
                <a16:creationId xmlns:a16="http://schemas.microsoft.com/office/drawing/2014/main" id="{4C3827DD-8CAC-C15F-1D98-E7621216B310}"/>
              </a:ext>
              <a:ext uri="{C183D7F6-B498-43B3-948B-1728B52AA6E4}">
                <adec:decorative xmlns:adec="http://schemas.microsoft.com/office/drawing/2017/decorative" val="1"/>
              </a:ext>
            </a:extLst>
          </p:cNvPr>
          <p:cNvSpPr/>
          <p:nvPr/>
        </p:nvSpPr>
        <p:spPr>
          <a:xfrm>
            <a:off x="7544985" y="2148551"/>
            <a:ext cx="661445" cy="682384"/>
          </a:xfrm>
          <a:prstGeom prst="ellipse">
            <a:avLst/>
          </a:prstGeom>
          <a:solidFill>
            <a:srgbClr val="5A22B5"/>
          </a:solidFill>
          <a:ln w="12700">
            <a:solidFill>
              <a:srgbClr val="5A22B5"/>
            </a:solidFill>
            <a:prstDash val="solid"/>
          </a:ln>
        </p:spPr>
        <p:txBody>
          <a:bodyPr/>
          <a:lstStyle/>
          <a:p>
            <a:endParaRPr lang="en-US"/>
          </a:p>
        </p:txBody>
      </p:sp>
      <p:pic>
        <p:nvPicPr>
          <p:cNvPr id="36" name="Image 3" descr="Consistency gap icon">
            <a:extLst>
              <a:ext uri="{FF2B5EF4-FFF2-40B4-BE49-F238E27FC236}">
                <a16:creationId xmlns:a16="http://schemas.microsoft.com/office/drawing/2014/main" id="{E51D9456-1676-3B64-DCA1-6F9521303080}"/>
              </a:ext>
            </a:extLst>
          </p:cNvPr>
          <p:cNvPicPr>
            <a:picLocks noChangeAspect="1"/>
          </p:cNvPicPr>
          <p:nvPr/>
        </p:nvPicPr>
        <p:blipFill>
          <a:blip r:embed="rId5"/>
          <a:stretch>
            <a:fillRect/>
          </a:stretch>
        </p:blipFill>
        <p:spPr>
          <a:xfrm>
            <a:off x="7689236" y="2297368"/>
            <a:ext cx="372943" cy="384749"/>
          </a:xfrm>
          <a:prstGeom prst="rect">
            <a:avLst/>
          </a:prstGeom>
        </p:spPr>
      </p:pic>
      <p:sp>
        <p:nvSpPr>
          <p:cNvPr id="37" name="Shape 24">
            <a:extLst>
              <a:ext uri="{FF2B5EF4-FFF2-40B4-BE49-F238E27FC236}">
                <a16:creationId xmlns:a16="http://schemas.microsoft.com/office/drawing/2014/main" id="{60326744-6380-E79A-5396-0F53A7568919}"/>
              </a:ext>
              <a:ext uri="{C183D7F6-B498-43B3-948B-1728B52AA6E4}">
                <adec:decorative xmlns:adec="http://schemas.microsoft.com/office/drawing/2017/decorative" val="1"/>
              </a:ext>
            </a:extLst>
          </p:cNvPr>
          <p:cNvSpPr/>
          <p:nvPr/>
        </p:nvSpPr>
        <p:spPr>
          <a:xfrm>
            <a:off x="7217546" y="3106792"/>
            <a:ext cx="1322772" cy="181485"/>
          </a:xfrm>
          <a:prstGeom prst="roundRect">
            <a:avLst>
              <a:gd name="adj" fmla="val 32000"/>
            </a:avLst>
          </a:prstGeom>
          <a:solidFill>
            <a:srgbClr val="5A22B5"/>
          </a:solidFill>
          <a:ln w="12700">
            <a:solidFill>
              <a:srgbClr val="5A22B5"/>
            </a:solidFill>
            <a:prstDash val="solid"/>
          </a:ln>
        </p:spPr>
        <p:txBody>
          <a:bodyPr/>
          <a:lstStyle/>
          <a:p>
            <a:endParaRPr lang="en-US"/>
          </a:p>
        </p:txBody>
      </p:sp>
      <p:sp>
        <p:nvSpPr>
          <p:cNvPr id="38" name="Text 25" descr="CONSISTENCY GAP&#10;">
            <a:extLst>
              <a:ext uri="{FF2B5EF4-FFF2-40B4-BE49-F238E27FC236}">
                <a16:creationId xmlns:a16="http://schemas.microsoft.com/office/drawing/2014/main" id="{C8D6DF79-30B4-07D0-12BF-656569056664}"/>
              </a:ext>
            </a:extLst>
          </p:cNvPr>
          <p:cNvSpPr/>
          <p:nvPr/>
        </p:nvSpPr>
        <p:spPr>
          <a:xfrm>
            <a:off x="7305738" y="3135830"/>
            <a:ext cx="1139937" cy="108891"/>
          </a:xfrm>
          <a:prstGeom prst="rect">
            <a:avLst/>
          </a:prstGeom>
          <a:noFill/>
          <a:ln/>
        </p:spPr>
        <p:txBody>
          <a:bodyPr wrap="square" lIns="0" tIns="0" rIns="0" bIns="0" rtlCol="0" anchor="ctr"/>
          <a:lstStyle/>
          <a:p>
            <a:pPr marL="0" indent="0" algn="ctr">
              <a:buNone/>
            </a:pPr>
            <a:r>
              <a:rPr lang="en-US" sz="1000" b="1" dirty="0">
                <a:solidFill>
                  <a:srgbClr val="FFFFFF"/>
                </a:solidFill>
                <a:latin typeface="Aptos" pitchFamily="34" charset="0"/>
                <a:ea typeface="Aptos" pitchFamily="34" charset="-122"/>
                <a:cs typeface="Aptos" pitchFamily="34" charset="-120"/>
              </a:rPr>
              <a:t>CONSISTENCY GAP</a:t>
            </a:r>
            <a:endParaRPr lang="en-US" sz="1000" dirty="0"/>
          </a:p>
        </p:txBody>
      </p:sp>
      <p:sp>
        <p:nvSpPr>
          <p:cNvPr id="39" name="Text 26" descr="ALIGNMENT&#10;">
            <a:extLst>
              <a:ext uri="{FF2B5EF4-FFF2-40B4-BE49-F238E27FC236}">
                <a16:creationId xmlns:a16="http://schemas.microsoft.com/office/drawing/2014/main" id="{986B0B86-70BF-129A-349A-15404ADD5481}"/>
              </a:ext>
            </a:extLst>
          </p:cNvPr>
          <p:cNvSpPr/>
          <p:nvPr/>
        </p:nvSpPr>
        <p:spPr>
          <a:xfrm>
            <a:off x="7059456" y="3549616"/>
            <a:ext cx="1632503" cy="254079"/>
          </a:xfrm>
          <a:prstGeom prst="rect">
            <a:avLst/>
          </a:prstGeom>
          <a:noFill/>
          <a:ln/>
        </p:spPr>
        <p:txBody>
          <a:bodyPr wrap="square" lIns="0" tIns="0" rIns="0" bIns="0" rtlCol="0" anchor="ctr"/>
          <a:lstStyle/>
          <a:p>
            <a:pPr marL="0" indent="0" algn="ctr">
              <a:buNone/>
            </a:pPr>
            <a:r>
              <a:rPr lang="en-US" sz="1650" b="1" dirty="0">
                <a:solidFill>
                  <a:srgbClr val="5A22B5"/>
                </a:solidFill>
                <a:latin typeface="Aptos Display" pitchFamily="34" charset="0"/>
                <a:ea typeface="Aptos Display" pitchFamily="34" charset="-122"/>
                <a:cs typeface="Aptos Display" pitchFamily="34" charset="-120"/>
              </a:rPr>
              <a:t>ALIGNMENT</a:t>
            </a:r>
            <a:endParaRPr lang="en-US" sz="1650" dirty="0"/>
          </a:p>
        </p:txBody>
      </p:sp>
      <p:sp>
        <p:nvSpPr>
          <p:cNvPr id="40" name="Text 27" descr="&quot;I do it, but I wish everyone else did too.&quot;&#10;">
            <a:extLst>
              <a:ext uri="{FF2B5EF4-FFF2-40B4-BE49-F238E27FC236}">
                <a16:creationId xmlns:a16="http://schemas.microsoft.com/office/drawing/2014/main" id="{233F7FA6-D7FB-3A8E-2349-FD2C398A1BEC}"/>
              </a:ext>
            </a:extLst>
          </p:cNvPr>
          <p:cNvSpPr/>
          <p:nvPr/>
        </p:nvSpPr>
        <p:spPr>
          <a:xfrm>
            <a:off x="7115749" y="3912587"/>
            <a:ext cx="1519917" cy="471862"/>
          </a:xfrm>
          <a:prstGeom prst="rect">
            <a:avLst/>
          </a:prstGeom>
          <a:noFill/>
          <a:ln/>
        </p:spPr>
        <p:txBody>
          <a:bodyPr wrap="square" lIns="254" tIns="254" rIns="254" bIns="254" rtlCol="0" anchor="ctr">
            <a:normAutofit/>
          </a:bodyPr>
          <a:lstStyle/>
          <a:p>
            <a:pPr marL="0" indent="0" algn="ctr">
              <a:buNone/>
            </a:pPr>
            <a:r>
              <a:rPr lang="en-US" sz="1200" i="1" dirty="0">
                <a:solidFill>
                  <a:srgbClr val="1F2937"/>
                </a:solidFill>
                <a:latin typeface="+mj-lt"/>
                <a:ea typeface="Aptos" pitchFamily="34" charset="-122"/>
                <a:cs typeface="Aptos" pitchFamily="34" charset="-120"/>
              </a:rPr>
              <a:t>"I do it, but I wish everyone else did too."</a:t>
            </a:r>
            <a:endParaRPr lang="en-US" sz="1200" dirty="0">
              <a:latin typeface="+mj-lt"/>
            </a:endParaRPr>
          </a:p>
        </p:txBody>
      </p:sp>
      <p:sp>
        <p:nvSpPr>
          <p:cNvPr id="42" name="Rounded Rectangle 41" descr="Decorative Element - AutoShape">
            <a:extLst>
              <a:ext uri="{FF2B5EF4-FFF2-40B4-BE49-F238E27FC236}">
                <a16:creationId xmlns:a16="http://schemas.microsoft.com/office/drawing/2014/main" id="{7C41210E-81C3-B134-D943-855B140B2531}"/>
              </a:ext>
              <a:ext uri="{C183D7F6-B498-43B3-948B-1728B52AA6E4}">
                <adec:decorative xmlns:adec="http://schemas.microsoft.com/office/drawing/2017/decorative" val="1"/>
              </a:ext>
            </a:extLst>
          </p:cNvPr>
          <p:cNvSpPr/>
          <p:nvPr/>
        </p:nvSpPr>
        <p:spPr>
          <a:xfrm>
            <a:off x="658368" y="5517300"/>
            <a:ext cx="7406640" cy="562424"/>
          </a:xfrm>
          <a:prstGeom prst="roundRect">
            <a:avLst/>
          </a:prstGeom>
          <a:solidFill>
            <a:srgbClr val="0037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utomation takeaway" descr="Automation helps turn good intentions into repeatable practice." title="Automation takeaway">
            <a:extLst>
              <a:ext uri="{FF2B5EF4-FFF2-40B4-BE49-F238E27FC236}">
                <a16:creationId xmlns:a16="http://schemas.microsoft.com/office/drawing/2014/main" id="{8BB6BFAD-234D-DBDF-034F-0948496E6A6D}"/>
              </a:ext>
            </a:extLst>
          </p:cNvPr>
          <p:cNvSpPr txBox="1"/>
          <p:nvPr/>
        </p:nvSpPr>
        <p:spPr>
          <a:xfrm>
            <a:off x="1348507" y="5648329"/>
            <a:ext cx="6364224" cy="301621"/>
          </a:xfrm>
          <a:prstGeom prst="rect">
            <a:avLst/>
          </a:prstGeom>
          <a:noFill/>
        </p:spPr>
        <p:txBody>
          <a:bodyPr wrap="square" lIns="54864" tIns="27432" rIns="54864" bIns="27432" anchor="t">
            <a:spAutoFit/>
          </a:bodyPr>
          <a:lstStyle/>
          <a:p>
            <a:pPr algn="ctr"/>
            <a:r>
              <a:rPr lang="en-US" sz="1600" b="1" dirty="0">
                <a:solidFill>
                  <a:schemeClr val="bg1"/>
                </a:solidFill>
                <a:latin typeface="Calibri"/>
              </a:rPr>
              <a:t>Automation helps turn good intentions into repeatable practice.</a:t>
            </a:r>
          </a:p>
        </p:txBody>
      </p:sp>
      <p:sp>
        <p:nvSpPr>
          <p:cNvPr id="2" name="Slide Number Placeholder 1">
            <a:extLst>
              <a:ext uri="{FF2B5EF4-FFF2-40B4-BE49-F238E27FC236}">
                <a16:creationId xmlns:a16="http://schemas.microsoft.com/office/drawing/2014/main" id="{F3640997-63C5-E63A-7E95-BF568AEA85E8}"/>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7</a:t>
            </a:fld>
            <a:endParaRPr lang="en-US"/>
          </a:p>
        </p:txBody>
      </p:sp>
    </p:spTree>
    <p:extLst>
      <p:ext uri="{BB962C8B-B14F-4D97-AF65-F5344CB8AC3E}">
        <p14:creationId xmlns:p14="http://schemas.microsoft.com/office/powerpoint/2010/main" val="166277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ABD5-A1C0-2BEB-9F9B-FAE76B27EB39}"/>
            </a:ext>
          </a:extLst>
        </p:cNvPr>
        <p:cNvGrpSpPr/>
        <p:nvPr/>
      </p:nvGrpSpPr>
      <p:grpSpPr>
        <a:xfrm>
          <a:off x="0" y="0"/>
          <a:ext cx="0" cy="0"/>
          <a:chOff x="0" y="0"/>
          <a:chExt cx="0" cy="0"/>
        </a:xfrm>
      </p:grpSpPr>
      <p:sp>
        <p:nvSpPr>
          <p:cNvPr id="4" name="Title 3" descr="The Solution: WILSON 508" title="Slide title">
            <a:extLst>
              <a:ext uri="{FF2B5EF4-FFF2-40B4-BE49-F238E27FC236}">
                <a16:creationId xmlns:a16="http://schemas.microsoft.com/office/drawing/2014/main" id="{20A55308-5AA5-8717-E1BB-4C93DC8DF23B}"/>
              </a:ext>
            </a:extLst>
          </p:cNvPr>
          <p:cNvSpPr>
            <a:spLocks noGrp="1"/>
          </p:cNvSpPr>
          <p:nvPr>
            <p:ph type="title"/>
          </p:nvPr>
        </p:nvSpPr>
        <p:spPr/>
        <p:txBody>
          <a:bodyPr/>
          <a:lstStyle/>
          <a:p>
            <a:pPr algn="ctr"/>
            <a:r>
              <a:rPr lang="en-US" sz="2800" b="1" dirty="0">
                <a:solidFill>
                  <a:srgbClr val="FFFFFF"/>
                </a:solidFill>
                <a:latin typeface="Calibri"/>
              </a:rPr>
              <a:t>The Solution: WILSON 508</a:t>
            </a:r>
          </a:p>
        </p:txBody>
      </p:sp>
      <p:sp>
        <p:nvSpPr>
          <p:cNvPr id="5" name="WILSON definition" descr="Workplace Intelligence Learning Software Optimization Neutralizer (WILSON) identifies and remediates documents against Section 508 rules, reducing compliance risk and manual review hours." title="WILSON definition">
            <a:extLst>
              <a:ext uri="{FF2B5EF4-FFF2-40B4-BE49-F238E27FC236}">
                <a16:creationId xmlns:a16="http://schemas.microsoft.com/office/drawing/2014/main" id="{F3B24ED9-C549-3F26-8DAC-1EF1EA2CF2D3}"/>
              </a:ext>
            </a:extLst>
          </p:cNvPr>
          <p:cNvSpPr txBox="1"/>
          <p:nvPr/>
        </p:nvSpPr>
        <p:spPr>
          <a:xfrm>
            <a:off x="450427" y="1045678"/>
            <a:ext cx="8432799" cy="978729"/>
          </a:xfrm>
          <a:prstGeom prst="rect">
            <a:avLst/>
          </a:prstGeom>
          <a:noFill/>
        </p:spPr>
        <p:txBody>
          <a:bodyPr wrap="square" lIns="54864" tIns="27432" rIns="54864" bIns="27432" anchor="t">
            <a:spAutoFit/>
          </a:bodyPr>
          <a:lstStyle/>
          <a:p>
            <a:r>
              <a:rPr lang="en-US" sz="2000" b="1" dirty="0">
                <a:solidFill>
                  <a:schemeClr val="tx2"/>
                </a:solidFill>
                <a:latin typeface="Calibri"/>
              </a:rPr>
              <a:t>Workplace Intelligence Learning Software Optimization Neutralizer (WILSON) identifies and remediates documents against Section 508 rules, reducing compliance risk and manual review hours.</a:t>
            </a:r>
          </a:p>
        </p:txBody>
      </p:sp>
      <p:pic>
        <p:nvPicPr>
          <p:cNvPr id="36" name="Picture 35" descr="Infographic showing the WILSON RPA Bot at the center of a four-part process:">
            <a:extLst>
              <a:ext uri="{FF2B5EF4-FFF2-40B4-BE49-F238E27FC236}">
                <a16:creationId xmlns:a16="http://schemas.microsoft.com/office/drawing/2014/main" id="{6119A2EB-0E2A-0044-5DEA-6606AACF34AB}"/>
              </a:ext>
            </a:extLst>
          </p:cNvPr>
          <p:cNvPicPr>
            <a:picLocks noChangeAspect="1"/>
          </p:cNvPicPr>
          <p:nvPr/>
        </p:nvPicPr>
        <p:blipFill>
          <a:blip r:embed="rId3"/>
          <a:stretch/>
        </p:blipFill>
        <p:spPr>
          <a:xfrm>
            <a:off x="3465372" y="2269810"/>
            <a:ext cx="2414646" cy="2754596"/>
          </a:xfrm>
          <a:prstGeom prst="rect">
            <a:avLst/>
          </a:prstGeom>
        </p:spPr>
      </p:pic>
      <p:sp>
        <p:nvSpPr>
          <p:cNvPr id="3" name="Rectangle: Rounded Corners 2">
            <a:extLst>
              <a:ext uri="{FF2B5EF4-FFF2-40B4-BE49-F238E27FC236}">
                <a16:creationId xmlns:a16="http://schemas.microsoft.com/office/drawing/2014/main" id="{A6A605DF-1511-3871-3C5B-C6DAE1EA5E84}"/>
              </a:ext>
              <a:ext uri="{C183D7F6-B498-43B3-948B-1728B52AA6E4}">
                <adec:decorative xmlns:adec="http://schemas.microsoft.com/office/drawing/2017/decorative" val="1"/>
              </a:ext>
            </a:extLst>
          </p:cNvPr>
          <p:cNvSpPr/>
          <p:nvPr/>
        </p:nvSpPr>
        <p:spPr>
          <a:xfrm>
            <a:off x="662473" y="2240351"/>
            <a:ext cx="2799183" cy="1595535"/>
          </a:xfrm>
          <a:prstGeom prst="roundRect">
            <a:avLst/>
          </a:prstGeom>
          <a:solidFill>
            <a:schemeClr val="bg1"/>
          </a:solidFill>
          <a:ln cmpd="sng">
            <a:solidFill>
              <a:srgbClr val="015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dge 1 with solid fill">
            <a:extLst>
              <a:ext uri="{FF2B5EF4-FFF2-40B4-BE49-F238E27FC236}">
                <a16:creationId xmlns:a16="http://schemas.microsoft.com/office/drawing/2014/main" id="{A9AC70F0-5E2A-A80C-EEEB-6BC0890E89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2472" y="2240351"/>
            <a:ext cx="690466" cy="690466"/>
          </a:xfrm>
          <a:prstGeom prst="rect">
            <a:avLst/>
          </a:prstGeom>
        </p:spPr>
      </p:pic>
      <p:pic>
        <p:nvPicPr>
          <p:cNvPr id="21" name="Graphic 20" descr="Document outline icon">
            <a:extLst>
              <a:ext uri="{FF2B5EF4-FFF2-40B4-BE49-F238E27FC236}">
                <a16:creationId xmlns:a16="http://schemas.microsoft.com/office/drawing/2014/main" id="{BFA428DF-3788-ADDB-8B4F-1CBB636408E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73939" y="2262665"/>
            <a:ext cx="576250" cy="576250"/>
          </a:xfrm>
          <a:prstGeom prst="rect">
            <a:avLst/>
          </a:prstGeom>
        </p:spPr>
      </p:pic>
      <p:sp>
        <p:nvSpPr>
          <p:cNvPr id="28" name="PowerPoint output body" descr="WILSON is designed to support the &#10;OFM HIGLAS program 508 documentation compliance program through automation.&#10;">
            <a:extLst>
              <a:ext uri="{FF2B5EF4-FFF2-40B4-BE49-F238E27FC236}">
                <a16:creationId xmlns:a16="http://schemas.microsoft.com/office/drawing/2014/main" id="{36C55AAD-99D8-BB10-9FAA-F8F7DEA08969}"/>
              </a:ext>
            </a:extLst>
          </p:cNvPr>
          <p:cNvSpPr txBox="1"/>
          <p:nvPr/>
        </p:nvSpPr>
        <p:spPr>
          <a:xfrm>
            <a:off x="755033" y="2925316"/>
            <a:ext cx="2558942" cy="794064"/>
          </a:xfrm>
          <a:prstGeom prst="rect">
            <a:avLst/>
          </a:prstGeom>
          <a:noFill/>
        </p:spPr>
        <p:txBody>
          <a:bodyPr wrap="square" lIns="27432" tIns="27432" rIns="27432" bIns="27432" anchor="t">
            <a:spAutoFit/>
          </a:bodyPr>
          <a:lstStyle/>
          <a:p>
            <a:r>
              <a:rPr sz="1200" b="1" i="0" dirty="0">
                <a:solidFill>
                  <a:srgbClr val="1A1A1A"/>
                </a:solidFill>
                <a:latin typeface="+mj-lt"/>
              </a:rPr>
              <a:t>WILSON</a:t>
            </a:r>
            <a:r>
              <a:rPr sz="1200" b="0" i="0" dirty="0">
                <a:solidFill>
                  <a:srgbClr val="1A1A1A"/>
                </a:solidFill>
                <a:latin typeface="+mj-lt"/>
              </a:rPr>
              <a:t> is designed to support the </a:t>
            </a:r>
          </a:p>
          <a:p>
            <a:r>
              <a:rPr lang="en-US" sz="1200" b="1" dirty="0">
                <a:solidFill>
                  <a:srgbClr val="015390"/>
                </a:solidFill>
                <a:latin typeface="+mj-lt"/>
              </a:rPr>
              <a:t>OFM HIGLAS program </a:t>
            </a:r>
            <a:r>
              <a:rPr lang="en-US" sz="1200" dirty="0">
                <a:solidFill>
                  <a:srgbClr val="1A1A1A"/>
                </a:solidFill>
                <a:latin typeface="+mj-lt"/>
              </a:rPr>
              <a:t>508 documentation compliance program through automation.</a:t>
            </a:r>
            <a:endParaRPr sz="1200" b="0" i="0" dirty="0">
              <a:solidFill>
                <a:srgbClr val="1A1A1A"/>
              </a:solidFill>
              <a:latin typeface="+mj-lt"/>
            </a:endParaRPr>
          </a:p>
        </p:txBody>
      </p:sp>
      <p:sp>
        <p:nvSpPr>
          <p:cNvPr id="6" name="Rectangle: Rounded Corners 5">
            <a:extLst>
              <a:ext uri="{FF2B5EF4-FFF2-40B4-BE49-F238E27FC236}">
                <a16:creationId xmlns:a16="http://schemas.microsoft.com/office/drawing/2014/main" id="{DC261B10-E4AA-F04C-C04D-2D961351830F}"/>
              </a:ext>
              <a:ext uri="{C183D7F6-B498-43B3-948B-1728B52AA6E4}">
                <adec:decorative xmlns:adec="http://schemas.microsoft.com/office/drawing/2017/decorative" val="1"/>
              </a:ext>
            </a:extLst>
          </p:cNvPr>
          <p:cNvSpPr/>
          <p:nvPr/>
        </p:nvSpPr>
        <p:spPr>
          <a:xfrm>
            <a:off x="5830026" y="2262665"/>
            <a:ext cx="2799183" cy="1595535"/>
          </a:xfrm>
          <a:prstGeom prst="roundRect">
            <a:avLst/>
          </a:prstGeom>
          <a:solidFill>
            <a:schemeClr val="bg1"/>
          </a:solidFill>
          <a:ln cmpd="sng">
            <a:solidFill>
              <a:srgbClr val="009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dge 2 with solid fill">
            <a:extLst>
              <a:ext uri="{FF2B5EF4-FFF2-40B4-BE49-F238E27FC236}">
                <a16:creationId xmlns:a16="http://schemas.microsoft.com/office/drawing/2014/main" id="{17EF918E-681B-9AF7-1E93-F9F59E0880A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30025" y="2279086"/>
            <a:ext cx="690466" cy="690466"/>
          </a:xfrm>
          <a:prstGeom prst="rect">
            <a:avLst/>
          </a:prstGeom>
        </p:spPr>
      </p:pic>
      <p:pic>
        <p:nvPicPr>
          <p:cNvPr id="19" name="Graphic 18" descr="Court icon outline">
            <a:extLst>
              <a:ext uri="{FF2B5EF4-FFF2-40B4-BE49-F238E27FC236}">
                <a16:creationId xmlns:a16="http://schemas.microsoft.com/office/drawing/2014/main" id="{EFA10817-2759-7C01-FF07-3BF2EA9FB8D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57422" y="2279086"/>
            <a:ext cx="614556" cy="614556"/>
          </a:xfrm>
          <a:prstGeom prst="rect">
            <a:avLst/>
          </a:prstGeom>
        </p:spPr>
      </p:pic>
      <p:sp>
        <p:nvSpPr>
          <p:cNvPr id="30" name="PowerPoint output body" descr="WILSON is built in accordance with the 508 compliance rules provided by HHS and the Accessibility Electronic Document Communities of Practice (AEDCOP) of the Federal CIO Council&#10;">
            <a:extLst>
              <a:ext uri="{FF2B5EF4-FFF2-40B4-BE49-F238E27FC236}">
                <a16:creationId xmlns:a16="http://schemas.microsoft.com/office/drawing/2014/main" id="{158F6E41-8AE2-B7D2-5262-0D6E085092EF}"/>
              </a:ext>
            </a:extLst>
          </p:cNvPr>
          <p:cNvSpPr txBox="1"/>
          <p:nvPr/>
        </p:nvSpPr>
        <p:spPr>
          <a:xfrm>
            <a:off x="5941826" y="2888548"/>
            <a:ext cx="2645747" cy="978729"/>
          </a:xfrm>
          <a:prstGeom prst="rect">
            <a:avLst/>
          </a:prstGeom>
          <a:noFill/>
        </p:spPr>
        <p:txBody>
          <a:bodyPr wrap="square" lIns="27432" tIns="27432" rIns="27432" bIns="27432" anchor="t">
            <a:spAutoFit/>
          </a:bodyPr>
          <a:lstStyle/>
          <a:p>
            <a:r>
              <a:rPr sz="1200" b="1" i="0" dirty="0">
                <a:solidFill>
                  <a:srgbClr val="1A1A1A"/>
                </a:solidFill>
                <a:latin typeface="+mj-lt"/>
              </a:rPr>
              <a:t>WILSON</a:t>
            </a:r>
            <a:r>
              <a:rPr sz="1200" b="0" i="0" dirty="0">
                <a:solidFill>
                  <a:srgbClr val="1A1A1A"/>
                </a:solidFill>
                <a:latin typeface="+mj-lt"/>
              </a:rPr>
              <a:t> is built in accordance with the </a:t>
            </a:r>
            <a:r>
              <a:rPr sz="1200" b="1" i="0" dirty="0">
                <a:solidFill>
                  <a:srgbClr val="084A9C"/>
                </a:solidFill>
                <a:latin typeface="+mj-lt"/>
              </a:rPr>
              <a:t>508 compliance</a:t>
            </a:r>
            <a:r>
              <a:rPr sz="1200" b="0" i="0" dirty="0">
                <a:solidFill>
                  <a:srgbClr val="084A9C"/>
                </a:solidFill>
                <a:latin typeface="+mj-lt"/>
              </a:rPr>
              <a:t> </a:t>
            </a:r>
            <a:r>
              <a:rPr sz="1200" b="0" i="0" dirty="0">
                <a:solidFill>
                  <a:srgbClr val="1A1A1A"/>
                </a:solidFill>
                <a:latin typeface="+mj-lt"/>
              </a:rPr>
              <a:t>rules provided by HHS and the Accessibility Electronic Document Communities of Practice (AEDCOP) of the Federal CIO Council</a:t>
            </a:r>
          </a:p>
        </p:txBody>
      </p:sp>
      <p:sp>
        <p:nvSpPr>
          <p:cNvPr id="7" name="Rectangle: Rounded Corners 6">
            <a:extLst>
              <a:ext uri="{FF2B5EF4-FFF2-40B4-BE49-F238E27FC236}">
                <a16:creationId xmlns:a16="http://schemas.microsoft.com/office/drawing/2014/main" id="{F030C30B-38CC-57C0-7548-87639B556463}"/>
              </a:ext>
              <a:ext uri="{C183D7F6-B498-43B3-948B-1728B52AA6E4}">
                <adec:decorative xmlns:adec="http://schemas.microsoft.com/office/drawing/2017/decorative" val="1"/>
              </a:ext>
            </a:extLst>
          </p:cNvPr>
          <p:cNvSpPr/>
          <p:nvPr/>
        </p:nvSpPr>
        <p:spPr>
          <a:xfrm>
            <a:off x="662473" y="4012054"/>
            <a:ext cx="2799183" cy="1595535"/>
          </a:xfrm>
          <a:prstGeom prst="roundRect">
            <a:avLst/>
          </a:prstGeom>
          <a:solidFill>
            <a:schemeClr val="bg1"/>
          </a:solidFill>
          <a:ln cmpd="sng">
            <a:solidFill>
              <a:srgbClr val="3379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Badge 3 with solid fill">
            <a:extLst>
              <a:ext uri="{FF2B5EF4-FFF2-40B4-BE49-F238E27FC236}">
                <a16:creationId xmlns:a16="http://schemas.microsoft.com/office/drawing/2014/main" id="{76304710-E943-28C4-EDCD-916E7AE1D0D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2472" y="4012054"/>
            <a:ext cx="690467" cy="690467"/>
          </a:xfrm>
          <a:prstGeom prst="rect">
            <a:avLst/>
          </a:prstGeom>
        </p:spPr>
      </p:pic>
      <p:pic>
        <p:nvPicPr>
          <p:cNvPr id="23" name="Graphic 22" descr="Rules list icon with solid fill">
            <a:extLst>
              <a:ext uri="{FF2B5EF4-FFF2-40B4-BE49-F238E27FC236}">
                <a16:creationId xmlns:a16="http://schemas.microsoft.com/office/drawing/2014/main" id="{67FAF633-3481-2E03-3D35-D573F85A105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768598" y="4063821"/>
            <a:ext cx="586932" cy="586932"/>
          </a:xfrm>
          <a:prstGeom prst="rect">
            <a:avLst/>
          </a:prstGeom>
        </p:spPr>
      </p:pic>
      <p:sp>
        <p:nvSpPr>
          <p:cNvPr id="29" name="PowerPoint output body" descr="WILSON Bot processes around 200+ rules in total for all the versions of Microsoft Office and Adobe.&#10;">
            <a:extLst>
              <a:ext uri="{FF2B5EF4-FFF2-40B4-BE49-F238E27FC236}">
                <a16:creationId xmlns:a16="http://schemas.microsoft.com/office/drawing/2014/main" id="{441AA949-EDF5-3C8B-E91C-1BE6EA46FAFB}"/>
              </a:ext>
            </a:extLst>
          </p:cNvPr>
          <p:cNvSpPr txBox="1"/>
          <p:nvPr/>
        </p:nvSpPr>
        <p:spPr>
          <a:xfrm>
            <a:off x="755033" y="4702520"/>
            <a:ext cx="2558942" cy="609398"/>
          </a:xfrm>
          <a:prstGeom prst="rect">
            <a:avLst/>
          </a:prstGeom>
          <a:noFill/>
        </p:spPr>
        <p:txBody>
          <a:bodyPr wrap="square" lIns="27432" tIns="27432" rIns="27432" bIns="27432" anchor="t">
            <a:spAutoFit/>
          </a:bodyPr>
          <a:lstStyle/>
          <a:p>
            <a:r>
              <a:rPr sz="1200" b="1" i="0" dirty="0">
                <a:solidFill>
                  <a:srgbClr val="1A1A1A"/>
                </a:solidFill>
                <a:latin typeface="+mj-lt"/>
              </a:rPr>
              <a:t>WILSON</a:t>
            </a:r>
            <a:r>
              <a:rPr sz="1200" i="0" dirty="0">
                <a:solidFill>
                  <a:srgbClr val="1A1A1A"/>
                </a:solidFill>
                <a:latin typeface="+mj-lt"/>
              </a:rPr>
              <a:t> Bot processes around </a:t>
            </a:r>
            <a:r>
              <a:rPr sz="1200" b="1" i="0" dirty="0">
                <a:solidFill>
                  <a:srgbClr val="015390"/>
                </a:solidFill>
                <a:latin typeface="+mj-lt"/>
              </a:rPr>
              <a:t>200+ rules</a:t>
            </a:r>
            <a:r>
              <a:rPr sz="1200" i="0" dirty="0">
                <a:solidFill>
                  <a:srgbClr val="1A1A1A"/>
                </a:solidFill>
                <a:latin typeface="+mj-lt"/>
              </a:rPr>
              <a:t> in total for</a:t>
            </a:r>
            <a:r>
              <a:rPr lang="en-US" sz="1200" i="0" dirty="0">
                <a:solidFill>
                  <a:srgbClr val="1A1A1A"/>
                </a:solidFill>
                <a:latin typeface="+mj-lt"/>
              </a:rPr>
              <a:t> </a:t>
            </a:r>
            <a:r>
              <a:rPr sz="1200" i="0" dirty="0">
                <a:solidFill>
                  <a:srgbClr val="1A1A1A"/>
                </a:solidFill>
                <a:latin typeface="+mj-lt"/>
              </a:rPr>
              <a:t>all the versions of Microsoft Office and Adobe.</a:t>
            </a:r>
          </a:p>
        </p:txBody>
      </p:sp>
      <p:sp>
        <p:nvSpPr>
          <p:cNvPr id="8" name="Rectangle: Rounded Corners 7">
            <a:extLst>
              <a:ext uri="{FF2B5EF4-FFF2-40B4-BE49-F238E27FC236}">
                <a16:creationId xmlns:a16="http://schemas.microsoft.com/office/drawing/2014/main" id="{B377AF52-3192-3A93-754F-EB5E3833115C}"/>
              </a:ext>
              <a:ext uri="{C183D7F6-B498-43B3-948B-1728B52AA6E4}">
                <adec:decorative xmlns:adec="http://schemas.microsoft.com/office/drawing/2017/decorative" val="1"/>
              </a:ext>
            </a:extLst>
          </p:cNvPr>
          <p:cNvSpPr/>
          <p:nvPr/>
        </p:nvSpPr>
        <p:spPr>
          <a:xfrm>
            <a:off x="5830025" y="4012054"/>
            <a:ext cx="2799183" cy="1595535"/>
          </a:xfrm>
          <a:prstGeom prst="roundRect">
            <a:avLst/>
          </a:prstGeom>
          <a:solidFill>
            <a:schemeClr val="bg1"/>
          </a:solidFill>
          <a:ln cmpd="sng">
            <a:solidFill>
              <a:srgbClr val="F3CE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Badge 4 with solid fill">
            <a:extLst>
              <a:ext uri="{FF2B5EF4-FFF2-40B4-BE49-F238E27FC236}">
                <a16:creationId xmlns:a16="http://schemas.microsoft.com/office/drawing/2014/main" id="{30C73214-EF9A-4DFE-9466-6EE08B2BB1B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830024" y="4002977"/>
            <a:ext cx="690466" cy="690466"/>
          </a:xfrm>
          <a:prstGeom prst="rect">
            <a:avLst/>
          </a:prstGeom>
        </p:spPr>
      </p:pic>
      <p:pic>
        <p:nvPicPr>
          <p:cNvPr id="27" name="Graphic 26" descr="Artificial Intelligence icon with solid fill">
            <a:extLst>
              <a:ext uri="{FF2B5EF4-FFF2-40B4-BE49-F238E27FC236}">
                <a16:creationId xmlns:a16="http://schemas.microsoft.com/office/drawing/2014/main" id="{A013615C-A33E-5D7F-60E7-2D34EA10D16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985046" y="4049739"/>
            <a:ext cx="586932" cy="586932"/>
          </a:xfrm>
          <a:prstGeom prst="rect">
            <a:avLst/>
          </a:prstGeom>
        </p:spPr>
      </p:pic>
      <p:sp>
        <p:nvSpPr>
          <p:cNvPr id="32" name="PowerPoint output body" descr="WILSON leverages other technologies such as Artificial Intelligence (AI) and Natural Language Processing (NLP).&#10;">
            <a:extLst>
              <a:ext uri="{FF2B5EF4-FFF2-40B4-BE49-F238E27FC236}">
                <a16:creationId xmlns:a16="http://schemas.microsoft.com/office/drawing/2014/main" id="{15664FD7-0A1F-AEB6-0458-151EE1F98EA2}"/>
              </a:ext>
            </a:extLst>
          </p:cNvPr>
          <p:cNvSpPr txBox="1"/>
          <p:nvPr/>
        </p:nvSpPr>
        <p:spPr>
          <a:xfrm>
            <a:off x="5912490" y="4665442"/>
            <a:ext cx="2645747" cy="609398"/>
          </a:xfrm>
          <a:prstGeom prst="rect">
            <a:avLst/>
          </a:prstGeom>
          <a:noFill/>
        </p:spPr>
        <p:txBody>
          <a:bodyPr wrap="square" lIns="27432" tIns="27432" rIns="27432" bIns="27432" anchor="t">
            <a:spAutoFit/>
          </a:bodyPr>
          <a:lstStyle/>
          <a:p>
            <a:r>
              <a:rPr sz="1200" b="1" i="0" dirty="0">
                <a:solidFill>
                  <a:srgbClr val="1A1A1A"/>
                </a:solidFill>
                <a:latin typeface="+mj-lt"/>
              </a:rPr>
              <a:t>WILSON</a:t>
            </a:r>
            <a:r>
              <a:rPr sz="1200" b="0" i="0" dirty="0">
                <a:solidFill>
                  <a:srgbClr val="1A1A1A"/>
                </a:solidFill>
                <a:latin typeface="+mj-lt"/>
              </a:rPr>
              <a:t> leverages other technologies such as </a:t>
            </a:r>
            <a:r>
              <a:rPr sz="1200" b="1" i="0" dirty="0">
                <a:solidFill>
                  <a:srgbClr val="084A9C"/>
                </a:solidFill>
                <a:latin typeface="+mj-lt"/>
              </a:rPr>
              <a:t>Artificial Intelligence (AI) </a:t>
            </a:r>
            <a:r>
              <a:rPr sz="1200" b="0" i="0" dirty="0">
                <a:solidFill>
                  <a:srgbClr val="1A1A1A"/>
                </a:solidFill>
                <a:latin typeface="+mj-lt"/>
              </a:rPr>
              <a:t>and </a:t>
            </a:r>
            <a:r>
              <a:rPr sz="1200" b="1" i="0" dirty="0">
                <a:solidFill>
                  <a:srgbClr val="084A9C"/>
                </a:solidFill>
                <a:latin typeface="+mj-lt"/>
              </a:rPr>
              <a:t>Natural Language Processing (NLP).</a:t>
            </a:r>
          </a:p>
        </p:txBody>
      </p:sp>
      <p:sp>
        <p:nvSpPr>
          <p:cNvPr id="33" name="Rectangle: Rounded Corners 32">
            <a:extLst>
              <a:ext uri="{FF2B5EF4-FFF2-40B4-BE49-F238E27FC236}">
                <a16:creationId xmlns:a16="http://schemas.microsoft.com/office/drawing/2014/main" id="{6F2B46FF-A450-8270-945F-63C62D31B1CF}"/>
              </a:ext>
              <a:ext uri="{C183D7F6-B498-43B3-948B-1728B52AA6E4}">
                <adec:decorative xmlns:adec="http://schemas.microsoft.com/office/drawing/2017/decorative" val="1"/>
              </a:ext>
            </a:extLst>
          </p:cNvPr>
          <p:cNvSpPr/>
          <p:nvPr/>
        </p:nvSpPr>
        <p:spPr>
          <a:xfrm>
            <a:off x="2681056" y="5327813"/>
            <a:ext cx="3693111" cy="690466"/>
          </a:xfrm>
          <a:prstGeom prst="roundRect">
            <a:avLst/>
          </a:prstGeom>
          <a:solidFill>
            <a:schemeClr val="bg1"/>
          </a:solidFill>
          <a:ln cmpd="sng">
            <a:solidFill>
              <a:srgbClr val="0153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owerPoint output body" descr="WILSON Provides Outputs&#10;Accurate, consistent, and efficient 508 compliance results that help ensure accessible and inclusive digital content&#10;">
            <a:extLst>
              <a:ext uri="{FF2B5EF4-FFF2-40B4-BE49-F238E27FC236}">
                <a16:creationId xmlns:a16="http://schemas.microsoft.com/office/drawing/2014/main" id="{53D3606B-E802-FD45-454F-C83665B8BD1D}"/>
              </a:ext>
            </a:extLst>
          </p:cNvPr>
          <p:cNvSpPr txBox="1"/>
          <p:nvPr/>
        </p:nvSpPr>
        <p:spPr>
          <a:xfrm>
            <a:off x="2725444" y="5383909"/>
            <a:ext cx="3648723" cy="609398"/>
          </a:xfrm>
          <a:prstGeom prst="rect">
            <a:avLst/>
          </a:prstGeom>
          <a:noFill/>
        </p:spPr>
        <p:txBody>
          <a:bodyPr wrap="square" lIns="27432" tIns="27432" rIns="27432" bIns="27432" anchor="t">
            <a:spAutoFit/>
          </a:bodyPr>
          <a:lstStyle/>
          <a:p>
            <a:r>
              <a:rPr sz="1200" b="1" i="0" dirty="0">
                <a:solidFill>
                  <a:srgbClr val="084A9C"/>
                </a:solidFill>
                <a:latin typeface="+mj-lt"/>
              </a:rPr>
              <a:t>WILSON Provides Outputs</a:t>
            </a:r>
          </a:p>
          <a:p>
            <a:r>
              <a:rPr lang="en-US" sz="1200" dirty="0">
                <a:solidFill>
                  <a:srgbClr val="1A1A1A"/>
                </a:solidFill>
                <a:latin typeface="+mj-lt"/>
              </a:rPr>
              <a:t>Accurate, consistent, and efficient 508 compliance results that help ensure accessible and inclusive digital content</a:t>
            </a:r>
            <a:endParaRPr sz="1200" i="0" dirty="0">
              <a:solidFill>
                <a:srgbClr val="1A1A1A"/>
              </a:solidFill>
              <a:latin typeface="+mj-lt"/>
            </a:endParaRPr>
          </a:p>
        </p:txBody>
      </p:sp>
      <p:sp>
        <p:nvSpPr>
          <p:cNvPr id="31" name="Rounded Rectangle 30" descr="Case study: 508 remediation" title="Label">
            <a:extLst>
              <a:ext uri="{FF2B5EF4-FFF2-40B4-BE49-F238E27FC236}">
                <a16:creationId xmlns:a16="http://schemas.microsoft.com/office/drawing/2014/main" id="{66FC185B-767C-C7E3-B173-629A6C680A0E}"/>
              </a:ext>
            </a:extLst>
          </p:cNvPr>
          <p:cNvSpPr/>
          <p:nvPr/>
        </p:nvSpPr>
        <p:spPr>
          <a:xfrm>
            <a:off x="3246120" y="6182614"/>
            <a:ext cx="2651760" cy="34747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accent1"/>
                </a:solidFill>
                <a:latin typeface="Calibri"/>
              </a:rPr>
              <a:t>Case study: 508 remediation</a:t>
            </a:r>
          </a:p>
        </p:txBody>
      </p:sp>
      <p:sp>
        <p:nvSpPr>
          <p:cNvPr id="2" name="Slide Number Placeholder 1">
            <a:extLst>
              <a:ext uri="{FF2B5EF4-FFF2-40B4-BE49-F238E27FC236}">
                <a16:creationId xmlns:a16="http://schemas.microsoft.com/office/drawing/2014/main" id="{DEFFA856-73B7-315C-48CE-9FBD734F6159}"/>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8</a:t>
            </a:fld>
            <a:endParaRPr lang="en-US" dirty="0"/>
          </a:p>
        </p:txBody>
      </p:sp>
    </p:spTree>
    <p:extLst>
      <p:ext uri="{BB962C8B-B14F-4D97-AF65-F5344CB8AC3E}">
        <p14:creationId xmlns:p14="http://schemas.microsoft.com/office/powerpoint/2010/main" val="44835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9FC4-76D4-D68A-F293-CE511CF48138}"/>
            </a:ext>
          </a:extLst>
        </p:cNvPr>
        <p:cNvGrpSpPr/>
        <p:nvPr/>
      </p:nvGrpSpPr>
      <p:grpSpPr>
        <a:xfrm>
          <a:off x="0" y="0"/>
          <a:ext cx="0" cy="0"/>
          <a:chOff x="0" y="0"/>
          <a:chExt cx="0" cy="0"/>
        </a:xfrm>
      </p:grpSpPr>
      <p:sp>
        <p:nvSpPr>
          <p:cNvPr id="4" name="Title 3" descr="WILSON Demo" title="Slide title">
            <a:extLst>
              <a:ext uri="{FF2B5EF4-FFF2-40B4-BE49-F238E27FC236}">
                <a16:creationId xmlns:a16="http://schemas.microsoft.com/office/drawing/2014/main" id="{2D996E96-9672-DCEC-450A-65A69C437462}"/>
              </a:ext>
            </a:extLst>
          </p:cNvPr>
          <p:cNvSpPr>
            <a:spLocks noGrp="1"/>
          </p:cNvSpPr>
          <p:nvPr>
            <p:ph type="title"/>
          </p:nvPr>
        </p:nvSpPr>
        <p:spPr/>
        <p:txBody>
          <a:bodyPr/>
          <a:lstStyle/>
          <a:p>
            <a:pPr algn="ctr"/>
            <a:r>
              <a:rPr lang="en-US" sz="2800" b="1" dirty="0">
                <a:solidFill>
                  <a:srgbClr val="FFFFFF"/>
                </a:solidFill>
                <a:latin typeface="Calibri"/>
              </a:rPr>
              <a:t>WILSON Demo</a:t>
            </a:r>
          </a:p>
        </p:txBody>
      </p:sp>
      <p:sp>
        <p:nvSpPr>
          <p:cNvPr id="5" name="Demonstration heading" descr="Demonstration flow" title="Demonstration heading">
            <a:extLst>
              <a:ext uri="{FF2B5EF4-FFF2-40B4-BE49-F238E27FC236}">
                <a16:creationId xmlns:a16="http://schemas.microsoft.com/office/drawing/2014/main" id="{2032857F-5151-3F67-66AE-2102B615F657}"/>
              </a:ext>
            </a:extLst>
          </p:cNvPr>
          <p:cNvSpPr txBox="1"/>
          <p:nvPr/>
        </p:nvSpPr>
        <p:spPr>
          <a:xfrm>
            <a:off x="640080" y="1143000"/>
            <a:ext cx="7863840" cy="457200"/>
          </a:xfrm>
          <a:prstGeom prst="rect">
            <a:avLst/>
          </a:prstGeom>
          <a:noFill/>
        </p:spPr>
        <p:txBody>
          <a:bodyPr wrap="square" lIns="54864" tIns="27432" rIns="54864" bIns="27432" anchor="t">
            <a:spAutoFit/>
          </a:bodyPr>
          <a:lstStyle/>
          <a:p>
            <a:pPr algn="ctr"/>
            <a:r>
              <a:rPr lang="en-US" sz="2400" b="1" dirty="0">
                <a:solidFill>
                  <a:srgbClr val="003763"/>
                </a:solidFill>
                <a:latin typeface="Calibri"/>
              </a:rPr>
              <a:t>Demonstration flow</a:t>
            </a:r>
          </a:p>
        </p:txBody>
      </p:sp>
      <p:sp>
        <p:nvSpPr>
          <p:cNvPr id="6" name="Rounded Rectangle 5">
            <a:extLst>
              <a:ext uri="{FF2B5EF4-FFF2-40B4-BE49-F238E27FC236}">
                <a16:creationId xmlns:a16="http://schemas.microsoft.com/office/drawing/2014/main" id="{29F60245-D2B8-240F-6A0F-A8D4693F4AF9}"/>
              </a:ext>
              <a:ext uri="{C183D7F6-B498-43B3-948B-1728B52AA6E4}">
                <adec:decorative xmlns:adec="http://schemas.microsoft.com/office/drawing/2017/decorative" val="1"/>
              </a:ext>
            </a:extLst>
          </p:cNvPr>
          <p:cNvSpPr/>
          <p:nvPr/>
        </p:nvSpPr>
        <p:spPr>
          <a:xfrm>
            <a:off x="749808" y="2029968"/>
            <a:ext cx="2359152" cy="1399032"/>
          </a:xfrm>
          <a:prstGeom prst="roundRect">
            <a:avLst/>
          </a:prstGeom>
          <a:solidFill>
            <a:srgbClr val="F6F8FA"/>
          </a:solidFill>
          <a:ln w="15240">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descr="Step 1  ">
            <a:extLst>
              <a:ext uri="{FF2B5EF4-FFF2-40B4-BE49-F238E27FC236}">
                <a16:creationId xmlns:a16="http://schemas.microsoft.com/office/drawing/2014/main" id="{E13BF12D-6F8D-A469-E09F-C26981F51207}"/>
              </a:ext>
            </a:extLst>
          </p:cNvPr>
          <p:cNvSpPr/>
          <p:nvPr/>
        </p:nvSpPr>
        <p:spPr>
          <a:xfrm>
            <a:off x="914400" y="2212848"/>
            <a:ext cx="502920" cy="502920"/>
          </a:xfrm>
          <a:prstGeom prst="ellipse">
            <a:avLst/>
          </a:prstGeom>
          <a:solidFill>
            <a:srgbClr val="EFC2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rgbClr val="003763"/>
                </a:solidFill>
                <a:latin typeface="Calibri"/>
              </a:rPr>
              <a:t>1</a:t>
            </a:r>
          </a:p>
        </p:txBody>
      </p:sp>
      <p:sp>
        <p:nvSpPr>
          <p:cNvPr id="8" name="Select step heading" descr="Select" title="Select step heading">
            <a:extLst>
              <a:ext uri="{FF2B5EF4-FFF2-40B4-BE49-F238E27FC236}">
                <a16:creationId xmlns:a16="http://schemas.microsoft.com/office/drawing/2014/main" id="{F8FE9518-4323-E943-8D2E-B40067C33B6C}"/>
              </a:ext>
            </a:extLst>
          </p:cNvPr>
          <p:cNvSpPr txBox="1"/>
          <p:nvPr/>
        </p:nvSpPr>
        <p:spPr>
          <a:xfrm>
            <a:off x="1499616" y="2157984"/>
            <a:ext cx="1298448" cy="292608"/>
          </a:xfrm>
          <a:prstGeom prst="rect">
            <a:avLst/>
          </a:prstGeom>
          <a:noFill/>
        </p:spPr>
        <p:txBody>
          <a:bodyPr wrap="square" lIns="54864" tIns="27432" rIns="54864" bIns="27432" anchor="t">
            <a:spAutoFit/>
          </a:bodyPr>
          <a:lstStyle/>
          <a:p>
            <a:pPr algn="l"/>
            <a:r>
              <a:rPr lang="en-US" sz="1600" b="1" dirty="0">
                <a:solidFill>
                  <a:srgbClr val="003763"/>
                </a:solidFill>
                <a:latin typeface="Calibri"/>
              </a:rPr>
              <a:t>Select</a:t>
            </a:r>
          </a:p>
        </p:txBody>
      </p:sp>
      <p:sp>
        <p:nvSpPr>
          <p:cNvPr id="9" name="Select step body" descr="Choose the document or folder for review." title="Select step body">
            <a:extLst>
              <a:ext uri="{FF2B5EF4-FFF2-40B4-BE49-F238E27FC236}">
                <a16:creationId xmlns:a16="http://schemas.microsoft.com/office/drawing/2014/main" id="{7CF1961B-E2C7-7E25-4F22-EE4EE42E022C}"/>
              </a:ext>
            </a:extLst>
          </p:cNvPr>
          <p:cNvSpPr txBox="1"/>
          <p:nvPr/>
        </p:nvSpPr>
        <p:spPr>
          <a:xfrm>
            <a:off x="1005840" y="2697480"/>
            <a:ext cx="1874519" cy="658368"/>
          </a:xfrm>
          <a:prstGeom prst="rect">
            <a:avLst/>
          </a:prstGeom>
          <a:noFill/>
        </p:spPr>
        <p:txBody>
          <a:bodyPr wrap="square" lIns="54864" tIns="27432" rIns="54864" bIns="27432" anchor="t">
            <a:spAutoFit/>
          </a:bodyPr>
          <a:lstStyle/>
          <a:p>
            <a:pPr algn="ctr"/>
            <a:r>
              <a:rPr lang="en-US" sz="1280" b="0" dirty="0">
                <a:solidFill>
                  <a:srgbClr val="1A1A1A"/>
                </a:solidFill>
                <a:latin typeface="Calibri"/>
              </a:rPr>
              <a:t>Choose the document or folder for review.</a:t>
            </a:r>
          </a:p>
        </p:txBody>
      </p:sp>
      <p:sp>
        <p:nvSpPr>
          <p:cNvPr id="10" name="Rounded Rectangle 9">
            <a:extLst>
              <a:ext uri="{FF2B5EF4-FFF2-40B4-BE49-F238E27FC236}">
                <a16:creationId xmlns:a16="http://schemas.microsoft.com/office/drawing/2014/main" id="{48FE2633-FBB2-ADE8-A530-A378D17D05CE}"/>
              </a:ext>
              <a:ext uri="{C183D7F6-B498-43B3-948B-1728B52AA6E4}">
                <adec:decorative xmlns:adec="http://schemas.microsoft.com/office/drawing/2017/decorative" val="1"/>
              </a:ext>
            </a:extLst>
          </p:cNvPr>
          <p:cNvSpPr/>
          <p:nvPr/>
        </p:nvSpPr>
        <p:spPr>
          <a:xfrm>
            <a:off x="3538727" y="2029968"/>
            <a:ext cx="2359152" cy="1399032"/>
          </a:xfrm>
          <a:prstGeom prst="roundRect">
            <a:avLst/>
          </a:prstGeom>
          <a:solidFill>
            <a:srgbClr val="F6F8FA"/>
          </a:solidFill>
          <a:ln w="15240">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descr="Step 2 ">
            <a:extLst>
              <a:ext uri="{FF2B5EF4-FFF2-40B4-BE49-F238E27FC236}">
                <a16:creationId xmlns:a16="http://schemas.microsoft.com/office/drawing/2014/main" id="{8F035214-7FCF-5E83-40BB-B2254A468D78}"/>
              </a:ext>
            </a:extLst>
          </p:cNvPr>
          <p:cNvSpPr/>
          <p:nvPr/>
        </p:nvSpPr>
        <p:spPr>
          <a:xfrm>
            <a:off x="3703320" y="2212848"/>
            <a:ext cx="502920" cy="502920"/>
          </a:xfrm>
          <a:prstGeom prst="ellipse">
            <a:avLst/>
          </a:prstGeom>
          <a:solidFill>
            <a:srgbClr val="EFC2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rgbClr val="003763"/>
                </a:solidFill>
                <a:latin typeface="Calibri"/>
              </a:rPr>
              <a:t>2</a:t>
            </a:r>
          </a:p>
        </p:txBody>
      </p:sp>
      <p:sp>
        <p:nvSpPr>
          <p:cNvPr id="12" name="Run step heading" descr="Run" title="Run step heading">
            <a:extLst>
              <a:ext uri="{FF2B5EF4-FFF2-40B4-BE49-F238E27FC236}">
                <a16:creationId xmlns:a16="http://schemas.microsoft.com/office/drawing/2014/main" id="{38A48C16-9658-8FF3-6455-9B43D58A4303}"/>
              </a:ext>
            </a:extLst>
          </p:cNvPr>
          <p:cNvSpPr txBox="1"/>
          <p:nvPr/>
        </p:nvSpPr>
        <p:spPr>
          <a:xfrm>
            <a:off x="4288536" y="2157984"/>
            <a:ext cx="1298448" cy="292608"/>
          </a:xfrm>
          <a:prstGeom prst="rect">
            <a:avLst/>
          </a:prstGeom>
          <a:noFill/>
        </p:spPr>
        <p:txBody>
          <a:bodyPr wrap="square" lIns="54864" tIns="27432" rIns="54864" bIns="27432" anchor="t">
            <a:spAutoFit/>
          </a:bodyPr>
          <a:lstStyle/>
          <a:p>
            <a:pPr algn="l"/>
            <a:r>
              <a:rPr lang="en-US" sz="1600" b="1" dirty="0">
                <a:solidFill>
                  <a:srgbClr val="003763"/>
                </a:solidFill>
                <a:latin typeface="Calibri"/>
              </a:rPr>
              <a:t>Run</a:t>
            </a:r>
          </a:p>
        </p:txBody>
      </p:sp>
      <p:sp>
        <p:nvSpPr>
          <p:cNvPr id="13" name="Run step body" descr="WILSON checks and remediates supported accessibility rules." title="Run step body">
            <a:extLst>
              <a:ext uri="{FF2B5EF4-FFF2-40B4-BE49-F238E27FC236}">
                <a16:creationId xmlns:a16="http://schemas.microsoft.com/office/drawing/2014/main" id="{B082556B-DC01-1EBE-04E9-84387011A23E}"/>
              </a:ext>
            </a:extLst>
          </p:cNvPr>
          <p:cNvSpPr txBox="1"/>
          <p:nvPr/>
        </p:nvSpPr>
        <p:spPr>
          <a:xfrm>
            <a:off x="3794759" y="2697480"/>
            <a:ext cx="1874519" cy="658368"/>
          </a:xfrm>
          <a:prstGeom prst="rect">
            <a:avLst/>
          </a:prstGeom>
          <a:noFill/>
        </p:spPr>
        <p:txBody>
          <a:bodyPr wrap="square" lIns="54864" tIns="27432" rIns="54864" bIns="27432" anchor="t">
            <a:spAutoFit/>
          </a:bodyPr>
          <a:lstStyle/>
          <a:p>
            <a:pPr algn="ctr"/>
            <a:r>
              <a:rPr lang="en-US" sz="1280" b="0" dirty="0">
                <a:solidFill>
                  <a:srgbClr val="1A1A1A"/>
                </a:solidFill>
                <a:latin typeface="Calibri"/>
              </a:rPr>
              <a:t>WILSON checks and remediates supported accessibility rules.</a:t>
            </a:r>
          </a:p>
        </p:txBody>
      </p:sp>
      <p:sp>
        <p:nvSpPr>
          <p:cNvPr id="14" name="Rounded Rectangle 13">
            <a:extLst>
              <a:ext uri="{FF2B5EF4-FFF2-40B4-BE49-F238E27FC236}">
                <a16:creationId xmlns:a16="http://schemas.microsoft.com/office/drawing/2014/main" id="{04C35A31-49E0-5E14-B3DC-F8D83DAB2CF5}"/>
              </a:ext>
              <a:ext uri="{C183D7F6-B498-43B3-948B-1728B52AA6E4}">
                <adec:decorative xmlns:adec="http://schemas.microsoft.com/office/drawing/2017/decorative" val="1"/>
              </a:ext>
            </a:extLst>
          </p:cNvPr>
          <p:cNvSpPr/>
          <p:nvPr/>
        </p:nvSpPr>
        <p:spPr>
          <a:xfrm>
            <a:off x="6327648" y="2029968"/>
            <a:ext cx="2359152" cy="1399032"/>
          </a:xfrm>
          <a:prstGeom prst="roundRect">
            <a:avLst/>
          </a:prstGeom>
          <a:solidFill>
            <a:srgbClr val="F6F8FA"/>
          </a:solidFill>
          <a:ln w="15240">
            <a:solidFill>
              <a:srgbClr val="0575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descr="Step 3 ">
            <a:extLst>
              <a:ext uri="{FF2B5EF4-FFF2-40B4-BE49-F238E27FC236}">
                <a16:creationId xmlns:a16="http://schemas.microsoft.com/office/drawing/2014/main" id="{2791C41B-AF74-6A6C-0C60-F24CCF135C12}"/>
              </a:ext>
            </a:extLst>
          </p:cNvPr>
          <p:cNvSpPr/>
          <p:nvPr/>
        </p:nvSpPr>
        <p:spPr>
          <a:xfrm>
            <a:off x="6492240" y="2212848"/>
            <a:ext cx="502920" cy="502920"/>
          </a:xfrm>
          <a:prstGeom prst="ellipse">
            <a:avLst/>
          </a:prstGeom>
          <a:solidFill>
            <a:srgbClr val="EFC2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rgbClr val="003763"/>
                </a:solidFill>
                <a:latin typeface="Calibri"/>
              </a:rPr>
              <a:t>3</a:t>
            </a:r>
          </a:p>
        </p:txBody>
      </p:sp>
      <p:sp>
        <p:nvSpPr>
          <p:cNvPr id="16" name="Review step heading" descr="Review" title="Review step heading">
            <a:extLst>
              <a:ext uri="{FF2B5EF4-FFF2-40B4-BE49-F238E27FC236}">
                <a16:creationId xmlns:a16="http://schemas.microsoft.com/office/drawing/2014/main" id="{FE9C8CA7-BF11-682B-A71D-508979E13AD3}"/>
              </a:ext>
            </a:extLst>
          </p:cNvPr>
          <p:cNvSpPr txBox="1"/>
          <p:nvPr/>
        </p:nvSpPr>
        <p:spPr>
          <a:xfrm>
            <a:off x="7077456" y="2157984"/>
            <a:ext cx="1298448" cy="292608"/>
          </a:xfrm>
          <a:prstGeom prst="rect">
            <a:avLst/>
          </a:prstGeom>
          <a:noFill/>
        </p:spPr>
        <p:txBody>
          <a:bodyPr wrap="square" lIns="54864" tIns="27432" rIns="54864" bIns="27432" anchor="t">
            <a:spAutoFit/>
          </a:bodyPr>
          <a:lstStyle/>
          <a:p>
            <a:pPr algn="l"/>
            <a:r>
              <a:rPr lang="en-US" sz="1600" b="1" dirty="0">
                <a:solidFill>
                  <a:srgbClr val="003763"/>
                </a:solidFill>
                <a:latin typeface="Calibri"/>
              </a:rPr>
              <a:t>Review</a:t>
            </a:r>
          </a:p>
        </p:txBody>
      </p:sp>
      <p:sp>
        <p:nvSpPr>
          <p:cNvPr id="17" name="Review step body" descr="Open the remediated document and error-handling report." title="Review step body">
            <a:extLst>
              <a:ext uri="{FF2B5EF4-FFF2-40B4-BE49-F238E27FC236}">
                <a16:creationId xmlns:a16="http://schemas.microsoft.com/office/drawing/2014/main" id="{758E50CC-66BE-D1ED-A746-973890D71160}"/>
              </a:ext>
            </a:extLst>
          </p:cNvPr>
          <p:cNvSpPr txBox="1"/>
          <p:nvPr/>
        </p:nvSpPr>
        <p:spPr>
          <a:xfrm>
            <a:off x="6583680" y="2697480"/>
            <a:ext cx="1874519" cy="646331"/>
          </a:xfrm>
          <a:prstGeom prst="rect">
            <a:avLst/>
          </a:prstGeom>
          <a:noFill/>
        </p:spPr>
        <p:txBody>
          <a:bodyPr wrap="square" lIns="54864" tIns="27432" rIns="54864" bIns="27432" anchor="t">
            <a:spAutoFit/>
          </a:bodyPr>
          <a:lstStyle/>
          <a:p>
            <a:pPr algn="ctr"/>
            <a:r>
              <a:rPr lang="en-US" sz="1280" b="0" dirty="0">
                <a:solidFill>
                  <a:srgbClr val="1A1A1A"/>
                </a:solidFill>
                <a:latin typeface="Calibri"/>
              </a:rPr>
              <a:t>Open the </a:t>
            </a:r>
            <a:r>
              <a:rPr lang="en-US" sz="1280" dirty="0">
                <a:solidFill>
                  <a:srgbClr val="1A1A1A"/>
                </a:solidFill>
                <a:latin typeface="Calibri"/>
              </a:rPr>
              <a:t>remediated document</a:t>
            </a:r>
            <a:r>
              <a:rPr lang="en-US" sz="1280" b="0" dirty="0">
                <a:solidFill>
                  <a:srgbClr val="1A1A1A"/>
                </a:solidFill>
                <a:latin typeface="Calibri"/>
              </a:rPr>
              <a:t> and error-handling report.</a:t>
            </a:r>
          </a:p>
        </p:txBody>
      </p:sp>
      <p:sp>
        <p:nvSpPr>
          <p:cNvPr id="21" name="Demo capabilities" descr="Document types that WILSON can review &amp; remediate&#10;">
            <a:extLst>
              <a:ext uri="{FF2B5EF4-FFF2-40B4-BE49-F238E27FC236}">
                <a16:creationId xmlns:a16="http://schemas.microsoft.com/office/drawing/2014/main" id="{9745D454-59C8-B4C6-66CF-44ECE2E9A565}"/>
              </a:ext>
            </a:extLst>
          </p:cNvPr>
          <p:cNvSpPr txBox="1"/>
          <p:nvPr/>
        </p:nvSpPr>
        <p:spPr>
          <a:xfrm>
            <a:off x="1051559" y="3783119"/>
            <a:ext cx="7040880" cy="293927"/>
          </a:xfrm>
          <a:prstGeom prst="rect">
            <a:avLst/>
          </a:prstGeom>
          <a:noFill/>
        </p:spPr>
        <p:txBody>
          <a:bodyPr wrap="square" lIns="54864" tIns="27432" rIns="54864" bIns="27432" anchor="t">
            <a:spAutoFit/>
          </a:bodyPr>
          <a:lstStyle/>
          <a:p>
            <a:pPr algn="ctr"/>
            <a:r>
              <a:rPr lang="en-US" sz="1550" b="1" dirty="0">
                <a:solidFill>
                  <a:schemeClr val="accent1"/>
                </a:solidFill>
                <a:latin typeface="Calibri"/>
              </a:rPr>
              <a:t>Supported file types that WILSON can review &amp; remediate</a:t>
            </a:r>
          </a:p>
        </p:txBody>
      </p:sp>
      <p:pic>
        <p:nvPicPr>
          <p:cNvPr id="23" name="Picture 22" descr="infographic displaying a .docx file">
            <a:extLst>
              <a:ext uri="{FF2B5EF4-FFF2-40B4-BE49-F238E27FC236}">
                <a16:creationId xmlns:a16="http://schemas.microsoft.com/office/drawing/2014/main" id="{60E97E36-1FE6-B212-8410-0971EB0DE62F}"/>
              </a:ext>
            </a:extLst>
          </p:cNvPr>
          <p:cNvPicPr>
            <a:picLocks noChangeAspect="1"/>
          </p:cNvPicPr>
          <p:nvPr/>
        </p:nvPicPr>
        <p:blipFill>
          <a:blip r:embed="rId3"/>
          <a:stretch>
            <a:fillRect/>
          </a:stretch>
        </p:blipFill>
        <p:spPr>
          <a:xfrm>
            <a:off x="2661583" y="4148987"/>
            <a:ext cx="903830" cy="1040594"/>
          </a:xfrm>
          <a:prstGeom prst="rect">
            <a:avLst/>
          </a:prstGeom>
        </p:spPr>
      </p:pic>
      <p:pic>
        <p:nvPicPr>
          <p:cNvPr id="25" name="Picture 24" descr="infographic displaying a .xlsx file">
            <a:extLst>
              <a:ext uri="{FF2B5EF4-FFF2-40B4-BE49-F238E27FC236}">
                <a16:creationId xmlns:a16="http://schemas.microsoft.com/office/drawing/2014/main" id="{43245737-A816-0C52-CD74-F749BCA5934D}"/>
              </a:ext>
            </a:extLst>
          </p:cNvPr>
          <p:cNvPicPr>
            <a:picLocks noChangeAspect="1"/>
          </p:cNvPicPr>
          <p:nvPr/>
        </p:nvPicPr>
        <p:blipFill>
          <a:blip r:embed="rId4"/>
          <a:stretch>
            <a:fillRect/>
          </a:stretch>
        </p:blipFill>
        <p:spPr>
          <a:xfrm>
            <a:off x="3600178" y="4148987"/>
            <a:ext cx="918887" cy="1040594"/>
          </a:xfrm>
          <a:prstGeom prst="rect">
            <a:avLst/>
          </a:prstGeom>
        </p:spPr>
      </p:pic>
      <p:pic>
        <p:nvPicPr>
          <p:cNvPr id="27" name="Picture 26" descr="infographic displaying a .pptx file">
            <a:extLst>
              <a:ext uri="{FF2B5EF4-FFF2-40B4-BE49-F238E27FC236}">
                <a16:creationId xmlns:a16="http://schemas.microsoft.com/office/drawing/2014/main" id="{9904EC9A-6CED-EC71-E70F-FF1B97CD16FD}"/>
              </a:ext>
            </a:extLst>
          </p:cNvPr>
          <p:cNvPicPr>
            <a:picLocks noChangeAspect="1"/>
          </p:cNvPicPr>
          <p:nvPr/>
        </p:nvPicPr>
        <p:blipFill>
          <a:blip r:embed="rId5"/>
          <a:stretch>
            <a:fillRect/>
          </a:stretch>
        </p:blipFill>
        <p:spPr>
          <a:xfrm>
            <a:off x="4545751" y="4148987"/>
            <a:ext cx="918887" cy="1040594"/>
          </a:xfrm>
          <a:prstGeom prst="rect">
            <a:avLst/>
          </a:prstGeom>
        </p:spPr>
      </p:pic>
      <p:pic>
        <p:nvPicPr>
          <p:cNvPr id="29" name="Picture 28" descr="infographic displaying a .pdf file">
            <a:extLst>
              <a:ext uri="{FF2B5EF4-FFF2-40B4-BE49-F238E27FC236}">
                <a16:creationId xmlns:a16="http://schemas.microsoft.com/office/drawing/2014/main" id="{5B93F263-2B77-919C-24F2-284D06EB7FD8}"/>
              </a:ext>
            </a:extLst>
          </p:cNvPr>
          <p:cNvPicPr>
            <a:picLocks noChangeAspect="1"/>
          </p:cNvPicPr>
          <p:nvPr/>
        </p:nvPicPr>
        <p:blipFill>
          <a:blip r:embed="rId6"/>
          <a:stretch>
            <a:fillRect/>
          </a:stretch>
        </p:blipFill>
        <p:spPr>
          <a:xfrm>
            <a:off x="5499403" y="4179470"/>
            <a:ext cx="889140" cy="1010111"/>
          </a:xfrm>
          <a:prstGeom prst="rect">
            <a:avLst/>
          </a:prstGeom>
        </p:spPr>
      </p:pic>
      <p:sp>
        <p:nvSpPr>
          <p:cNvPr id="20" name="Rounded Rectangle 19">
            <a:extLst>
              <a:ext uri="{FF2B5EF4-FFF2-40B4-BE49-F238E27FC236}">
                <a16:creationId xmlns:a16="http://schemas.microsoft.com/office/drawing/2014/main" id="{518B8C27-97D1-34FA-747F-8B30785A9DBC}"/>
              </a:ext>
              <a:ext uri="{C183D7F6-B498-43B3-948B-1728B52AA6E4}">
                <adec:decorative xmlns:adec="http://schemas.microsoft.com/office/drawing/2017/decorative" val="1"/>
              </a:ext>
            </a:extLst>
          </p:cNvPr>
          <p:cNvSpPr/>
          <p:nvPr/>
        </p:nvSpPr>
        <p:spPr>
          <a:xfrm>
            <a:off x="1211578" y="5467036"/>
            <a:ext cx="7040880" cy="756712"/>
          </a:xfrm>
          <a:prstGeom prst="roundRect">
            <a:avLst/>
          </a:prstGeom>
          <a:solidFill>
            <a:srgbClr val="FFF6CF"/>
          </a:solidFill>
          <a:ln w="15240">
            <a:solidFill>
              <a:srgbClr val="EFC2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50" b="1" dirty="0">
              <a:solidFill>
                <a:schemeClr val="tx2"/>
              </a:solidFill>
              <a:latin typeface="+mj-lt"/>
            </a:endParaRPr>
          </a:p>
        </p:txBody>
      </p:sp>
      <p:sp>
        <p:nvSpPr>
          <p:cNvPr id="19" name="Demo capabilities" descr="Demo capabilities  The user is able to focus on other priorities while the bot runs. ">
            <a:extLst>
              <a:ext uri="{FF2B5EF4-FFF2-40B4-BE49-F238E27FC236}">
                <a16:creationId xmlns:a16="http://schemas.microsoft.com/office/drawing/2014/main" id="{79D81469-25D1-32A8-EC78-CAE6B545EE7F}"/>
              </a:ext>
            </a:extLst>
          </p:cNvPr>
          <p:cNvSpPr txBox="1"/>
          <p:nvPr/>
        </p:nvSpPr>
        <p:spPr>
          <a:xfrm>
            <a:off x="1197863" y="5698428"/>
            <a:ext cx="7040880" cy="293927"/>
          </a:xfrm>
          <a:prstGeom prst="rect">
            <a:avLst/>
          </a:prstGeom>
          <a:noFill/>
        </p:spPr>
        <p:txBody>
          <a:bodyPr wrap="square" lIns="54864" tIns="27432" rIns="54864" bIns="27432" anchor="t">
            <a:spAutoFit/>
          </a:bodyPr>
          <a:lstStyle/>
          <a:p>
            <a:pPr algn="ctr"/>
            <a:r>
              <a:rPr lang="en-US" sz="1550" b="1" dirty="0">
                <a:solidFill>
                  <a:schemeClr val="accent1"/>
                </a:solidFill>
                <a:latin typeface="Calibri"/>
              </a:rPr>
              <a:t>The user is able to focus on other priorities while the bot runs.</a:t>
            </a:r>
          </a:p>
        </p:txBody>
      </p:sp>
      <p:sp>
        <p:nvSpPr>
          <p:cNvPr id="2" name="Slide Number Placeholder 1">
            <a:extLst>
              <a:ext uri="{FF2B5EF4-FFF2-40B4-BE49-F238E27FC236}">
                <a16:creationId xmlns:a16="http://schemas.microsoft.com/office/drawing/2014/main" id="{8F36017E-85E9-55BB-9972-1BCC3138B671}"/>
              </a:ext>
              <a:ext uri="{C183D7F6-B498-43B3-948B-1728B52AA6E4}">
                <adec:decorative xmlns:adec="http://schemas.microsoft.com/office/drawing/2017/decorative" val="1"/>
              </a:ext>
            </a:extLst>
          </p:cNvPr>
          <p:cNvSpPr>
            <a:spLocks noGrp="1"/>
          </p:cNvSpPr>
          <p:nvPr>
            <p:ph type="sldNum" sz="quarter" idx="10"/>
          </p:nvPr>
        </p:nvSpPr>
        <p:spPr/>
        <p:txBody>
          <a:bodyPr/>
          <a:lstStyle/>
          <a:p>
            <a:fld id="{7022FF3C-310F-4809-A5BE-BC5BA8AA108D}" type="slidenum">
              <a:rPr lang="en-US" smtClean="0"/>
              <a:t>9</a:t>
            </a:fld>
            <a:endParaRPr lang="en-US" dirty="0"/>
          </a:p>
        </p:txBody>
      </p:sp>
    </p:spTree>
    <p:extLst>
      <p:ext uri="{BB962C8B-B14F-4D97-AF65-F5344CB8AC3E}">
        <p14:creationId xmlns:p14="http://schemas.microsoft.com/office/powerpoint/2010/main" val="2457133278"/>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7b1ba6-5cfd-4c4b-8751-6c01e129eef0">
      <Value>1</Value>
    </TaxCatchAll>
    <Status xmlns="8aa71ecd-f412-4dc7-b995-4c8bc8dbbc42">Draft</Status>
    <e7z5 xmlns="8aa71ecd-f412-4dc7-b995-4c8bc8dbbc42" xsi:nil="true"/>
    <Draft_x002f_Final xmlns="8aa71ecd-f412-4dc7-b995-4c8bc8dbbc42">Draft</Draft_x002f_Final>
    <DocStatus xmlns="547b1ba6-5cfd-4c4b-8751-6c01e129eef0">New</DocStatus>
    <Category xmlns="8aa71ecd-f412-4dc7-b995-4c8bc8dbbc42" xsi:nil="true"/>
    <Category_View xmlns="8aa71ecd-f412-4dc7-b995-4c8bc8dbbc42" xsi:nil="true"/>
    <Group xmlns="8aa71ecd-f412-4dc7-b995-4c8bc8dbbc42">FMSG</Group>
    <lf4e879360834b32a0ce60c3bef10998 xmlns="547b1ba6-5cfd-4c4b-8751-6c01e129eef0" xsi:nil="true"/>
    <Doc_x0020_Version xmlns="8aa71ecd-f412-4dc7-b995-4c8bc8dbbc42" xsi:nil="true"/>
    <lf414c47304d4c15a4cdd593deb02f5f xmlns="547b1ba6-5cfd-4c4b-8751-6c01e129eef0">
      <Terms xmlns="http://schemas.microsoft.com/office/infopath/2007/PartnerControls">
        <TermInfo xmlns="http://schemas.microsoft.com/office/infopath/2007/PartnerControls">
          <TermName xmlns="http://schemas.microsoft.com/office/infopath/2007/PartnerControls">OFM</TermName>
          <TermId xmlns="http://schemas.microsoft.com/office/infopath/2007/PartnerControls">0610edae-70e5-47b3-8142-a22da66a013d</TermId>
        </TermInfo>
      </Terms>
    </lf414c47304d4c15a4cdd593deb02f5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F549479416194BA92FA208DC13A430" ma:contentTypeVersion="42" ma:contentTypeDescription="Create a new document." ma:contentTypeScope="" ma:versionID="064929d90aeead6a1a7087f6f8eace0c">
  <xsd:schema xmlns:xsd="http://www.w3.org/2001/XMLSchema" xmlns:xs="http://www.w3.org/2001/XMLSchema" xmlns:p="http://schemas.microsoft.com/office/2006/metadata/properties" xmlns:ns2="8aa71ecd-f412-4dc7-b995-4c8bc8dbbc42" xmlns:ns3="547b1ba6-5cfd-4c4b-8751-6c01e129eef0" targetNamespace="http://schemas.microsoft.com/office/2006/metadata/properties" ma:root="true" ma:fieldsID="95e82fcdf361133d96a9647b464d2edc" ns2:_="" ns3:_="">
    <xsd:import namespace="8aa71ecd-f412-4dc7-b995-4c8bc8dbbc42"/>
    <xsd:import namespace="547b1ba6-5cfd-4c4b-8751-6c01e129eef0"/>
    <xsd:element name="properties">
      <xsd:complexType>
        <xsd:sequence>
          <xsd:element name="documentManagement">
            <xsd:complexType>
              <xsd:all>
                <xsd:element ref="ns2:Category" minOccurs="0"/>
                <xsd:element ref="ns2:Draft_x002f_Final" minOccurs="0"/>
                <xsd:element ref="ns2:Status" minOccurs="0"/>
                <xsd:element ref="ns2:Doc_x0020_Version" minOccurs="0"/>
                <xsd:element ref="ns2:Group" minOccurs="0"/>
                <xsd:element ref="ns2:Category_View" minOccurs="0"/>
                <xsd:element ref="ns2:e7z5" minOccurs="0"/>
                <xsd:element ref="ns3:TaxCatchAll" minOccurs="0"/>
                <xsd:element ref="ns3:DocStatus" minOccurs="0"/>
                <xsd:element ref="ns3:lf414c47304d4c15a4cdd593deb02f5f" minOccurs="0"/>
                <xsd:element ref="ns3:lf4e879360834b32a0ce60c3bef10998"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71ecd-f412-4dc7-b995-4c8bc8dbbc42" elementFormDefault="qualified">
    <xsd:import namespace="http://schemas.microsoft.com/office/2006/documentManagement/types"/>
    <xsd:import namespace="http://schemas.microsoft.com/office/infopath/2007/PartnerControls"/>
    <xsd:element name="Category" ma:index="8" nillable="true" ma:displayName="Category" ma:description="Resource Category" ma:format="Dropdown" ma:internalName="Category" ma:readOnly="false">
      <xsd:simpleType>
        <xsd:restriction base="dms:Choice">
          <xsd:enumeration value="Archive"/>
          <xsd:enumeration value="Citizen Developer Automation Development"/>
          <xsd:enumeration value="Demos"/>
          <xsd:enumeration value="RPA Community Meetings"/>
          <xsd:enumeration value="RPA office Hours"/>
          <xsd:enumeration value="RPA Program"/>
          <xsd:enumeration value="RPA Technical"/>
          <xsd:enumeration value="RPA Training"/>
        </xsd:restriction>
      </xsd:simpleType>
    </xsd:element>
    <xsd:element name="Draft_x002f_Final" ma:index="9" nillable="true" ma:displayName="Draft/Final" ma:default="Draft" ma:format="Dropdown" ma:internalName="Draft_x002f_Final" ma:readOnly="false">
      <xsd:simpleType>
        <xsd:restriction base="dms:Choice">
          <xsd:enumeration value="Draft"/>
          <xsd:enumeration value="Final"/>
        </xsd:restriction>
      </xsd:simpleType>
    </xsd:element>
    <xsd:element name="Status" ma:index="10" nillable="true" ma:displayName="Status" ma:default="Draft" ma:format="Dropdown" ma:internalName="Status" ma:readOnly="false">
      <xsd:simpleType>
        <xsd:restriction base="dms:Choice">
          <xsd:enumeration value="Draft"/>
          <xsd:enumeration value="Internal Review"/>
          <xsd:enumeration value="CMS Review"/>
          <xsd:enumeration value="Author Rework"/>
          <xsd:enumeration value="Approved"/>
        </xsd:restriction>
      </xsd:simpleType>
    </xsd:element>
    <xsd:element name="Doc_x0020_Version" ma:index="11" nillable="true" ma:displayName="Doc Version" ma:internalName="Doc_x0020_Version" ma:readOnly="false">
      <xsd:simpleType>
        <xsd:restriction base="dms:Text">
          <xsd:maxLength value="255"/>
        </xsd:restriction>
      </xsd:simpleType>
    </xsd:element>
    <xsd:element name="Group" ma:index="12" nillable="true" ma:displayName="Group" ma:default="FMSG" ma:format="Dropdown" ma:internalName="Group" ma:readOnly="false">
      <xsd:simpleType>
        <xsd:restriction base="dms:Choice">
          <xsd:enumeration value="FMSG"/>
        </xsd:restriction>
      </xsd:simpleType>
    </xsd:element>
    <xsd:element name="Category_View" ma:index="13" nillable="true" ma:displayName="Subcategory" ma:format="Dropdown" ma:internalName="Category_View" ma:readOnly="false">
      <xsd:simpleType>
        <xsd:restriction base="dms:Choice">
          <xsd:enumeration value="508 WILSON"/>
          <xsd:enumeration value="AMG FSCR"/>
          <xsd:enumeration value="Archive"/>
          <xsd:enumeration value="DAS - Vendor Maintenance"/>
          <xsd:enumeration value="DOC CMP"/>
          <xsd:enumeration value="DOC DAO"/>
          <xsd:enumeration value="DOC DIR"/>
          <xsd:enumeration value="FOIA"/>
          <xsd:enumeration value="Insights/Reporting"/>
          <xsd:enumeration value="Licenses"/>
          <xsd:enumeration value="Operations"/>
          <xsd:enumeration value="Processes and Procedures"/>
          <xsd:enumeration value="Program Management"/>
        </xsd:restriction>
      </xsd:simpleType>
    </xsd:element>
    <xsd:element name="e7z5" ma:index="14" nillable="true" ma:displayName="Document Type" ma:format="Dropdown" ma:internalName="e7z5" ma:readOnly="false">
      <xsd:simpleType>
        <xsd:restriction base="dms:Choice">
          <xsd:enumeration value="Program Management"/>
          <xsd:enumeration value="SOP"/>
          <xsd:enumeration value="Requirement"/>
          <xsd:enumeration value="Design"/>
          <xsd:enumeration value="Testing/UAT"/>
          <xsd:enumeration value="Archive"/>
          <xsd:enumeration value="Presentations/Decks"/>
          <xsd:enumeration value="Meeting Minutes"/>
          <xsd:enumeration value="Sample Files"/>
          <xsd:enumeration value="Miscellaneous"/>
          <xsd:enumeration value="Release Notes/Communication"/>
          <xsd:enumeration value="Templates"/>
          <xsd:enumeration value="Training"/>
          <xsd:enumeration value="License"/>
          <xsd:enumeration value="Setup/Installation"/>
          <xsd:enumeration value="Architecture"/>
          <xsd:enumeration value="Demos"/>
          <xsd:enumeration value="Processes"/>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7b1ba6-5cfd-4c4b-8751-6c01e129eef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b7be460-7495-4e1f-b6d4-c10552c761f3}" ma:internalName="TaxCatchAll" ma:showField="CatchAllData" ma:web="547b1ba6-5cfd-4c4b-8751-6c01e129eef0">
      <xsd:complexType>
        <xsd:complexContent>
          <xsd:extension base="dms:MultiChoiceLookup">
            <xsd:sequence>
              <xsd:element name="Value" type="dms:Lookup" maxOccurs="unbounded" minOccurs="0" nillable="true"/>
            </xsd:sequence>
          </xsd:extension>
        </xsd:complexContent>
      </xsd:complexType>
    </xsd:element>
    <xsd:element name="DocStatus" ma:index="17" nillable="true" ma:displayName="DocStatus" ma:default="New" ma:description="Document Status Indicator for GRM" ma:format="Dropdown" ma:internalName="DocStatus" ma:readOnly="false">
      <xsd:simpleType>
        <xsd:restriction base="dms:Choice">
          <xsd:enumeration value="New"/>
          <xsd:enumeration value="In progress"/>
          <xsd:enumeration value="In Review"/>
          <xsd:enumeration value="Final"/>
          <xsd:enumeration value="Archive"/>
        </xsd:restriction>
      </xsd:simpleType>
    </xsd:element>
    <xsd:element name="lf414c47304d4c15a4cdd593deb02f5f" ma:index="19" nillable="true" ma:taxonomy="true" ma:internalName="lf414c47304d4c15a4cdd593deb02f5f" ma:taxonomyFieldName="Component" ma:displayName="Component" ma:readOnly="false" ma:default="1;#OFM|0610edae-70e5-47b3-8142-a22da66a013d" ma:fieldId="{5f414c47-304d-4c15-a4cd-d593deb02f5f}" ma:sspId="db3e285b-e0ca-4a5b-a5c0-efc06264a33b" ma:termSetId="73859862-c659-4d73-a86f-fcbcd624df65" ma:anchorId="00000000-0000-0000-0000-000000000000" ma:open="false" ma:isKeyword="false">
      <xsd:complexType>
        <xsd:sequence>
          <xsd:element ref="pc:Terms" minOccurs="0" maxOccurs="1"/>
        </xsd:sequence>
      </xsd:complexType>
    </xsd:element>
    <xsd:element name="lf4e879360834b32a0ce60c3bef10998" ma:index="20" nillable="true" ma:displayName="CMS GRS Bucket Series_0" ma:hidden="true" ma:internalName="lf4e879360834b32a0ce60c3bef10998"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om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4E25FD1F-7B09-4534-9A5B-5EDB82F394FE}">
  <ds:schemaRefs>
    <ds:schemaRef ds:uri="http://purl.org/dc/terms/"/>
    <ds:schemaRef ds:uri="http://schemas.microsoft.com/office/infopath/2007/PartnerControls"/>
    <ds:schemaRef ds:uri="http://www.w3.org/XML/1998/namespace"/>
    <ds:schemaRef ds:uri="http://purl.org/dc/elements/1.1/"/>
    <ds:schemaRef ds:uri="8aa71ecd-f412-4dc7-b995-4c8bc8dbbc42"/>
    <ds:schemaRef ds:uri="http://schemas.microsoft.com/office/2006/documentManagement/types"/>
    <ds:schemaRef ds:uri="547b1ba6-5cfd-4c4b-8751-6c01e129eef0"/>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EC63C2E-AFAC-461F-9078-F8DF4E0A5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a71ecd-f412-4dc7-b995-4c8bc8dbbc42"/>
    <ds:schemaRef ds:uri="547b1ba6-5cfd-4c4b-8751-6c01e129e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32392E-E871-4A6F-B67B-28ED13ED29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61301</TotalTime>
  <Words>1218</Words>
  <Application>Microsoft Office PowerPoint</Application>
  <PresentationFormat>On-screen Show (4:3)</PresentationFormat>
  <Paragraphs>190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Calibri</vt:lpstr>
      <vt:lpstr>Constantia</vt:lpstr>
      <vt:lpstr>Helvetica LT Std</vt:lpstr>
      <vt:lpstr>Poppins</vt:lpstr>
      <vt:lpstr>Wingdings</vt:lpstr>
      <vt:lpstr>CMS_template</vt:lpstr>
      <vt:lpstr>WILSON 508 Compliance Demo</vt:lpstr>
      <vt:lpstr>The Problem</vt:lpstr>
      <vt:lpstr>Disability Affects All of Us</vt:lpstr>
      <vt:lpstr>Accessibility Is Required</vt:lpstr>
      <vt:lpstr>Violation Can Be Costly</vt:lpstr>
      <vt:lpstr>It’s the Law, and the Right Thing to Do</vt:lpstr>
      <vt:lpstr>It’s Not a People Problem</vt:lpstr>
      <vt:lpstr>The Solution: WILSON 508</vt:lpstr>
      <vt:lpstr>WILSON Demo</vt:lpstr>
      <vt:lpstr>What WILSON Can't Do</vt:lpstr>
      <vt:lpstr>WILSON Bot Usage</vt:lpstr>
      <vt:lpstr>Q&amp;A</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WILSON 508 Compliance Demo</dc:title>
  <dc:subject>Automated Section 508 document accessibility remediation demo</dc:subject>
  <dc:creator>Centers for Medicare &amp; Medicaid Services</dc:creator>
  <dc:description>Section 508-remediated PowerPoint with corrected slide titles, language metadata, reading order support, meaningful alternative text, and decorative object markings.</dc:description>
  <cp:lastModifiedBy>KristenMSmithOConn</cp:lastModifiedBy>
  <cp:revision>768</cp:revision>
  <cp:lastPrinted>2018-06-25T13:59:33Z</cp:lastPrinted>
  <dcterms:created xsi:type="dcterms:W3CDTF">2012-02-10T20:51:24Z</dcterms:created>
  <dcterms:modified xsi:type="dcterms:W3CDTF">2026-06-16T11:43:32Z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0x01010007F549479416194BA92FA208DC13A430</vt:lpwstr>
  </property>
  <property fmtid="{D5CDD505-2E9C-101B-9397-08002B2CF9AE}" pid="4" name="MediaServiceImageTags">
    <vt:lpwstr/>
  </property>
  <property fmtid="{D5CDD505-2E9C-101B-9397-08002B2CF9AE}" pid="5" name="Component">
    <vt:i4>1</vt:i4>
  </property>
</Properties>
</file>